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emf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HWS201GDFH1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vinotéka </a:t>
            </a:r>
            <a:r>
              <a:rPr lang="de-DE" altLang="cs-CZ" sz="1400" dirty="0">
                <a:solidFill>
                  <a:srgbClr val="4472C4"/>
                </a:solidFill>
                <a:latin typeface="Arial" charset="0"/>
              </a:rPr>
              <a:t>Wine Bank 60 Series 7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Dvouzónová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elektronické ovládání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LED osvětlení,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dřevěné police, tichý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chod - antivibrační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systém, uhlíkový filtr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18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32203" y="980728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2019/2016)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čistý objem (l)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366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lahví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za den (kWh/24 hod)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0,345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(kWh/rok)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126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Úroveň emisí hluku šířeného vzduchem (dB(A) re 1 pW)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Emisní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hluku šířeného vzduchem		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Klimatická třída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ST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10°-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38°C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světla		G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Vlastnosti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altLang="cs-CZ" sz="800" b="1" dirty="0">
                <a:latin typeface="Arial" charset="0"/>
              </a:rPr>
              <a:t>Wifi – připojení k aplikaci hOn s možností ovládání na dálku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Spolupráce s informační on-line platformou Vivino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Dvě teplotní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zóny 5 °C – 20 °C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Elektronické ovládání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Externí digitální dotykový displej na horní hraně dvířek s indikací % vzdušné vlhkosti (rozmezí udržované vlhkosti 50 – 70 %)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Natural Air Flow – automaticky optimalizovaná vzdušná vlhkost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Aktivní cirkulace vzduchu pomocí vnitřního ventilátoru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Antivibrační systém - tichý provoz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Vizuální i zvuková signalizace otevřených dveří a jiných hlášení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Automatické odmrazování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Motion Glow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– rozsvícení osvětlení při přiblížení a následné zhasnutí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 dřevěných polic (1 fixní rozdělující obě zóny)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3D LED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Transparentní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sklo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Polohovatelné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nožičky (2 vpředu)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Uhlíkový pachový filtr součástí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dveří; Otevírání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dveří pravé (možná záměna)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kompresor </a:t>
            </a:r>
          </a:p>
          <a:p>
            <a:pPr marL="0" indent="0">
              <a:buNone/>
            </a:pP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Chladivo R600a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1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34005852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6930265301366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Černý rám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594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-399" r="29000" b="650"/>
          <a:stretch/>
        </p:blipFill>
        <p:spPr>
          <a:xfrm>
            <a:off x="6862374" y="2132856"/>
            <a:ext cx="1203541" cy="27886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750" r="35300" b="2750"/>
          <a:stretch/>
        </p:blipFill>
        <p:spPr>
          <a:xfrm>
            <a:off x="5795055" y="1552172"/>
            <a:ext cx="1067319" cy="331236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8424" y="819648"/>
            <a:ext cx="706388" cy="69269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586662"/>
            <a:ext cx="926712" cy="18534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12" y="1844904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70" y="4653216"/>
            <a:ext cx="720000" cy="720000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3356992"/>
            <a:ext cx="720000" cy="720000"/>
          </a:xfrm>
          <a:prstGeom prst="rect">
            <a:avLst/>
          </a:prstGeom>
        </p:spPr>
      </p:pic>
      <p:pic>
        <p:nvPicPr>
          <p:cNvPr id="36" name="Obráze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5453343"/>
            <a:ext cx="720000" cy="720000"/>
          </a:xfrm>
          <a:prstGeom prst="rect">
            <a:avLst/>
          </a:prstGeom>
        </p:spPr>
      </p:pic>
      <p:pic>
        <p:nvPicPr>
          <p:cNvPr id="37" name="Obrázek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12" y="4005144"/>
            <a:ext cx="720000" cy="720000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54" y="2636992"/>
            <a:ext cx="720000" cy="720000"/>
          </a:xfrm>
          <a:prstGeom prst="rect">
            <a:avLst/>
          </a:prstGeom>
        </p:spPr>
      </p:pic>
      <p:sp>
        <p:nvSpPr>
          <p:cNvPr id="39" name="TextovéPole 38"/>
          <p:cNvSpPr txBox="1"/>
          <p:nvPr/>
        </p:nvSpPr>
        <p:spPr>
          <a:xfrm>
            <a:off x="4927787" y="1859760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896468" y="3445492"/>
            <a:ext cx="69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Dvířka      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983720" y="4180332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952505" y="4839543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953089" y="5631631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         s 2 klíčky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 rotWithShape="1">
          <a:blip r:embed="rId13"/>
          <a:srcRect l="3022" t="8817" r="4558" b="5317"/>
          <a:stretch/>
        </p:blipFill>
        <p:spPr>
          <a:xfrm>
            <a:off x="4067944" y="984892"/>
            <a:ext cx="733246" cy="741873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764675" y="1018879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896469" y="2650911"/>
            <a:ext cx="70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 - antivibrační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2053</TotalTime>
  <Words>77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269</cp:revision>
  <cp:lastPrinted>2016-05-31T13:00:02Z</cp:lastPrinted>
  <dcterms:created xsi:type="dcterms:W3CDTF">2015-07-16T11:02:07Z</dcterms:created>
  <dcterms:modified xsi:type="dcterms:W3CDTF">2025-04-28T13:15:59Z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