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ABAB5"/>
    <a:srgbClr val="81D8D0"/>
    <a:srgbClr val="FFFFFF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CA6 NP5B3LHTB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multifunkční trouba Candy </a:t>
            </a:r>
            <a:r>
              <a:rPr lang="cs-CZ" altLang="cs-CZ" sz="1400" dirty="0" err="1">
                <a:latin typeface="Arial" charset="0"/>
              </a:rPr>
              <a:t>Bake</a:t>
            </a:r>
            <a:r>
              <a:rPr lang="cs-CZ" altLang="cs-CZ" sz="1400" dirty="0">
                <a:latin typeface="Arial" charset="0"/>
              </a:rPr>
              <a:t> 800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panose="020B0604020202020204" pitchFamily="34" charset="0"/>
              </a:rPr>
              <a:t>78 l, energetická třída A++, 12 programů, Basic UX - </a:t>
            </a:r>
            <a:r>
              <a:rPr lang="cs-CZ" altLang="cs-CZ" sz="1400" dirty="0" err="1">
                <a:latin typeface="Arial" panose="020B0604020202020204" pitchFamily="34" charset="0"/>
              </a:rPr>
              <a:t>Push</a:t>
            </a:r>
            <a:r>
              <a:rPr lang="cs-CZ" altLang="cs-CZ" sz="1400" dirty="0">
                <a:latin typeface="Arial" panose="020B0604020202020204" pitchFamily="34" charset="0"/>
              </a:rPr>
              <a:t> </a:t>
            </a:r>
            <a:r>
              <a:rPr lang="cs-CZ" altLang="cs-CZ" sz="1400" dirty="0" err="1">
                <a:latin typeface="Arial" panose="020B0604020202020204" pitchFamily="34" charset="0"/>
              </a:rPr>
              <a:t>Pull</a:t>
            </a:r>
            <a:r>
              <a:rPr lang="cs-CZ" altLang="cs-CZ" sz="1400" dirty="0">
                <a:latin typeface="Arial" panose="020B0604020202020204" pitchFamily="34" charset="0"/>
              </a:rPr>
              <a:t> knoflíky, Hydrolytické čištění, </a:t>
            </a:r>
            <a:r>
              <a:rPr lang="cs-CZ" altLang="cs-CZ" sz="1400" dirty="0" err="1">
                <a:latin typeface="Arial" panose="020B0604020202020204" pitchFamily="34" charset="0"/>
              </a:rPr>
              <a:t>Steam</a:t>
            </a:r>
            <a:r>
              <a:rPr lang="cs-CZ" altLang="cs-CZ" sz="1400" dirty="0">
                <a:latin typeface="Arial" panose="020B0604020202020204" pitchFamily="34" charset="0"/>
              </a:rPr>
              <a:t> Lite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Kapacita (l) 			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		A++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Teplotní rozmezí			30°C-300°C</a:t>
            </a:r>
            <a:r>
              <a:rPr lang="cs-CZ" sz="800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Statický program (kWh) 		0,97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Spotř. en. Nucená ventilace (kWh) 		0,54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příkon (W)			3300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Programy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Počet programů 12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Statický, </a:t>
            </a:r>
            <a:r>
              <a:rPr lang="cs-CZ" altLang="cs-CZ" sz="800" dirty="0" err="1">
                <a:latin typeface="Arial" charset="0"/>
              </a:rPr>
              <a:t>Multilevel</a:t>
            </a:r>
            <a:r>
              <a:rPr lang="cs-CZ" altLang="cs-CZ" sz="800" dirty="0">
                <a:latin typeface="Arial" charset="0"/>
              </a:rPr>
              <a:t> (víceúrovňové pečení),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Pizza, </a:t>
            </a:r>
            <a:r>
              <a:rPr lang="cs-CZ" altLang="cs-CZ" sz="800" dirty="0" err="1">
                <a:latin typeface="Arial" charset="0"/>
              </a:rPr>
              <a:t>Maso+pára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Ryby+pára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Zelenina+pára</a:t>
            </a:r>
            <a:r>
              <a:rPr lang="cs-CZ" altLang="cs-CZ" sz="800" dirty="0">
                <a:latin typeface="Arial" charset="0"/>
              </a:rPr>
              <a:t>, Pečivo (</a:t>
            </a:r>
            <a:r>
              <a:rPr lang="cs-CZ" altLang="cs-CZ" sz="800" dirty="0" err="1">
                <a:latin typeface="Arial" charset="0"/>
              </a:rPr>
              <a:t>all</a:t>
            </a:r>
            <a:r>
              <a:rPr lang="cs-CZ" altLang="cs-CZ" sz="800" dirty="0">
                <a:latin typeface="Arial" charset="0"/>
              </a:rPr>
              <a:t>-in)+pára, Odvápňování, Parní (hydrolytické) čištění, </a:t>
            </a:r>
            <a:r>
              <a:rPr lang="cs-CZ" altLang="cs-CZ" sz="800" dirty="0" err="1">
                <a:latin typeface="Arial" charset="0"/>
              </a:rPr>
              <a:t>WiFi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sz="800" b="0" i="0" dirty="0">
                <a:solidFill>
                  <a:srgbClr val="202124"/>
                </a:solidFill>
                <a:effectLst/>
                <a:highlight>
                  <a:srgbClr val="FFFFFF"/>
                </a:highlight>
                <a:latin typeface="Google Sans"/>
              </a:rPr>
              <a:t>*</a:t>
            </a:r>
            <a:r>
              <a:rPr lang="cs-CZ" altLang="cs-CZ" sz="800" dirty="0">
                <a:latin typeface="Arial" charset="0"/>
              </a:rPr>
              <a:t>300°C pouze pro program Pizza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u="sng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Steam</a:t>
            </a:r>
            <a:r>
              <a:rPr lang="cs-CZ" altLang="cs-CZ" sz="800" b="1" dirty="0">
                <a:latin typeface="Arial" charset="0"/>
              </a:rPr>
              <a:t> Lite </a:t>
            </a:r>
            <a:r>
              <a:rPr lang="cs-CZ" altLang="cs-CZ" sz="800" dirty="0">
                <a:latin typeface="Arial" charset="0"/>
              </a:rPr>
              <a:t>– parní asistence se spouští v konfiguraci s různými topnými tělesy (nádržka na vodu v horní části trouby s kapacitou 200 ml)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 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Parní čištění trouby - </a:t>
            </a:r>
            <a:r>
              <a:rPr lang="cs-CZ" altLang="cs-CZ" sz="800" dirty="0">
                <a:latin typeface="Arial" charset="0"/>
              </a:rPr>
              <a:t>čištění trouby pomocí páry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Ovládání na displeji </a:t>
            </a:r>
            <a:r>
              <a:rPr lang="cs-CZ" altLang="cs-CZ" sz="800" dirty="0">
                <a:latin typeface="Arial" charset="0"/>
              </a:rPr>
              <a:t>- Dálkové ovládání, osvětlení, nastavení času a nastavení teploty/rychlého předehřátí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bezpečnostní skla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6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Push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Pull</a:t>
            </a:r>
            <a:r>
              <a:rPr lang="cs-CZ" altLang="cs-CZ" sz="800" dirty="0">
                <a:latin typeface="Arial" charset="0"/>
              </a:rPr>
              <a:t> knoflíky + dotykové ovládání, Bíle podsvícený LED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žárovkou v přední části trouby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drátěné pojezdy pro vedení plechů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–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SoftClose</a:t>
            </a:r>
            <a:r>
              <a:rPr lang="cs-CZ" altLang="cs-CZ" sz="800" dirty="0">
                <a:latin typeface="Arial" charset="0"/>
              </a:rPr>
              <a:t> – tlumené dovírání dvířek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2x plech (40 mm, 20 mm)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1x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teleskopické výsuvy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792216" y="11967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 (1x)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4935850"/>
            <a:ext cx="341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33703917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</a:t>
            </a:r>
            <a:r>
              <a:rPr lang="cs-CZ" sz="800" dirty="0">
                <a:latin typeface="Arial" charset="0"/>
              </a:rPr>
              <a:t>8059019085746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 		černá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</a:t>
            </a:r>
            <a:r>
              <a:rPr lang="cs-CZ" sz="800" dirty="0">
                <a:latin typeface="Arial" charset="0"/>
              </a:rPr>
              <a:t>kabel s vidlicí 230V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33,6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7F15155A-0900-6F36-311C-669DCE98A92F}"/>
              </a:ext>
            </a:extLst>
          </p:cNvPr>
          <p:cNvSpPr txBox="1"/>
          <p:nvPr/>
        </p:nvSpPr>
        <p:spPr>
          <a:xfrm>
            <a:off x="4838581" y="2227788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Teleskopické výsuvy</a:t>
            </a:r>
            <a:endParaRPr lang="cs-CZ" sz="800" b="1" dirty="0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98D7454-9A52-D136-8FCA-3B6427A6F0DF}"/>
              </a:ext>
            </a:extLst>
          </p:cNvPr>
          <p:cNvSpPr txBox="1"/>
          <p:nvPr/>
        </p:nvSpPr>
        <p:spPr>
          <a:xfrm>
            <a:off x="4811004" y="1484677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b="1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40528F-16BA-F7F6-CFDE-359BB4DF5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4FB07586-597D-8535-CA7E-99BB6C556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5672" y="1196752"/>
            <a:ext cx="2040580" cy="201126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E59CA03-E519-0612-7B57-9344252C7E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1086" y="3429000"/>
            <a:ext cx="1452914" cy="86275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FD74229-A605-C038-D514-7B2459998F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4946" y="3221756"/>
            <a:ext cx="1945406" cy="1092790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FFF3FF0F-0708-8F2C-5705-D604BD2D6859}"/>
              </a:ext>
            </a:extLst>
          </p:cNvPr>
          <p:cNvSpPr txBox="1"/>
          <p:nvPr/>
        </p:nvSpPr>
        <p:spPr>
          <a:xfrm>
            <a:off x="4811004" y="3725874"/>
            <a:ext cx="835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čištění trouby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03A04AD6-0D24-04FF-3C2C-3DACE5A85ADB}"/>
              </a:ext>
            </a:extLst>
          </p:cNvPr>
          <p:cNvSpPr txBox="1"/>
          <p:nvPr/>
        </p:nvSpPr>
        <p:spPr>
          <a:xfrm>
            <a:off x="4819043" y="2898285"/>
            <a:ext cx="83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Parní asistence </a:t>
            </a:r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Steam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 Lite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5174C70-F6A8-7295-7B2D-7413905B8FE2}"/>
              </a:ext>
            </a:extLst>
          </p:cNvPr>
          <p:cNvSpPr txBox="1"/>
          <p:nvPr/>
        </p:nvSpPr>
        <p:spPr>
          <a:xfrm>
            <a:off x="4819043" y="4509409"/>
            <a:ext cx="83565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SoftClose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B88DA19-7D89-F79E-2113-419655582E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9483" y="1304980"/>
            <a:ext cx="574838" cy="57483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E994A805-CE3C-87CD-9FF1-41BA2BA30F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36576" y="2047165"/>
            <a:ext cx="574837" cy="573969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94E00379-85E4-F399-7E24-3F7A2BFDC1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7742" y="2795169"/>
            <a:ext cx="578370" cy="57396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54F4BF88-98B8-CB2E-FCB6-AD4BD2C1C90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9907" y="3554473"/>
            <a:ext cx="572229" cy="5739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E77DD642-0151-C8BF-9B15-90F72F78DDE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7294" y="4281801"/>
            <a:ext cx="567946" cy="57396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8F787350-CDB5-EFA5-8EE0-CEAFCB6399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76962" y="1056147"/>
            <a:ext cx="1081161" cy="221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357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Google Sans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193</cp:revision>
  <cp:lastPrinted>2016-05-05T10:40:20Z</cp:lastPrinted>
  <dcterms:created xsi:type="dcterms:W3CDTF">2015-07-16T11:02:07Z</dcterms:created>
  <dcterms:modified xsi:type="dcterms:W3CDTF">2024-11-18T09:53:12Z</dcterms:modified>
</cp:coreProperties>
</file>