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4" d="100"/>
          <a:sy n="124" d="100"/>
        </p:scale>
        <p:origin x="90" y="-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06.12.2022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ázek 16">
            <a:extLst>
              <a:ext uri="{FF2B5EF4-FFF2-40B4-BE49-F238E27FC236}">
                <a16:creationId xmlns:a16="http://schemas.microsoft.com/office/drawing/2014/main" id="{EFA18BCE-8141-4E6B-8923-A1F2B6BB58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1" t="19124" r="17608" b="17759"/>
          <a:stretch/>
        </p:blipFill>
        <p:spPr>
          <a:xfrm>
            <a:off x="4169106" y="1959549"/>
            <a:ext cx="500135" cy="487204"/>
          </a:xfrm>
          <a:prstGeom prst="rect">
            <a:avLst/>
          </a:prstGeom>
        </p:spPr>
      </p:pic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CBT5518EW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kombinovaná lednice </a:t>
            </a:r>
            <a:r>
              <a:rPr lang="cs-CZ" altLang="cs-CZ" sz="1400" dirty="0" err="1">
                <a:latin typeface="Arial" charset="0"/>
              </a:rPr>
              <a:t>Fresco</a:t>
            </a:r>
            <a:r>
              <a:rPr lang="cs-CZ" altLang="cs-CZ" sz="1400" dirty="0">
                <a:latin typeface="Arial" charset="0"/>
              </a:rPr>
              <a:t> – výška 177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No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Circle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+ v mrazáku, připojení přes Wi-Fi, dotykové ovládání, LED kontrolky, 2x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Crisper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Super Cool &amp;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Freeze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85040" y="980728"/>
            <a:ext cx="3888432" cy="596017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248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186/62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0,59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216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4,5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9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latin typeface="Arial" charset="0"/>
              </a:rPr>
              <a:t>pW</a:t>
            </a:r>
            <a:r>
              <a:rPr lang="cs-CZ" altLang="cs-CZ" sz="800" dirty="0">
                <a:latin typeface="Arial" charset="0"/>
              </a:rPr>
              <a:t>)	37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ST 18-38 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Dotykové elektronické ovládání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Připojení přes Wi-Fi a kompatibilita s aplikací </a:t>
            </a:r>
            <a:r>
              <a:rPr lang="cs-CZ" altLang="cs-CZ" sz="800" b="1" dirty="0" err="1">
                <a:latin typeface="Arial" charset="0"/>
              </a:rPr>
              <a:t>hOn</a:t>
            </a:r>
            <a:endParaRPr lang="cs-CZ" altLang="cs-CZ" sz="800" b="1" dirty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Total</a:t>
            </a:r>
            <a:r>
              <a:rPr lang="cs-CZ" altLang="cs-CZ" sz="800" b="1" dirty="0">
                <a:latin typeface="Arial" charset="0"/>
              </a:rPr>
              <a:t> No </a:t>
            </a:r>
            <a:r>
              <a:rPr lang="cs-CZ" altLang="cs-CZ" sz="800" b="1" dirty="0" err="1">
                <a:latin typeface="Arial" charset="0"/>
              </a:rPr>
              <a:t>Frost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Circle</a:t>
            </a:r>
            <a:r>
              <a:rPr lang="cs-CZ" altLang="cs-CZ" sz="800" b="1" dirty="0">
                <a:latin typeface="Arial" charset="0"/>
              </a:rPr>
              <a:t> + </a:t>
            </a:r>
            <a:r>
              <a:rPr lang="cs-CZ" altLang="cs-CZ" sz="800" dirty="0">
                <a:latin typeface="Arial" charset="0"/>
              </a:rPr>
              <a:t>(o 40 % déle čerstvé potraviny)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LED kontrolky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Super Cool </a:t>
            </a:r>
            <a:r>
              <a:rPr lang="cs-CZ" altLang="cs-CZ" sz="800" dirty="0">
                <a:latin typeface="Arial" charset="0"/>
              </a:rPr>
              <a:t>– rychlé chlazení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Super </a:t>
            </a:r>
            <a:r>
              <a:rPr lang="cs-CZ" altLang="cs-CZ" sz="800" b="1" dirty="0" err="1">
                <a:latin typeface="Arial" charset="0"/>
              </a:rPr>
              <a:t>Freeze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rychlé mrazení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Prázdninový &amp; ECO režim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Zvukový signál při nedovřených dveřích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Multiflow</a:t>
            </a:r>
            <a:r>
              <a:rPr lang="cs-CZ" altLang="cs-CZ" sz="800" dirty="0">
                <a:latin typeface="Arial" charset="0"/>
              </a:rPr>
              <a:t> – udrží potraviny déle čerstvé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Lednice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5 úrovní chlazení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+ 1 skleněné police, chromovaná police na víno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2+3 přihrádky ve dveřích chladničky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2x </a:t>
            </a:r>
            <a:r>
              <a:rPr lang="cs-CZ" altLang="cs-CZ" sz="800" b="1" dirty="0" err="1">
                <a:latin typeface="Arial" charset="0"/>
              </a:rPr>
              <a:t>Crisper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zásuvka na ovoce a zeleninu (spodní zásuvka s mechanickým nastavením vlhkosti)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Držák na vajíčka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úrovně chlazení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plně výsuvné plastové zásuvky + 1 mrazicí přihrádka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 manuální výrobník ledu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Invertorový kompresor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Reverzibilní dvířka </a:t>
            </a:r>
            <a:r>
              <a:rPr lang="cs-CZ" altLang="cs-CZ" sz="800" dirty="0">
                <a:latin typeface="Arial" charset="0"/>
              </a:rPr>
              <a:t>– výměnný 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Dveře s náběhem – klouzavé (</a:t>
            </a:r>
            <a:r>
              <a:rPr lang="cs-CZ" altLang="cs-CZ" sz="800" dirty="0" err="1">
                <a:latin typeface="Arial" charset="0"/>
              </a:rPr>
              <a:t>sliding</a:t>
            </a:r>
            <a:r>
              <a:rPr lang="cs-CZ" altLang="cs-CZ" sz="800" dirty="0">
                <a:latin typeface="Arial" charset="0"/>
              </a:rPr>
              <a:t>) panty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788024" y="3564385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na stropě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92787" y="5013326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34901398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8059019031453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Provedení		Plně vestavná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V×Š×H (mm)	1772 × 540 × 545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55,4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V×Š×H (mm)	1832 × 580 × 597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57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8" name="Ovál 37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84504" y="2700129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Crisper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zásuvka na ovoce a zeleninu</a:t>
            </a:r>
          </a:p>
        </p:txBody>
      </p:sp>
      <p:sp>
        <p:nvSpPr>
          <p:cNvPr id="42" name="Ovál 41"/>
          <p:cNvSpPr/>
          <p:nvPr/>
        </p:nvSpPr>
        <p:spPr>
          <a:xfrm>
            <a:off x="4860032" y="105273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880170" y="1162716"/>
            <a:ext cx="675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Frost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Circle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</a:p>
        </p:txBody>
      </p:sp>
      <p:sp>
        <p:nvSpPr>
          <p:cNvPr id="46" name="Ovál 45"/>
          <p:cNvSpPr/>
          <p:nvPr/>
        </p:nvSpPr>
        <p:spPr>
          <a:xfrm>
            <a:off x="4860032" y="342908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795786" y="3610869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Výměnný závěs dveří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8" name="Ovál 47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4815184" y="1999776"/>
            <a:ext cx="814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Kompatibilita s aplikací </a:t>
            </a:r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52" name="Obrázek 5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429000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5" name="Obrázek 5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00" t="-11333" r="-13334" b="-14999"/>
          <a:stretch/>
        </p:blipFill>
        <p:spPr>
          <a:xfrm>
            <a:off x="4067944" y="2636992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0" name="Ovál 29"/>
          <p:cNvSpPr/>
          <p:nvPr/>
        </p:nvSpPr>
        <p:spPr>
          <a:xfrm>
            <a:off x="4860032" y="422116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826115" y="4411730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Elektronické ovládání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1F1A8C86-DB97-4062-A1BD-C23336950848}"/>
              </a:ext>
            </a:extLst>
          </p:cNvPr>
          <p:cNvSpPr txBox="1"/>
          <p:nvPr/>
        </p:nvSpPr>
        <p:spPr>
          <a:xfrm>
            <a:off x="5702642" y="30165"/>
            <a:ext cx="34903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CD73906-888F-447D-ADE9-D0507C66500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178" y="1903482"/>
            <a:ext cx="1093470" cy="218694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F150C18B-9939-4A8C-A8B7-27D77E12866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7" t="27616" r="8268" b="25857"/>
          <a:stretch/>
        </p:blipFill>
        <p:spPr>
          <a:xfrm>
            <a:off x="4112377" y="1203780"/>
            <a:ext cx="675647" cy="401039"/>
          </a:xfrm>
          <a:prstGeom prst="rect">
            <a:avLst/>
          </a:prstGeom>
        </p:spPr>
      </p:pic>
      <p:sp>
        <p:nvSpPr>
          <p:cNvPr id="12" name="Ovál 11">
            <a:extLst>
              <a:ext uri="{FF2B5EF4-FFF2-40B4-BE49-F238E27FC236}">
                <a16:creationId xmlns:a16="http://schemas.microsoft.com/office/drawing/2014/main" id="{2E8C5118-BC72-4901-9953-32658BE0697F}"/>
              </a:ext>
            </a:extLst>
          </p:cNvPr>
          <p:cNvSpPr/>
          <p:nvPr/>
        </p:nvSpPr>
        <p:spPr>
          <a:xfrm>
            <a:off x="4065575" y="1051065"/>
            <a:ext cx="719999" cy="720000"/>
          </a:xfrm>
          <a:prstGeom prst="ellipse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5" name="Ovál 44">
            <a:extLst>
              <a:ext uri="{FF2B5EF4-FFF2-40B4-BE49-F238E27FC236}">
                <a16:creationId xmlns:a16="http://schemas.microsoft.com/office/drawing/2014/main" id="{54DE3690-B576-42F0-B43A-94130EB1BF08}"/>
              </a:ext>
            </a:extLst>
          </p:cNvPr>
          <p:cNvSpPr/>
          <p:nvPr/>
        </p:nvSpPr>
        <p:spPr>
          <a:xfrm>
            <a:off x="4063867" y="1843151"/>
            <a:ext cx="719999" cy="720000"/>
          </a:xfrm>
          <a:prstGeom prst="ellipse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01FD3033-54B6-48E9-90CD-4910C6A6737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1" t="27210" r="11121" b="29671"/>
          <a:stretch/>
        </p:blipFill>
        <p:spPr>
          <a:xfrm>
            <a:off x="4127256" y="4404841"/>
            <a:ext cx="635394" cy="352333"/>
          </a:xfrm>
          <a:prstGeom prst="rect">
            <a:avLst/>
          </a:prstGeom>
        </p:spPr>
      </p:pic>
      <p:sp>
        <p:nvSpPr>
          <p:cNvPr id="49" name="Ovál 48">
            <a:extLst>
              <a:ext uri="{FF2B5EF4-FFF2-40B4-BE49-F238E27FC236}">
                <a16:creationId xmlns:a16="http://schemas.microsoft.com/office/drawing/2014/main" id="{05B7582A-81D5-419C-9262-A78DC0A33BCB}"/>
              </a:ext>
            </a:extLst>
          </p:cNvPr>
          <p:cNvSpPr/>
          <p:nvPr/>
        </p:nvSpPr>
        <p:spPr>
          <a:xfrm>
            <a:off x="4073402" y="4221008"/>
            <a:ext cx="719999" cy="720000"/>
          </a:xfrm>
          <a:prstGeom prst="ellipse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2B3D33A9-5CCA-493C-9A29-E818718C88D2}"/>
              </a:ext>
            </a:extLst>
          </p:cNvPr>
          <p:cNvCxnSpPr/>
          <p:nvPr/>
        </p:nvCxnSpPr>
        <p:spPr>
          <a:xfrm>
            <a:off x="7525290" y="1870108"/>
            <a:ext cx="0" cy="234399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3F334D6C-6BF0-4DA6-8565-A00E0E638567}"/>
              </a:ext>
            </a:extLst>
          </p:cNvPr>
          <p:cNvSpPr txBox="1"/>
          <p:nvPr/>
        </p:nvSpPr>
        <p:spPr>
          <a:xfrm>
            <a:off x="7537263" y="2667396"/>
            <a:ext cx="353943" cy="59785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177 cm</a:t>
            </a:r>
          </a:p>
        </p:txBody>
      </p:sp>
      <p:pic>
        <p:nvPicPr>
          <p:cNvPr id="23" name="Obrázek 22">
            <a:extLst>
              <a:ext uri="{FF2B5EF4-FFF2-40B4-BE49-F238E27FC236}">
                <a16:creationId xmlns:a16="http://schemas.microsoft.com/office/drawing/2014/main" id="{C4871084-4B2A-424F-93EF-CFBEB5CD84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63633" y="205655"/>
            <a:ext cx="513677" cy="50809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F7CB8AC4-CC71-4B2F-8B1A-C51F6F0E40C8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5" t="6959" r="15855" b="1704"/>
          <a:stretch/>
        </p:blipFill>
        <p:spPr>
          <a:xfrm>
            <a:off x="5751573" y="1572339"/>
            <a:ext cx="1675245" cy="3167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1625</TotalTime>
  <Words>400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173</cp:revision>
  <cp:lastPrinted>2016-05-31T13:00:02Z</cp:lastPrinted>
  <dcterms:created xsi:type="dcterms:W3CDTF">2015-07-16T11:02:07Z</dcterms:created>
  <dcterms:modified xsi:type="dcterms:W3CDTF">2022-12-06T09:49:58Z</dcterms:modified>
</cp:coreProperties>
</file>