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embeddedFontLst>
    <p:embeddedFont>
      <p:font typeface="Anton" pitchFamily="2" charset="-18"/>
      <p:regular r:id="rId25"/>
    </p:embeddedFont>
    <p:embeddedFont>
      <p:font typeface="Proxima Nova" panose="020B0604020202020204" charset="0"/>
      <p:regular r:id="rId26"/>
    </p:embeddedFont>
    <p:embeddedFont>
      <p:font typeface="Proxima Nova Light" panose="020B0604020202020204" charset="0"/>
      <p:regular r:id="rId27"/>
    </p:embeddedFont>
    <p:embeddedFont>
      <p:font typeface="Proxima Nova Medium" panose="020B0604020202020204" charset="0"/>
      <p:regular r:id="rId28"/>
    </p:embeddedFont>
    <p:embeddedFont>
      <p:font typeface="Proxima Nova Regular" panose="020B0604020202020204" charset="0"/>
      <p:regular r:id="rId29"/>
    </p:embeddedFont>
    <p:embeddedFont>
      <p:font typeface="Proxima Nova Semibold" panose="020B0604020202020204" charset="0"/>
      <p:regular r:id="rId30"/>
    </p:embeddedFont>
    <p:embeddedFont>
      <p:font typeface="ProximaSansMedium" panose="020B0604020202020204"/>
      <p:regular r:id="rId31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EF8934"/>
    <a:srgbClr val="F8F8F8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>
        <p:scale>
          <a:sx n="150" d="100"/>
          <a:sy n="150" d="100"/>
        </p:scale>
        <p:origin x="86" y="-1891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397600"/>
            <a:ext cx="9799200" cy="11052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5040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04000"/>
            <a:ext cx="5342400" cy="4140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04000"/>
            <a:ext cx="5342400" cy="4140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2026/7/16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ea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9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9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9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9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65.xml"/><Relationship Id="rId7" Type="http://schemas.openxmlformats.org/officeDocument/2006/relationships/image" Target="../media/image2.png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image" Target="../media/image1.jpe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6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148.xml"/><Relationship Id="rId13" Type="http://schemas.openxmlformats.org/officeDocument/2006/relationships/tags" Target="../tags/tag153.xml"/><Relationship Id="rId18" Type="http://schemas.openxmlformats.org/officeDocument/2006/relationships/image" Target="../media/image21.jpeg"/><Relationship Id="rId3" Type="http://schemas.openxmlformats.org/officeDocument/2006/relationships/tags" Target="../tags/tag143.xml"/><Relationship Id="rId7" Type="http://schemas.openxmlformats.org/officeDocument/2006/relationships/tags" Target="../tags/tag147.xml"/><Relationship Id="rId12" Type="http://schemas.openxmlformats.org/officeDocument/2006/relationships/tags" Target="../tags/tag152.xml"/><Relationship Id="rId17" Type="http://schemas.openxmlformats.org/officeDocument/2006/relationships/slideLayout" Target="../slideLayouts/slideLayout2.xml"/><Relationship Id="rId2" Type="http://schemas.openxmlformats.org/officeDocument/2006/relationships/tags" Target="../tags/tag142.xml"/><Relationship Id="rId16" Type="http://schemas.openxmlformats.org/officeDocument/2006/relationships/tags" Target="../tags/tag156.xml"/><Relationship Id="rId1" Type="http://schemas.openxmlformats.org/officeDocument/2006/relationships/tags" Target="../tags/tag141.xml"/><Relationship Id="rId6" Type="http://schemas.openxmlformats.org/officeDocument/2006/relationships/tags" Target="../tags/tag146.xml"/><Relationship Id="rId11" Type="http://schemas.openxmlformats.org/officeDocument/2006/relationships/tags" Target="../tags/tag151.xml"/><Relationship Id="rId5" Type="http://schemas.openxmlformats.org/officeDocument/2006/relationships/tags" Target="../tags/tag145.xml"/><Relationship Id="rId15" Type="http://schemas.openxmlformats.org/officeDocument/2006/relationships/tags" Target="../tags/tag155.xml"/><Relationship Id="rId10" Type="http://schemas.openxmlformats.org/officeDocument/2006/relationships/tags" Target="../tags/tag150.xml"/><Relationship Id="rId19" Type="http://schemas.openxmlformats.org/officeDocument/2006/relationships/image" Target="../media/image22.png"/><Relationship Id="rId4" Type="http://schemas.openxmlformats.org/officeDocument/2006/relationships/tags" Target="../tags/tag144.xml"/><Relationship Id="rId9" Type="http://schemas.openxmlformats.org/officeDocument/2006/relationships/tags" Target="../tags/tag149.xml"/><Relationship Id="rId14" Type="http://schemas.openxmlformats.org/officeDocument/2006/relationships/tags" Target="../tags/tag15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tags" Target="../tags/tag159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158.xml"/><Relationship Id="rId1" Type="http://schemas.openxmlformats.org/officeDocument/2006/relationships/tags" Target="../tags/tag157.xml"/><Relationship Id="rId6" Type="http://schemas.openxmlformats.org/officeDocument/2006/relationships/tags" Target="../tags/tag162.xml"/><Relationship Id="rId5" Type="http://schemas.openxmlformats.org/officeDocument/2006/relationships/tags" Target="../tags/tag161.xml"/><Relationship Id="rId4" Type="http://schemas.openxmlformats.org/officeDocument/2006/relationships/tags" Target="../tags/tag160.xml"/><Relationship Id="rId9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165.xml"/><Relationship Id="rId7" Type="http://schemas.openxmlformats.org/officeDocument/2006/relationships/tags" Target="../tags/tag169.xml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6" Type="http://schemas.openxmlformats.org/officeDocument/2006/relationships/tags" Target="../tags/tag168.xml"/><Relationship Id="rId5" Type="http://schemas.openxmlformats.org/officeDocument/2006/relationships/tags" Target="../tags/tag167.xml"/><Relationship Id="rId10" Type="http://schemas.openxmlformats.org/officeDocument/2006/relationships/image" Target="../media/image26.jpeg"/><Relationship Id="rId4" Type="http://schemas.openxmlformats.org/officeDocument/2006/relationships/tags" Target="../tags/tag166.xml"/><Relationship Id="rId9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177.xml"/><Relationship Id="rId3" Type="http://schemas.openxmlformats.org/officeDocument/2006/relationships/tags" Target="../tags/tag172.xml"/><Relationship Id="rId7" Type="http://schemas.openxmlformats.org/officeDocument/2006/relationships/tags" Target="../tags/tag176.xml"/><Relationship Id="rId2" Type="http://schemas.openxmlformats.org/officeDocument/2006/relationships/tags" Target="../tags/tag171.xml"/><Relationship Id="rId1" Type="http://schemas.openxmlformats.org/officeDocument/2006/relationships/tags" Target="../tags/tag170.xml"/><Relationship Id="rId6" Type="http://schemas.openxmlformats.org/officeDocument/2006/relationships/tags" Target="../tags/tag175.xml"/><Relationship Id="rId11" Type="http://schemas.openxmlformats.org/officeDocument/2006/relationships/image" Target="../media/image28.png"/><Relationship Id="rId5" Type="http://schemas.openxmlformats.org/officeDocument/2006/relationships/tags" Target="../tags/tag174.xml"/><Relationship Id="rId10" Type="http://schemas.openxmlformats.org/officeDocument/2006/relationships/image" Target="../media/image27.jpeg"/><Relationship Id="rId4" Type="http://schemas.openxmlformats.org/officeDocument/2006/relationships/tags" Target="../tags/tag173.xml"/><Relationship Id="rId9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185.xml"/><Relationship Id="rId13" Type="http://schemas.openxmlformats.org/officeDocument/2006/relationships/tags" Target="../tags/tag190.xml"/><Relationship Id="rId3" Type="http://schemas.openxmlformats.org/officeDocument/2006/relationships/tags" Target="../tags/tag180.xml"/><Relationship Id="rId7" Type="http://schemas.openxmlformats.org/officeDocument/2006/relationships/tags" Target="../tags/tag184.xml"/><Relationship Id="rId12" Type="http://schemas.openxmlformats.org/officeDocument/2006/relationships/tags" Target="../tags/tag189.xml"/><Relationship Id="rId2" Type="http://schemas.openxmlformats.org/officeDocument/2006/relationships/tags" Target="../tags/tag179.xml"/><Relationship Id="rId16" Type="http://schemas.openxmlformats.org/officeDocument/2006/relationships/image" Target="../media/image30.png"/><Relationship Id="rId1" Type="http://schemas.openxmlformats.org/officeDocument/2006/relationships/tags" Target="../tags/tag178.xml"/><Relationship Id="rId6" Type="http://schemas.openxmlformats.org/officeDocument/2006/relationships/tags" Target="../tags/tag183.xml"/><Relationship Id="rId11" Type="http://schemas.openxmlformats.org/officeDocument/2006/relationships/tags" Target="../tags/tag188.xml"/><Relationship Id="rId5" Type="http://schemas.openxmlformats.org/officeDocument/2006/relationships/tags" Target="../tags/tag182.xml"/><Relationship Id="rId15" Type="http://schemas.openxmlformats.org/officeDocument/2006/relationships/image" Target="../media/image29.jpeg"/><Relationship Id="rId10" Type="http://schemas.openxmlformats.org/officeDocument/2006/relationships/tags" Target="../tags/tag187.xml"/><Relationship Id="rId4" Type="http://schemas.openxmlformats.org/officeDocument/2006/relationships/tags" Target="../tags/tag181.xml"/><Relationship Id="rId9" Type="http://schemas.openxmlformats.org/officeDocument/2006/relationships/tags" Target="../tags/tag186.xml"/><Relationship Id="rId14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193.xml"/><Relationship Id="rId7" Type="http://schemas.openxmlformats.org/officeDocument/2006/relationships/tags" Target="../tags/tag197.xml"/><Relationship Id="rId2" Type="http://schemas.openxmlformats.org/officeDocument/2006/relationships/tags" Target="../tags/tag192.xml"/><Relationship Id="rId1" Type="http://schemas.openxmlformats.org/officeDocument/2006/relationships/tags" Target="../tags/tag191.xml"/><Relationship Id="rId6" Type="http://schemas.openxmlformats.org/officeDocument/2006/relationships/tags" Target="../tags/tag196.xml"/><Relationship Id="rId5" Type="http://schemas.openxmlformats.org/officeDocument/2006/relationships/tags" Target="../tags/tag195.xml"/><Relationship Id="rId10" Type="http://schemas.openxmlformats.org/officeDocument/2006/relationships/image" Target="../media/image32.png"/><Relationship Id="rId4" Type="http://schemas.openxmlformats.org/officeDocument/2006/relationships/tags" Target="../tags/tag194.xml"/><Relationship Id="rId9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200.xml"/><Relationship Id="rId7" Type="http://schemas.openxmlformats.org/officeDocument/2006/relationships/tags" Target="../tags/tag204.xml"/><Relationship Id="rId2" Type="http://schemas.openxmlformats.org/officeDocument/2006/relationships/tags" Target="../tags/tag199.xml"/><Relationship Id="rId1" Type="http://schemas.openxmlformats.org/officeDocument/2006/relationships/tags" Target="../tags/tag198.xml"/><Relationship Id="rId6" Type="http://schemas.openxmlformats.org/officeDocument/2006/relationships/tags" Target="../tags/tag203.xml"/><Relationship Id="rId5" Type="http://schemas.openxmlformats.org/officeDocument/2006/relationships/tags" Target="../tags/tag202.xml"/><Relationship Id="rId10" Type="http://schemas.openxmlformats.org/officeDocument/2006/relationships/image" Target="../media/image34.png"/><Relationship Id="rId4" Type="http://schemas.openxmlformats.org/officeDocument/2006/relationships/tags" Target="../tags/tag201.xml"/><Relationship Id="rId9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tags" Target="../tags/tag207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206.xml"/><Relationship Id="rId1" Type="http://schemas.openxmlformats.org/officeDocument/2006/relationships/tags" Target="../tags/tag205.xml"/><Relationship Id="rId6" Type="http://schemas.openxmlformats.org/officeDocument/2006/relationships/tags" Target="../tags/tag210.xml"/><Relationship Id="rId5" Type="http://schemas.openxmlformats.org/officeDocument/2006/relationships/tags" Target="../tags/tag209.xml"/><Relationship Id="rId4" Type="http://schemas.openxmlformats.org/officeDocument/2006/relationships/tags" Target="../tags/tag208.xml"/><Relationship Id="rId9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218.xml"/><Relationship Id="rId13" Type="http://schemas.openxmlformats.org/officeDocument/2006/relationships/tags" Target="../tags/tag223.xml"/><Relationship Id="rId18" Type="http://schemas.openxmlformats.org/officeDocument/2006/relationships/slideLayout" Target="../slideLayouts/slideLayout2.xml"/><Relationship Id="rId3" Type="http://schemas.openxmlformats.org/officeDocument/2006/relationships/tags" Target="../tags/tag213.xml"/><Relationship Id="rId7" Type="http://schemas.openxmlformats.org/officeDocument/2006/relationships/tags" Target="../tags/tag217.xml"/><Relationship Id="rId12" Type="http://schemas.openxmlformats.org/officeDocument/2006/relationships/tags" Target="../tags/tag222.xml"/><Relationship Id="rId17" Type="http://schemas.openxmlformats.org/officeDocument/2006/relationships/tags" Target="../tags/tag227.xml"/><Relationship Id="rId2" Type="http://schemas.openxmlformats.org/officeDocument/2006/relationships/tags" Target="../tags/tag212.xml"/><Relationship Id="rId16" Type="http://schemas.openxmlformats.org/officeDocument/2006/relationships/tags" Target="../tags/tag226.xml"/><Relationship Id="rId20" Type="http://schemas.openxmlformats.org/officeDocument/2006/relationships/image" Target="../media/image38.png"/><Relationship Id="rId1" Type="http://schemas.openxmlformats.org/officeDocument/2006/relationships/tags" Target="../tags/tag211.xml"/><Relationship Id="rId6" Type="http://schemas.openxmlformats.org/officeDocument/2006/relationships/tags" Target="../tags/tag216.xml"/><Relationship Id="rId11" Type="http://schemas.openxmlformats.org/officeDocument/2006/relationships/tags" Target="../tags/tag221.xml"/><Relationship Id="rId5" Type="http://schemas.openxmlformats.org/officeDocument/2006/relationships/tags" Target="../tags/tag215.xml"/><Relationship Id="rId15" Type="http://schemas.openxmlformats.org/officeDocument/2006/relationships/tags" Target="../tags/tag225.xml"/><Relationship Id="rId10" Type="http://schemas.openxmlformats.org/officeDocument/2006/relationships/tags" Target="../tags/tag220.xml"/><Relationship Id="rId19" Type="http://schemas.openxmlformats.org/officeDocument/2006/relationships/image" Target="../media/image37.jpeg"/><Relationship Id="rId4" Type="http://schemas.openxmlformats.org/officeDocument/2006/relationships/tags" Target="../tags/tag214.xml"/><Relationship Id="rId9" Type="http://schemas.openxmlformats.org/officeDocument/2006/relationships/tags" Target="../tags/tag219.xml"/><Relationship Id="rId14" Type="http://schemas.openxmlformats.org/officeDocument/2006/relationships/tags" Target="../tags/tag22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tags" Target="../tags/tag230.xml"/><Relationship Id="rId7" Type="http://schemas.openxmlformats.org/officeDocument/2006/relationships/image" Target="../media/image39.jpeg"/><Relationship Id="rId2" Type="http://schemas.openxmlformats.org/officeDocument/2006/relationships/tags" Target="../tags/tag229.xml"/><Relationship Id="rId1" Type="http://schemas.openxmlformats.org/officeDocument/2006/relationships/tags" Target="../tags/tag228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232.xml"/><Relationship Id="rId4" Type="http://schemas.openxmlformats.org/officeDocument/2006/relationships/tags" Target="../tags/tag23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240.xml"/><Relationship Id="rId13" Type="http://schemas.openxmlformats.org/officeDocument/2006/relationships/tags" Target="../tags/tag245.xml"/><Relationship Id="rId3" Type="http://schemas.openxmlformats.org/officeDocument/2006/relationships/tags" Target="../tags/tag235.xml"/><Relationship Id="rId7" Type="http://schemas.openxmlformats.org/officeDocument/2006/relationships/tags" Target="../tags/tag239.xml"/><Relationship Id="rId12" Type="http://schemas.openxmlformats.org/officeDocument/2006/relationships/tags" Target="../tags/tag244.xml"/><Relationship Id="rId17" Type="http://schemas.openxmlformats.org/officeDocument/2006/relationships/image" Target="../media/image42.png"/><Relationship Id="rId2" Type="http://schemas.openxmlformats.org/officeDocument/2006/relationships/tags" Target="../tags/tag234.xml"/><Relationship Id="rId16" Type="http://schemas.openxmlformats.org/officeDocument/2006/relationships/image" Target="../media/image41.jpeg"/><Relationship Id="rId1" Type="http://schemas.openxmlformats.org/officeDocument/2006/relationships/tags" Target="../tags/tag233.xml"/><Relationship Id="rId6" Type="http://schemas.openxmlformats.org/officeDocument/2006/relationships/tags" Target="../tags/tag238.xml"/><Relationship Id="rId11" Type="http://schemas.openxmlformats.org/officeDocument/2006/relationships/tags" Target="../tags/tag243.xml"/><Relationship Id="rId5" Type="http://schemas.openxmlformats.org/officeDocument/2006/relationships/tags" Target="../tags/tag237.xml"/><Relationship Id="rId15" Type="http://schemas.openxmlformats.org/officeDocument/2006/relationships/slideLayout" Target="../slideLayouts/slideLayout2.xml"/><Relationship Id="rId10" Type="http://schemas.openxmlformats.org/officeDocument/2006/relationships/tags" Target="../tags/tag242.xml"/><Relationship Id="rId4" Type="http://schemas.openxmlformats.org/officeDocument/2006/relationships/tags" Target="../tags/tag236.xml"/><Relationship Id="rId9" Type="http://schemas.openxmlformats.org/officeDocument/2006/relationships/tags" Target="../tags/tag241.xml"/><Relationship Id="rId14" Type="http://schemas.openxmlformats.org/officeDocument/2006/relationships/tags" Target="../tags/tag24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249.xml"/><Relationship Id="rId2" Type="http://schemas.openxmlformats.org/officeDocument/2006/relationships/tags" Target="../tags/tag248.xml"/><Relationship Id="rId1" Type="http://schemas.openxmlformats.org/officeDocument/2006/relationships/tags" Target="../tags/tag247.xml"/><Relationship Id="rId6" Type="http://schemas.openxmlformats.org/officeDocument/2006/relationships/image" Target="../media/image43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5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72.xml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80.xml"/><Relationship Id="rId3" Type="http://schemas.openxmlformats.org/officeDocument/2006/relationships/tags" Target="../tags/tag75.xml"/><Relationship Id="rId7" Type="http://schemas.openxmlformats.org/officeDocument/2006/relationships/tags" Target="../tags/tag79.xml"/><Relationship Id="rId12" Type="http://schemas.openxmlformats.org/officeDocument/2006/relationships/image" Target="../media/image8.png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tags" Target="../tags/tag78.xml"/><Relationship Id="rId11" Type="http://schemas.openxmlformats.org/officeDocument/2006/relationships/image" Target="../media/image7.jpeg"/><Relationship Id="rId5" Type="http://schemas.openxmlformats.org/officeDocument/2006/relationships/tags" Target="../tags/tag77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76.xml"/><Relationship Id="rId9" Type="http://schemas.openxmlformats.org/officeDocument/2006/relationships/tags" Target="../tags/tag8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89.xml"/><Relationship Id="rId13" Type="http://schemas.openxmlformats.org/officeDocument/2006/relationships/tags" Target="../tags/tag94.xml"/><Relationship Id="rId18" Type="http://schemas.openxmlformats.org/officeDocument/2006/relationships/image" Target="../media/image10.png"/><Relationship Id="rId3" Type="http://schemas.openxmlformats.org/officeDocument/2006/relationships/tags" Target="../tags/tag84.xml"/><Relationship Id="rId7" Type="http://schemas.openxmlformats.org/officeDocument/2006/relationships/tags" Target="../tags/tag88.xml"/><Relationship Id="rId12" Type="http://schemas.openxmlformats.org/officeDocument/2006/relationships/tags" Target="../tags/tag93.xml"/><Relationship Id="rId17" Type="http://schemas.openxmlformats.org/officeDocument/2006/relationships/image" Target="../media/image9.jpeg"/><Relationship Id="rId2" Type="http://schemas.openxmlformats.org/officeDocument/2006/relationships/tags" Target="../tags/tag83.xml"/><Relationship Id="rId16" Type="http://schemas.openxmlformats.org/officeDocument/2006/relationships/slideLayout" Target="../slideLayouts/slideLayout2.xml"/><Relationship Id="rId1" Type="http://schemas.openxmlformats.org/officeDocument/2006/relationships/tags" Target="../tags/tag82.xml"/><Relationship Id="rId6" Type="http://schemas.openxmlformats.org/officeDocument/2006/relationships/tags" Target="../tags/tag87.xml"/><Relationship Id="rId11" Type="http://schemas.openxmlformats.org/officeDocument/2006/relationships/tags" Target="../tags/tag92.xml"/><Relationship Id="rId5" Type="http://schemas.openxmlformats.org/officeDocument/2006/relationships/tags" Target="../tags/tag86.xml"/><Relationship Id="rId15" Type="http://schemas.openxmlformats.org/officeDocument/2006/relationships/tags" Target="../tags/tag96.xml"/><Relationship Id="rId10" Type="http://schemas.openxmlformats.org/officeDocument/2006/relationships/tags" Target="../tags/tag91.xml"/><Relationship Id="rId4" Type="http://schemas.openxmlformats.org/officeDocument/2006/relationships/tags" Target="../tags/tag85.xml"/><Relationship Id="rId9" Type="http://schemas.openxmlformats.org/officeDocument/2006/relationships/tags" Target="../tags/tag90.xml"/><Relationship Id="rId14" Type="http://schemas.openxmlformats.org/officeDocument/2006/relationships/tags" Target="../tags/tag9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04.xml"/><Relationship Id="rId13" Type="http://schemas.openxmlformats.org/officeDocument/2006/relationships/tags" Target="../tags/tag109.xml"/><Relationship Id="rId18" Type="http://schemas.openxmlformats.org/officeDocument/2006/relationships/tags" Target="../tags/tag114.xml"/><Relationship Id="rId3" Type="http://schemas.openxmlformats.org/officeDocument/2006/relationships/tags" Target="../tags/tag99.xml"/><Relationship Id="rId21" Type="http://schemas.openxmlformats.org/officeDocument/2006/relationships/image" Target="../media/image11.jpeg"/><Relationship Id="rId7" Type="http://schemas.openxmlformats.org/officeDocument/2006/relationships/tags" Target="../tags/tag103.xml"/><Relationship Id="rId12" Type="http://schemas.openxmlformats.org/officeDocument/2006/relationships/tags" Target="../tags/tag108.xml"/><Relationship Id="rId17" Type="http://schemas.openxmlformats.org/officeDocument/2006/relationships/tags" Target="../tags/tag113.xml"/><Relationship Id="rId2" Type="http://schemas.openxmlformats.org/officeDocument/2006/relationships/tags" Target="../tags/tag98.xml"/><Relationship Id="rId16" Type="http://schemas.openxmlformats.org/officeDocument/2006/relationships/tags" Target="../tags/tag112.xml"/><Relationship Id="rId20" Type="http://schemas.openxmlformats.org/officeDocument/2006/relationships/slideLayout" Target="../slideLayouts/slideLayout2.xml"/><Relationship Id="rId1" Type="http://schemas.openxmlformats.org/officeDocument/2006/relationships/tags" Target="../tags/tag97.xml"/><Relationship Id="rId6" Type="http://schemas.openxmlformats.org/officeDocument/2006/relationships/tags" Target="../tags/tag102.xml"/><Relationship Id="rId11" Type="http://schemas.openxmlformats.org/officeDocument/2006/relationships/tags" Target="../tags/tag107.xml"/><Relationship Id="rId5" Type="http://schemas.openxmlformats.org/officeDocument/2006/relationships/tags" Target="../tags/tag101.xml"/><Relationship Id="rId15" Type="http://schemas.openxmlformats.org/officeDocument/2006/relationships/tags" Target="../tags/tag111.xml"/><Relationship Id="rId10" Type="http://schemas.openxmlformats.org/officeDocument/2006/relationships/tags" Target="../tags/tag106.xml"/><Relationship Id="rId19" Type="http://schemas.openxmlformats.org/officeDocument/2006/relationships/tags" Target="../tags/tag115.xml"/><Relationship Id="rId4" Type="http://schemas.openxmlformats.org/officeDocument/2006/relationships/tags" Target="../tags/tag100.xml"/><Relationship Id="rId9" Type="http://schemas.openxmlformats.org/officeDocument/2006/relationships/tags" Target="../tags/tag105.xml"/><Relationship Id="rId14" Type="http://schemas.openxmlformats.org/officeDocument/2006/relationships/tags" Target="../tags/tag110.xml"/><Relationship Id="rId22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23.xml"/><Relationship Id="rId13" Type="http://schemas.openxmlformats.org/officeDocument/2006/relationships/image" Target="../media/image15.png"/><Relationship Id="rId3" Type="http://schemas.openxmlformats.org/officeDocument/2006/relationships/tags" Target="../tags/tag118.xml"/><Relationship Id="rId7" Type="http://schemas.openxmlformats.org/officeDocument/2006/relationships/tags" Target="../tags/tag122.xml"/><Relationship Id="rId12" Type="http://schemas.openxmlformats.org/officeDocument/2006/relationships/image" Target="../media/image14.png"/><Relationship Id="rId2" Type="http://schemas.openxmlformats.org/officeDocument/2006/relationships/tags" Target="../tags/tag117.xml"/><Relationship Id="rId1" Type="http://schemas.openxmlformats.org/officeDocument/2006/relationships/tags" Target="../tags/tag116.xml"/><Relationship Id="rId6" Type="http://schemas.openxmlformats.org/officeDocument/2006/relationships/tags" Target="../tags/tag121.xml"/><Relationship Id="rId11" Type="http://schemas.openxmlformats.org/officeDocument/2006/relationships/image" Target="../media/image13.jpeg"/><Relationship Id="rId5" Type="http://schemas.openxmlformats.org/officeDocument/2006/relationships/tags" Target="../tags/tag120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119.xml"/><Relationship Id="rId9" Type="http://schemas.openxmlformats.org/officeDocument/2006/relationships/tags" Target="../tags/tag124.xml"/><Relationship Id="rId1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32.xml"/><Relationship Id="rId3" Type="http://schemas.openxmlformats.org/officeDocument/2006/relationships/tags" Target="../tags/tag127.xml"/><Relationship Id="rId7" Type="http://schemas.openxmlformats.org/officeDocument/2006/relationships/tags" Target="../tags/tag131.xml"/><Relationship Id="rId12" Type="http://schemas.openxmlformats.org/officeDocument/2006/relationships/image" Target="../media/image19.png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6" Type="http://schemas.openxmlformats.org/officeDocument/2006/relationships/tags" Target="../tags/tag130.xml"/><Relationship Id="rId11" Type="http://schemas.openxmlformats.org/officeDocument/2006/relationships/image" Target="../media/image18.jpeg"/><Relationship Id="rId5" Type="http://schemas.openxmlformats.org/officeDocument/2006/relationships/tags" Target="../tags/tag129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128.xml"/><Relationship Id="rId9" Type="http://schemas.openxmlformats.org/officeDocument/2006/relationships/tags" Target="../tags/tag13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136.xml"/><Relationship Id="rId7" Type="http://schemas.openxmlformats.org/officeDocument/2006/relationships/tags" Target="../tags/tag140.xml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6" Type="http://schemas.openxmlformats.org/officeDocument/2006/relationships/tags" Target="../tags/tag139.xml"/><Relationship Id="rId5" Type="http://schemas.openxmlformats.org/officeDocument/2006/relationships/tags" Target="../tags/tag138.xml"/><Relationship Id="rId4" Type="http://schemas.openxmlformats.org/officeDocument/2006/relationships/tags" Target="../tags/tag137.xml"/><Relationship Id="rId9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zh-CN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1"/>
          <p:cNvPicPr>
            <a:picLocks noChangeAspect="1"/>
          </p:cNvPicPr>
          <p:nvPr/>
        </p:nvPicPr>
        <p:blipFill>
          <a:blip r:embed="rId6">
            <a:alphaModFix amt="6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白" descr="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561465" y="3165475"/>
            <a:ext cx="4236219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500" dirty="0" err="1">
                <a:latin typeface="Proxima Nova Semibold" panose="02000506030000020004" charset="0"/>
                <a:cs typeface="Proxima Nova Semibold" panose="02000506030000020004" charset="0"/>
              </a:rPr>
              <a:t>Silnější</a:t>
            </a:r>
            <a:r>
              <a:rPr lang="en-US" altLang="zh-CN" sz="2500" dirty="0"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2500" dirty="0" err="1">
                <a:latin typeface="Proxima Nova Semibold" panose="02000506030000020004" charset="0"/>
                <a:cs typeface="Proxima Nova Semibold" panose="02000506030000020004" charset="0"/>
              </a:rPr>
              <a:t>výkon</a:t>
            </a:r>
            <a:r>
              <a:rPr lang="en-US" altLang="zh-CN" sz="2500" dirty="0">
                <a:latin typeface="Proxima Nova Semibold" panose="02000506030000020004" charset="0"/>
                <a:cs typeface="Proxima Nova Semibold" panose="02000506030000020004" charset="0"/>
              </a:rPr>
              <a:t>. </a:t>
            </a:r>
            <a:br>
              <a:rPr lang="cs-CZ" altLang="zh-CN" sz="2500" dirty="0">
                <a:latin typeface="Proxima Nova Semibold" panose="02000506030000020004" charset="0"/>
                <a:cs typeface="Proxima Nova Semibold" panose="02000506030000020004" charset="0"/>
              </a:rPr>
            </a:br>
            <a:r>
              <a:rPr lang="en-US" altLang="zh-CN" sz="2500" dirty="0" err="1">
                <a:latin typeface="Proxima Nova Semibold" panose="02000506030000020004" charset="0"/>
                <a:cs typeface="Proxima Nova Semibold" panose="02000506030000020004" charset="0"/>
              </a:rPr>
              <a:t>Jednodušší</a:t>
            </a:r>
            <a:r>
              <a:rPr lang="en-US" altLang="zh-CN" sz="2500" dirty="0"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2500" dirty="0" err="1">
                <a:latin typeface="Proxima Nova Semibold" panose="02000506030000020004" charset="0"/>
                <a:cs typeface="Proxima Nova Semibold" panose="02000506030000020004" charset="0"/>
              </a:rPr>
              <a:t>úklid</a:t>
            </a:r>
            <a:r>
              <a:rPr lang="en-US" altLang="zh-CN" sz="2500" dirty="0"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2500" dirty="0" err="1">
                <a:latin typeface="Proxima Nova Semibold" panose="02000506030000020004" charset="0"/>
                <a:cs typeface="Proxima Nova Semibold" panose="02000506030000020004" charset="0"/>
              </a:rPr>
              <a:t>každý</a:t>
            </a:r>
            <a:r>
              <a:rPr lang="cs-CZ" altLang="zh-CN" sz="2500" dirty="0"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2500" dirty="0">
                <a:latin typeface="Proxima Nova Semibold" panose="02000506030000020004" charset="0"/>
                <a:cs typeface="Proxima Nova Semibold" panose="02000506030000020004" charset="0"/>
              </a:rPr>
              <a:t>den.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561465" y="2807335"/>
            <a:ext cx="325501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b="1" dirty="0" err="1">
                <a:solidFill>
                  <a:srgbClr val="EF8934"/>
                </a:solidFill>
                <a:latin typeface="Proxima Nova Semibold" panose="02000506030000020004" charset="0"/>
                <a:cs typeface="Proxima Nova Semibold" panose="02000506030000020004" charset="0"/>
              </a:rPr>
              <a:t>Roborock</a:t>
            </a:r>
            <a:r>
              <a:rPr lang="en-US" altLang="zh-CN" b="1" dirty="0">
                <a:solidFill>
                  <a:srgbClr val="EF8934"/>
                </a:solidFill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b="1" dirty="0" err="1">
                <a:solidFill>
                  <a:srgbClr val="EF8934"/>
                </a:solidFill>
                <a:latin typeface="Proxima Nova Semibold" panose="02000506030000020004" charset="0"/>
                <a:cs typeface="Proxima Nova Semibold" panose="02000506030000020004" charset="0"/>
              </a:rPr>
              <a:t>Qrevo</a:t>
            </a:r>
            <a:r>
              <a:rPr lang="en-US" altLang="zh-CN" b="1" dirty="0">
                <a:solidFill>
                  <a:srgbClr val="EF8934"/>
                </a:solidFill>
                <a:latin typeface="Proxima Nova Semibold" panose="02000506030000020004" charset="0"/>
                <a:cs typeface="Proxima Nova Semibold" panose="02000506030000020004" charset="0"/>
              </a:rPr>
              <a:t> 2 Pro</a:t>
            </a:r>
          </a:p>
        </p:txBody>
      </p:sp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1561465" y="6355715"/>
            <a:ext cx="5055235" cy="22647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*</a:t>
            </a:r>
            <a:r>
              <a:rPr lang="en-US" altLang="zh-CN" sz="800" dirty="0" err="1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Obrázky</a:t>
            </a: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a </a:t>
            </a:r>
            <a:r>
              <a:rPr lang="en-US" altLang="zh-CN" sz="800" dirty="0" err="1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videa</a:t>
            </a: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slouží</a:t>
            </a: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pouze</a:t>
            </a: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pro </a:t>
            </a:r>
            <a:r>
              <a:rPr lang="en-US" altLang="zh-CN" sz="800" dirty="0" err="1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ilustrační</a:t>
            </a: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účely</a:t>
            </a: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a </a:t>
            </a:r>
            <a:r>
              <a:rPr lang="en-US" altLang="zh-CN" sz="800" dirty="0" err="1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nemusí</a:t>
            </a: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přesně</a:t>
            </a: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odpovídat</a:t>
            </a: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skutečnému</a:t>
            </a: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produktu</a:t>
            </a: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.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10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10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545465" y="1195070"/>
            <a:ext cx="7742501" cy="7056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40000"/>
              </a:lnSpc>
            </a:pPr>
            <a:r>
              <a:rPr lang="en-US" altLang="zh-CN" sz="2900" dirty="0" err="1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Vysune</a:t>
            </a:r>
            <a:r>
              <a:rPr lang="en-US" altLang="zh-CN" sz="2900" dirty="0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 mop a </a:t>
            </a:r>
            <a:r>
              <a:rPr lang="en-US" altLang="zh-CN" sz="2900" dirty="0" err="1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uklízí</a:t>
            </a:r>
            <a:r>
              <a:rPr lang="en-US" altLang="zh-CN" sz="2900" dirty="0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2900" dirty="0" err="1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jako</a:t>
            </a:r>
            <a:r>
              <a:rPr lang="en-US" altLang="zh-CN" sz="2900" dirty="0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2900" dirty="0" err="1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profesionál</a:t>
            </a:r>
            <a:r>
              <a:rPr lang="en-US" altLang="zh-CN" sz="2900" dirty="0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.</a:t>
            </a:r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545465" y="991870"/>
            <a:ext cx="5125720" cy="388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40000"/>
              </a:lnSpc>
              <a:buClrTx/>
              <a:buSzTx/>
              <a:buFontTx/>
            </a:pPr>
            <a:r>
              <a:rPr lang="cs-CZ" altLang="zh-CN" sz="1550" b="1" dirty="0">
                <a:solidFill>
                  <a:srgbClr val="D5733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Vytírání</a:t>
            </a:r>
            <a:endParaRPr lang="en-US" altLang="zh-CN" sz="1550" b="1" dirty="0">
              <a:solidFill>
                <a:srgbClr val="D57331"/>
              </a:solidFill>
              <a:latin typeface="Proxima Nova Semibold" panose="02000506030000020004" charset="0"/>
              <a:cs typeface="Proxima Nova Semibold" panose="02000506030000020004" charset="0"/>
              <a:sym typeface="+mn-ea"/>
            </a:endParaRPr>
          </a:p>
        </p:txBody>
      </p:sp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545465" y="1970405"/>
            <a:ext cx="5942330" cy="51956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200" dirty="0"/>
              <a:t>Důkladnější úklid podél stěn. Vysouvací mop dosáhne i do míst, kde se často usazují zbytky nečistot, zatímco dva rotační mopy účinně odstraňují odolné skvrny z podlahy.</a:t>
            </a:r>
            <a:endParaRPr lang="en-US" altLang="zh-CN" sz="1200" dirty="0">
              <a:solidFill>
                <a:schemeClr val="bg1"/>
              </a:solidFill>
              <a:latin typeface="Proxima Nova Light" panose="02000506030000020004" charset="0"/>
              <a:cs typeface="Proxima Nova Light" panose="02000506030000020004" charset="0"/>
            </a:endParaRP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995045" y="3286760"/>
            <a:ext cx="1860550" cy="5340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lnSpc>
                <a:spcPct val="140000"/>
              </a:lnSpc>
              <a:buClrTx/>
              <a:buSzTx/>
              <a:buFontTx/>
            </a:pPr>
            <a:r>
              <a:rPr lang="en-US" altLang="zh-CN" sz="1200" b="1" dirty="0" err="1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Vytírání</a:t>
            </a:r>
            <a:r>
              <a:rPr lang="en-US" altLang="zh-CN" sz="1200" b="1" dirty="0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 </a:t>
            </a:r>
            <a:r>
              <a:rPr lang="en-US" altLang="zh-CN" sz="1200" b="1" dirty="0" err="1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rohů</a:t>
            </a:r>
            <a:r>
              <a:rPr lang="en-US" altLang="zh-CN" sz="1200" b="1" dirty="0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 </a:t>
            </a:r>
            <a:r>
              <a:rPr lang="en-US" altLang="zh-CN" sz="1200" b="1" dirty="0" err="1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pomocí</a:t>
            </a:r>
            <a:r>
              <a:rPr lang="en-US" altLang="zh-CN" sz="1200" b="1" dirty="0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 </a:t>
            </a:r>
            <a:r>
              <a:rPr lang="en-US" altLang="zh-CN" sz="1200" b="1" dirty="0" err="1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FlexiArm</a:t>
            </a:r>
            <a:r>
              <a:rPr lang="en-US" altLang="zh-CN" sz="1200" b="1" dirty="0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 </a:t>
            </a:r>
          </a:p>
        </p:txBody>
      </p:sp>
      <p:sp>
        <p:nvSpPr>
          <p:cNvPr id="11" name="文本框 10"/>
          <p:cNvSpPr txBox="1"/>
          <p:nvPr>
            <p:custDataLst>
              <p:tags r:id="rId8"/>
            </p:custDataLst>
          </p:nvPr>
        </p:nvSpPr>
        <p:spPr>
          <a:xfrm>
            <a:off x="3960495" y="3286760"/>
            <a:ext cx="1860550" cy="5340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lnSpc>
                <a:spcPct val="140000"/>
              </a:lnSpc>
              <a:buClrTx/>
              <a:buSzTx/>
              <a:buFontTx/>
            </a:pPr>
            <a:r>
              <a:rPr lang="en-US" altLang="zh-CN" sz="1200" b="1" dirty="0" err="1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Dva</a:t>
            </a:r>
            <a:r>
              <a:rPr lang="en-US" altLang="zh-CN" sz="1200" b="1" dirty="0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 </a:t>
            </a:r>
            <a:r>
              <a:rPr lang="en-US" altLang="zh-CN" sz="1200" b="1" dirty="0" err="1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rotační</a:t>
            </a:r>
            <a:r>
              <a:rPr lang="en-US" altLang="zh-CN" sz="1200" b="1" dirty="0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 </a:t>
            </a:r>
            <a:r>
              <a:rPr lang="en-US" altLang="zh-CN" sz="1200" b="1" dirty="0" err="1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mopy</a:t>
            </a:r>
            <a:endParaRPr lang="en-US" altLang="zh-CN" sz="1200" b="1" dirty="0">
              <a:solidFill>
                <a:schemeClr val="tx1"/>
              </a:solidFill>
              <a:latin typeface="Proxima Nova Semibold" panose="02000506030000020004" charset="0"/>
              <a:cs typeface="Proxima Nova Semibold" panose="02000506030000020004" charset="0"/>
              <a:sym typeface="+mn-ea"/>
            </a:endParaRPr>
          </a:p>
        </p:txBody>
      </p:sp>
      <p:sp>
        <p:nvSpPr>
          <p:cNvPr id="18" name="文本框 17"/>
          <p:cNvSpPr txBox="1"/>
          <p:nvPr>
            <p:custDataLst>
              <p:tags r:id="rId9"/>
            </p:custDataLst>
          </p:nvPr>
        </p:nvSpPr>
        <p:spPr>
          <a:xfrm>
            <a:off x="803910" y="4919980"/>
            <a:ext cx="1240790" cy="22942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800" dirty="0"/>
              <a:t>podél stěn⁽⁷</a:t>
            </a:r>
            <a:r>
              <a:rPr lang="cs-CZ" sz="800" baseline="30000" dirty="0"/>
              <a:t>)</a:t>
            </a:r>
            <a:endParaRPr lang="en-US" altLang="zh-CN" sz="800" baseline="30000" dirty="0">
              <a:solidFill>
                <a:schemeClr val="tx1"/>
              </a:solidFill>
              <a:latin typeface="Proxima Nova Light" panose="02000506030000020004" charset="0"/>
              <a:cs typeface="Proxima Nova Light" panose="02000506030000020004" charset="0"/>
            </a:endParaRPr>
          </a:p>
        </p:txBody>
      </p:sp>
      <p:sp>
        <p:nvSpPr>
          <p:cNvPr id="12" name="文本框 11"/>
          <p:cNvSpPr txBox="1"/>
          <p:nvPr>
            <p:custDataLst>
              <p:tags r:id="rId10"/>
            </p:custDataLst>
          </p:nvPr>
        </p:nvSpPr>
        <p:spPr>
          <a:xfrm>
            <a:off x="803910" y="4455795"/>
            <a:ext cx="1240790" cy="4972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40000"/>
              </a:lnSpc>
            </a:pPr>
            <a:r>
              <a:rPr lang="en-US" altLang="zh-CN" sz="2000" dirty="0">
                <a:solidFill>
                  <a:schemeClr val="accent2"/>
                </a:solidFill>
                <a:latin typeface="Anton" charset="0"/>
                <a:cs typeface="Anton" charset="0"/>
              </a:rPr>
              <a:t>1</a:t>
            </a:r>
            <a:r>
              <a:rPr lang="cs-CZ" altLang="zh-CN" sz="2000" dirty="0">
                <a:solidFill>
                  <a:schemeClr val="accent2"/>
                </a:solidFill>
                <a:latin typeface="Anton" charset="0"/>
                <a:cs typeface="Anton" charset="0"/>
              </a:rPr>
              <a:t>,</a:t>
            </a:r>
            <a:r>
              <a:rPr lang="en-US" altLang="zh-CN" sz="2000" dirty="0">
                <a:solidFill>
                  <a:schemeClr val="accent2"/>
                </a:solidFill>
                <a:latin typeface="Anton" charset="0"/>
                <a:cs typeface="Anton" charset="0"/>
              </a:rPr>
              <a:t>85 mm</a:t>
            </a:r>
          </a:p>
        </p:txBody>
      </p:sp>
      <p:sp>
        <p:nvSpPr>
          <p:cNvPr id="13" name="文本框 12"/>
          <p:cNvSpPr txBox="1"/>
          <p:nvPr>
            <p:custDataLst>
              <p:tags r:id="rId11"/>
            </p:custDataLst>
          </p:nvPr>
        </p:nvSpPr>
        <p:spPr>
          <a:xfrm>
            <a:off x="1899920" y="4919980"/>
            <a:ext cx="1240790" cy="22647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altLang="zh-CN" sz="800" dirty="0">
                <a:latin typeface="Proxima Nova Light" panose="02000506030000020004" charset="0"/>
                <a:cs typeface="Proxima Nova Light" panose="02000506030000020004" charset="0"/>
              </a:rPr>
              <a:t>p</a:t>
            </a:r>
            <a:r>
              <a:rPr lang="en-US" altLang="zh-CN" sz="800" dirty="0" err="1">
                <a:latin typeface="Proxima Nova Light" panose="02000506030000020004" charset="0"/>
                <a:cs typeface="Proxima Nova Light" panose="02000506030000020004" charset="0"/>
              </a:rPr>
              <a:t>okrytí</a:t>
            </a:r>
            <a:r>
              <a:rPr lang="en-US" altLang="zh-CN" sz="8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latin typeface="Proxima Nova Light" panose="02000506030000020004" charset="0"/>
                <a:cs typeface="Proxima Nova Light" panose="02000506030000020004" charset="0"/>
              </a:rPr>
              <a:t>rohů</a:t>
            </a:r>
            <a:r>
              <a:rPr lang="en-US" altLang="zh-CN" sz="800" dirty="0">
                <a:latin typeface="Proxima Nova Light" panose="02000506030000020004" charset="0"/>
                <a:cs typeface="Proxima Nova Light" panose="02000506030000020004" charset="0"/>
              </a:rPr>
              <a:t> ⁽⁸⁾</a:t>
            </a:r>
            <a:endParaRPr lang="en-US" altLang="zh-CN" sz="800" dirty="0">
              <a:solidFill>
                <a:schemeClr val="tx1"/>
              </a:solidFill>
              <a:latin typeface="Proxima Nova Light" panose="02000506030000020004" charset="0"/>
              <a:cs typeface="Proxima Nova Light" panose="02000506030000020004" charset="0"/>
            </a:endParaRPr>
          </a:p>
        </p:txBody>
      </p:sp>
      <p:sp>
        <p:nvSpPr>
          <p:cNvPr id="14" name="文本框 13"/>
          <p:cNvSpPr txBox="1"/>
          <p:nvPr>
            <p:custDataLst>
              <p:tags r:id="rId12"/>
            </p:custDataLst>
          </p:nvPr>
        </p:nvSpPr>
        <p:spPr>
          <a:xfrm>
            <a:off x="1899920" y="4455795"/>
            <a:ext cx="1240790" cy="4248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40000"/>
              </a:lnSpc>
            </a:pPr>
            <a:r>
              <a:rPr lang="en-US" altLang="zh-CN" sz="2000">
                <a:solidFill>
                  <a:schemeClr val="accent2"/>
                </a:solidFill>
                <a:latin typeface="Anton" charset="0"/>
                <a:cs typeface="Anton" charset="0"/>
              </a:rPr>
              <a:t>100%</a:t>
            </a:r>
          </a:p>
        </p:txBody>
      </p:sp>
      <p:sp>
        <p:nvSpPr>
          <p:cNvPr id="15" name="文本框 14"/>
          <p:cNvSpPr txBox="1"/>
          <p:nvPr>
            <p:custDataLst>
              <p:tags r:id="rId13"/>
            </p:custDataLst>
          </p:nvPr>
        </p:nvSpPr>
        <p:spPr>
          <a:xfrm>
            <a:off x="3337561" y="4919980"/>
            <a:ext cx="1240790" cy="3742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800" dirty="0" err="1">
                <a:latin typeface="Proxima Nova Light" panose="02000506030000020004" charset="0"/>
                <a:cs typeface="Proxima Nova Light" panose="02000506030000020004" charset="0"/>
              </a:rPr>
              <a:t>Zvedání</a:t>
            </a:r>
            <a:r>
              <a:rPr lang="en-US" altLang="zh-CN" sz="8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latin typeface="Proxima Nova Light" panose="02000506030000020004" charset="0"/>
                <a:cs typeface="Proxima Nova Light" panose="02000506030000020004" charset="0"/>
              </a:rPr>
              <a:t>mopového</a:t>
            </a:r>
            <a:r>
              <a:rPr lang="en-US" altLang="zh-CN" sz="8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latin typeface="Proxima Nova Light" panose="02000506030000020004" charset="0"/>
                <a:cs typeface="Proxima Nova Light" panose="02000506030000020004" charset="0"/>
              </a:rPr>
              <a:t>modulu</a:t>
            </a:r>
            <a:r>
              <a:rPr lang="en-US" altLang="zh-CN" sz="800" dirty="0">
                <a:latin typeface="Proxima Nova Light" panose="02000506030000020004" charset="0"/>
                <a:cs typeface="Proxima Nova Light" panose="02000506030000020004" charset="0"/>
              </a:rPr>
              <a:t> ⁽⁹⁾</a:t>
            </a:r>
            <a:endParaRPr lang="en-US" altLang="zh-CN" sz="800" dirty="0">
              <a:solidFill>
                <a:schemeClr val="tx1"/>
              </a:solidFill>
              <a:latin typeface="Proxima Nova Light" panose="02000506030000020004" charset="0"/>
              <a:cs typeface="Proxima Nova Light" panose="02000506030000020004" charset="0"/>
            </a:endParaRPr>
          </a:p>
        </p:txBody>
      </p:sp>
      <p:sp>
        <p:nvSpPr>
          <p:cNvPr id="16" name="文本框 15"/>
          <p:cNvSpPr txBox="1"/>
          <p:nvPr>
            <p:custDataLst>
              <p:tags r:id="rId14"/>
            </p:custDataLst>
          </p:nvPr>
        </p:nvSpPr>
        <p:spPr>
          <a:xfrm>
            <a:off x="3337560" y="4455795"/>
            <a:ext cx="1240790" cy="4972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40000"/>
              </a:lnSpc>
            </a:pPr>
            <a:r>
              <a:rPr lang="en-US" altLang="zh-CN" sz="2000">
                <a:solidFill>
                  <a:schemeClr val="accent2"/>
                </a:solidFill>
                <a:latin typeface="Anton" charset="0"/>
                <a:cs typeface="Anton" charset="0"/>
              </a:rPr>
              <a:t>15 mm</a:t>
            </a:r>
          </a:p>
        </p:txBody>
      </p:sp>
      <p:sp>
        <p:nvSpPr>
          <p:cNvPr id="17" name="文本框 16"/>
          <p:cNvSpPr txBox="1"/>
          <p:nvPr>
            <p:custDataLst>
              <p:tags r:id="rId15"/>
            </p:custDataLst>
          </p:nvPr>
        </p:nvSpPr>
        <p:spPr>
          <a:xfrm>
            <a:off x="4677410" y="4919980"/>
            <a:ext cx="1475105" cy="22647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800" dirty="0">
                <a:latin typeface="Proxima Nova Light" panose="02000506030000020004" charset="0"/>
                <a:cs typeface="Proxima Nova Light" panose="02000506030000020004" charset="0"/>
              </a:rPr>
              <a:t>Max. </a:t>
            </a:r>
            <a:r>
              <a:rPr lang="en-US" altLang="zh-CN" sz="800" dirty="0" err="1">
                <a:latin typeface="Proxima Nova Light" panose="02000506030000020004" charset="0"/>
                <a:cs typeface="Proxima Nova Light" panose="02000506030000020004" charset="0"/>
              </a:rPr>
              <a:t>rychlost</a:t>
            </a:r>
            <a:r>
              <a:rPr lang="en-US" altLang="zh-CN" sz="8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latin typeface="Proxima Nova Light" panose="02000506030000020004" charset="0"/>
                <a:cs typeface="Proxima Nova Light" panose="02000506030000020004" charset="0"/>
              </a:rPr>
              <a:t>otáčení</a:t>
            </a:r>
            <a:r>
              <a:rPr lang="en-US" altLang="zh-CN" sz="800" dirty="0">
                <a:latin typeface="Proxima Nova Light" panose="02000506030000020004" charset="0"/>
                <a:cs typeface="Proxima Nova Light" panose="02000506030000020004" charset="0"/>
              </a:rPr>
              <a:t> ⁽¹⁰⁾</a:t>
            </a:r>
            <a:endParaRPr lang="en-US" altLang="zh-CN" sz="800" dirty="0">
              <a:solidFill>
                <a:schemeClr val="tx1"/>
              </a:solidFill>
              <a:latin typeface="Proxima Nova Light" panose="02000506030000020004" charset="0"/>
              <a:cs typeface="Proxima Nova Light" panose="02000506030000020004" charset="0"/>
            </a:endParaRPr>
          </a:p>
        </p:txBody>
      </p:sp>
      <p:sp>
        <p:nvSpPr>
          <p:cNvPr id="19" name="文本框 18"/>
          <p:cNvSpPr txBox="1"/>
          <p:nvPr>
            <p:custDataLst>
              <p:tags r:id="rId16"/>
            </p:custDataLst>
          </p:nvPr>
        </p:nvSpPr>
        <p:spPr>
          <a:xfrm>
            <a:off x="4677410" y="4455795"/>
            <a:ext cx="1418590" cy="4972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40000"/>
              </a:lnSpc>
            </a:pPr>
            <a:r>
              <a:rPr lang="en-US" altLang="zh-CN" sz="2000" dirty="0">
                <a:solidFill>
                  <a:schemeClr val="accent2"/>
                </a:solidFill>
                <a:latin typeface="Anton" charset="0"/>
                <a:cs typeface="Anton" charset="0"/>
              </a:rPr>
              <a:t>200 </a:t>
            </a:r>
            <a:r>
              <a:rPr lang="en-US" altLang="zh-CN" sz="2000" dirty="0" err="1">
                <a:solidFill>
                  <a:schemeClr val="accent2"/>
                </a:solidFill>
                <a:latin typeface="Anton" charset="0"/>
                <a:cs typeface="Anton" charset="0"/>
              </a:rPr>
              <a:t>ot</a:t>
            </a:r>
            <a:r>
              <a:rPr lang="en-US" altLang="zh-CN" sz="2000" dirty="0">
                <a:solidFill>
                  <a:schemeClr val="accent2"/>
                </a:solidFill>
                <a:latin typeface="Anton" charset="0"/>
                <a:cs typeface="Anton" charset="0"/>
              </a:rPr>
              <a:t>./min</a:t>
            </a:r>
          </a:p>
        </p:txBody>
      </p:sp>
    </p:spTree>
    <p:custDataLst>
      <p:tags r:id="rId1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1252855" y="2399030"/>
            <a:ext cx="6294755" cy="2660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40000"/>
              </a:lnSpc>
            </a:pPr>
            <a:r>
              <a:rPr lang="en-US" altLang="zh-CN" sz="2900" dirty="0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</a:rPr>
              <a:t>Nový </a:t>
            </a:r>
            <a:r>
              <a:rPr lang="en-US" altLang="zh-CN" sz="2900" dirty="0" err="1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</a:rPr>
              <a:t>vzhled</a:t>
            </a:r>
            <a:r>
              <a:rPr lang="en-US" altLang="zh-CN" sz="2900" dirty="0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</a:rPr>
              <a:t>. Nový </a:t>
            </a:r>
            <a:r>
              <a:rPr lang="en-US" altLang="zh-CN" sz="2900" dirty="0" err="1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</a:rPr>
              <a:t>způsob</a:t>
            </a:r>
            <a:r>
              <a:rPr lang="en-US" altLang="zh-CN" sz="2900" dirty="0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2900" dirty="0" err="1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</a:rPr>
              <a:t>úklidu</a:t>
            </a:r>
            <a:r>
              <a:rPr lang="en-US" altLang="zh-CN" sz="2900" dirty="0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</a:rPr>
              <a:t>.</a:t>
            </a:r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1252855" y="2204720"/>
            <a:ext cx="4340549" cy="388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40000"/>
              </a:lnSpc>
              <a:buClrTx/>
              <a:buSzTx/>
              <a:buFontTx/>
            </a:pPr>
            <a:r>
              <a:rPr lang="en-US" altLang="zh-CN" sz="1550" b="1" dirty="0" err="1">
                <a:solidFill>
                  <a:schemeClr val="accent2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Multifunkční</a:t>
            </a:r>
            <a:r>
              <a:rPr lang="en-US" altLang="zh-CN" sz="1550" b="1" dirty="0">
                <a:solidFill>
                  <a:schemeClr val="accent2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 </a:t>
            </a:r>
            <a:r>
              <a:rPr lang="en-US" altLang="zh-CN" sz="1550" b="1" dirty="0" err="1">
                <a:solidFill>
                  <a:schemeClr val="accent2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dokovací</a:t>
            </a:r>
            <a:r>
              <a:rPr lang="en-US" altLang="zh-CN" sz="1550" b="1" dirty="0">
                <a:solidFill>
                  <a:schemeClr val="accent2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 </a:t>
            </a:r>
            <a:r>
              <a:rPr lang="en-US" altLang="zh-CN" sz="1550" b="1" dirty="0" err="1">
                <a:solidFill>
                  <a:schemeClr val="accent2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stanice</a:t>
            </a:r>
            <a:endParaRPr lang="en-US" altLang="zh-CN" sz="1550" b="1" dirty="0">
              <a:solidFill>
                <a:schemeClr val="accent2"/>
              </a:solidFill>
              <a:latin typeface="Proxima Nova Semibold" panose="02000506030000020004" charset="0"/>
              <a:cs typeface="Proxima Nova Semibold" panose="02000506030000020004" charset="0"/>
              <a:sym typeface="+mn-ea"/>
            </a:endParaRPr>
          </a:p>
        </p:txBody>
      </p:sp>
      <p:sp>
        <p:nvSpPr>
          <p:cNvPr id="21" name="文本框 20"/>
          <p:cNvSpPr txBox="1"/>
          <p:nvPr>
            <p:custDataLst>
              <p:tags r:id="rId6"/>
            </p:custDataLst>
          </p:nvPr>
        </p:nvSpPr>
        <p:spPr>
          <a:xfrm>
            <a:off x="1252854" y="3124200"/>
            <a:ext cx="5040941" cy="5334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Vylepšená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stanice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s </a:t>
            </a: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designem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přizpůsobeným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moderní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domácnosti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. </a:t>
            </a:r>
            <a:r>
              <a:rPr lang="cs-CZ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Není potřebná její častá manuální údržba. </a:t>
            </a:r>
            <a:br>
              <a:rPr lang="cs-CZ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</a:br>
            <a:r>
              <a:rPr lang="cs-CZ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Z</a:t>
            </a: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ajišťuje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pohodlný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úklid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bez </a:t>
            </a:r>
            <a:r>
              <a:rPr lang="cs-CZ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starostí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.</a:t>
            </a:r>
          </a:p>
        </p:txBody>
      </p:sp>
    </p:spTree>
    <p:custDataLst>
      <p:tags r:id="rId1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 descr="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8415655" y="1734185"/>
            <a:ext cx="3422907" cy="10737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cs-CZ" sz="3200" dirty="0"/>
              <a:t>Vždy čisté </a:t>
            </a:r>
            <a:r>
              <a:rPr lang="cs-CZ" sz="3200" dirty="0" err="1"/>
              <a:t>mopovací</a:t>
            </a:r>
            <a:r>
              <a:rPr lang="cs-CZ" sz="3200" dirty="0"/>
              <a:t> podložky.</a:t>
            </a:r>
            <a:endParaRPr lang="en-US" altLang="zh-CN" sz="2900" dirty="0">
              <a:solidFill>
                <a:schemeClr val="tx1"/>
              </a:solidFill>
              <a:latin typeface="Proxima Nova Semibold" panose="02000506030000020004" charset="0"/>
              <a:cs typeface="Proxima Nova Semibold" panose="02000506030000020004" charset="0"/>
            </a:endParaRPr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8415655" y="5294630"/>
            <a:ext cx="3053256" cy="4440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>
              <a:lnSpc>
                <a:spcPct val="140000"/>
              </a:lnSpc>
            </a:pPr>
            <a:r>
              <a:rPr lang="cs-CZ" dirty="0"/>
              <a:t>účinnost odstraňování skvrn⁽¹¹⁾</a:t>
            </a:r>
            <a:endParaRPr lang="en-US" altLang="zh-CN" sz="1400" baseline="30000" dirty="0">
              <a:solidFill>
                <a:schemeClr val="tx1"/>
              </a:solidFill>
              <a:latin typeface="Proxima Nova" panose="02000506030000020004" charset="0"/>
              <a:cs typeface="Proxima Nova" panose="02000506030000020004" charset="0"/>
              <a:sym typeface="+mn-ea"/>
            </a:endParaRPr>
          </a:p>
        </p:txBody>
      </p:sp>
      <p:sp>
        <p:nvSpPr>
          <p:cNvPr id="21" name="文本框 20"/>
          <p:cNvSpPr txBox="1"/>
          <p:nvPr>
            <p:custDataLst>
              <p:tags r:id="rId6"/>
            </p:custDataLst>
          </p:nvPr>
        </p:nvSpPr>
        <p:spPr>
          <a:xfrm>
            <a:off x="8415655" y="3566729"/>
            <a:ext cx="3161665" cy="5334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Díky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vylepšenému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systému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čištění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mop</a:t>
            </a:r>
            <a:r>
              <a:rPr lang="cs-CZ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ů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zajišťuje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dokovací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stanice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vždy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dokonale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vyčištěné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mopové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podložky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.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8415655" y="4382135"/>
            <a:ext cx="1730375" cy="9791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40000"/>
              </a:lnSpc>
            </a:pPr>
            <a:r>
              <a:rPr lang="en-US" altLang="zh-CN" sz="4800">
                <a:solidFill>
                  <a:schemeClr val="accent2"/>
                </a:solidFill>
                <a:latin typeface="Anton" charset="0"/>
                <a:cs typeface="Anton" charset="0"/>
              </a:rPr>
              <a:t>95%</a:t>
            </a:r>
          </a:p>
        </p:txBody>
      </p:sp>
    </p:spTree>
    <p:custDataLst>
      <p:tags r:id="rId1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538480" y="344170"/>
            <a:ext cx="7112635" cy="4813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40000"/>
              </a:lnSpc>
            </a:pPr>
            <a:r>
              <a:rPr lang="cs-CZ" altLang="zh-CN" sz="2900" dirty="0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</a:rPr>
              <a:t>Dokonalý úklid začíná v dokovací stanici</a:t>
            </a:r>
            <a:endParaRPr lang="en-US" altLang="zh-CN" sz="2900" dirty="0">
              <a:solidFill>
                <a:schemeClr val="tx1"/>
              </a:solidFill>
              <a:latin typeface="Proxima Nova Semibold" panose="02000506030000020004" charset="0"/>
              <a:cs typeface="Proxima Nova Semibold" panose="02000506030000020004" charset="0"/>
            </a:endParaRPr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953770" y="4907280"/>
            <a:ext cx="3655060" cy="4813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40000"/>
              </a:lnSpc>
            </a:pPr>
            <a:r>
              <a:rPr lang="cs-CZ" altLang="zh-CN" sz="2140" dirty="0">
                <a:solidFill>
                  <a:schemeClr val="accent2"/>
                </a:solidFill>
                <a:latin typeface="Proxima Nova Semibold" panose="02000506030000020004" charset="0"/>
                <a:cs typeface="Proxima Nova Semibold" panose="02000506030000020004" charset="0"/>
              </a:rPr>
              <a:t>Nová čisticí přihrádka</a:t>
            </a:r>
            <a:endParaRPr lang="en-US" altLang="zh-CN" sz="2140" dirty="0">
              <a:solidFill>
                <a:schemeClr val="accent2"/>
              </a:solidFill>
              <a:latin typeface="Proxima Nova Semibold" panose="02000506030000020004" charset="0"/>
              <a:cs typeface="Proxima Nova Semibold" panose="02000506030000020004" charset="0"/>
            </a:endParaRPr>
          </a:p>
        </p:txBody>
      </p:sp>
      <p:cxnSp>
        <p:nvCxnSpPr>
          <p:cNvPr id="19" name="直接连接符 18"/>
          <p:cNvCxnSpPr/>
          <p:nvPr/>
        </p:nvCxnSpPr>
        <p:spPr>
          <a:xfrm>
            <a:off x="782320" y="5115560"/>
            <a:ext cx="0" cy="650875"/>
          </a:xfrm>
          <a:prstGeom prst="line">
            <a:avLst/>
          </a:prstGeom>
          <a:ln w="12700" cap="rnd" cmpd="sng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/>
            <a:tailEnd type="none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8" name="文本框 17"/>
          <p:cNvSpPr txBox="1"/>
          <p:nvPr>
            <p:custDataLst>
              <p:tags r:id="rId6"/>
            </p:custDataLst>
          </p:nvPr>
        </p:nvSpPr>
        <p:spPr>
          <a:xfrm>
            <a:off x="953770" y="5426710"/>
            <a:ext cx="4471035" cy="63299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000" dirty="0"/>
              <a:t>Vylepšená jednodílná přihrádka zajišťuje lepší kontakt s mopem a umožňuje jeho důkladnější vyčištění díky větší čisticí ploše. V případě potřeby je možné přihrádku vyjmout a jednoduše opláchnout vodou.</a:t>
            </a:r>
            <a:endParaRPr lang="en-US" altLang="zh-CN" sz="980" dirty="0">
              <a:solidFill>
                <a:schemeClr val="tx1">
                  <a:lumMod val="85000"/>
                  <a:lumOff val="15000"/>
                </a:schemeClr>
              </a:solidFill>
              <a:latin typeface="Proxima Nova Light" panose="02000506030000020004" charset="0"/>
              <a:cs typeface="Proxima Nova Light" panose="02000506030000020004" charset="0"/>
            </a:endParaRP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6456045" y="4907280"/>
            <a:ext cx="3655060" cy="4813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40000"/>
              </a:lnSpc>
            </a:pPr>
            <a:r>
              <a:rPr lang="en-US" altLang="zh-CN" sz="2140" dirty="0">
                <a:solidFill>
                  <a:schemeClr val="accent2"/>
                </a:solidFill>
                <a:latin typeface="Proxima Nova Semibold" panose="02000506030000020004" charset="0"/>
                <a:cs typeface="Proxima Nova Semibold" panose="02000506030000020004" charset="0"/>
              </a:rPr>
              <a:t>Nový </a:t>
            </a:r>
            <a:r>
              <a:rPr lang="en-US" altLang="zh-CN" sz="2140" dirty="0" err="1">
                <a:solidFill>
                  <a:schemeClr val="accent2"/>
                </a:solidFill>
                <a:latin typeface="Proxima Nova Semibold" panose="02000506030000020004" charset="0"/>
                <a:cs typeface="Proxima Nova Semibold" panose="02000506030000020004" charset="0"/>
              </a:rPr>
              <a:t>režim</a:t>
            </a:r>
            <a:r>
              <a:rPr lang="en-US" altLang="zh-CN" sz="2140" dirty="0">
                <a:solidFill>
                  <a:schemeClr val="accent2"/>
                </a:solidFill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2140" dirty="0" err="1">
                <a:solidFill>
                  <a:schemeClr val="accent2"/>
                </a:solidFill>
                <a:latin typeface="Proxima Nova Semibold" panose="02000506030000020004" charset="0"/>
                <a:cs typeface="Proxima Nova Semibold" panose="02000506030000020004" charset="0"/>
              </a:rPr>
              <a:t>namáčení</a:t>
            </a:r>
            <a:endParaRPr lang="en-US" altLang="zh-CN" sz="2140" dirty="0">
              <a:solidFill>
                <a:schemeClr val="accent2"/>
              </a:solidFill>
              <a:latin typeface="Proxima Nova Semibold" panose="02000506030000020004" charset="0"/>
              <a:cs typeface="Proxima Nova Semibold" panose="02000506030000020004" charset="0"/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6284595" y="5115560"/>
            <a:ext cx="0" cy="650875"/>
          </a:xfrm>
          <a:prstGeom prst="line">
            <a:avLst/>
          </a:prstGeom>
          <a:ln w="12700" cap="rnd" cmpd="sng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/>
            <a:tailEnd type="none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>
            <p:custDataLst>
              <p:tags r:id="rId8"/>
            </p:custDataLst>
          </p:nvPr>
        </p:nvSpPr>
        <p:spPr>
          <a:xfrm>
            <a:off x="6456044" y="5426710"/>
            <a:ext cx="5121556" cy="63299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000" dirty="0"/>
              <a:t>Odstraní i odolné nečistoty, se kterými si běžné čištění neporadí. Po aktivaci režimu se budou mopy přibližně 4 minuty namáčet, aby došlo k uvolnění zaschlých nečistot, a následně dojde </a:t>
            </a:r>
            <a:br>
              <a:rPr lang="cs-CZ" sz="1000" dirty="0"/>
            </a:br>
            <a:r>
              <a:rPr lang="cs-CZ" sz="1000" dirty="0"/>
              <a:t>k jejich automatickému vyprání.</a:t>
            </a:r>
            <a:endParaRPr lang="en-US" altLang="zh-CN" sz="980" dirty="0">
              <a:solidFill>
                <a:schemeClr val="tx1">
                  <a:lumMod val="85000"/>
                  <a:lumOff val="15000"/>
                </a:schemeClr>
              </a:solidFill>
              <a:latin typeface="Proxima Nova Light" panose="02000506030000020004" charset="0"/>
              <a:cs typeface="Proxima Nova Light" panose="02000506030000020004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1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1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793114" y="1134745"/>
            <a:ext cx="2584805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en-US" altLang="zh-CN" sz="1500" b="1" dirty="0" err="1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Samočištění</a:t>
            </a:r>
            <a:r>
              <a:rPr lang="en-US" altLang="zh-CN" sz="1500" b="1" dirty="0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 </a:t>
            </a:r>
            <a:r>
              <a:rPr lang="en-US" altLang="zh-CN" sz="1500" b="1" dirty="0" err="1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mopu</a:t>
            </a:r>
            <a:r>
              <a:rPr lang="en-US" altLang="zh-CN" sz="1500" b="1" dirty="0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 </a:t>
            </a:r>
            <a:r>
              <a:rPr lang="cs-CZ" altLang="zh-CN" sz="1500" b="1" dirty="0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pomocí </a:t>
            </a:r>
            <a:r>
              <a:rPr lang="en-US" altLang="zh-CN" sz="1500" b="1" dirty="0" err="1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vysok</a:t>
            </a:r>
            <a:r>
              <a:rPr lang="cs-CZ" altLang="zh-CN" sz="1500" b="1" dirty="0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é</a:t>
            </a:r>
            <a:r>
              <a:rPr lang="en-US" altLang="zh-CN" sz="1500" b="1" dirty="0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 </a:t>
            </a:r>
            <a:r>
              <a:rPr lang="en-US" altLang="zh-CN" sz="1500" b="1" dirty="0" err="1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teplot</a:t>
            </a:r>
            <a:r>
              <a:rPr lang="cs-CZ" altLang="zh-CN" sz="1500" b="1" dirty="0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y</a:t>
            </a:r>
            <a:endParaRPr lang="en-US" altLang="zh-CN" sz="1500" b="1" dirty="0">
              <a:solidFill>
                <a:schemeClr val="tx1"/>
              </a:solidFill>
              <a:latin typeface="Proxima Nova Semibold" panose="02000506030000020004" charset="0"/>
              <a:cs typeface="Proxima Nova Semibold" panose="02000506030000020004" charset="0"/>
              <a:sym typeface="+mn-ea"/>
            </a:endParaRPr>
          </a:p>
        </p:txBody>
      </p:sp>
      <p:sp>
        <p:nvSpPr>
          <p:cNvPr id="21" name="文本框 20"/>
          <p:cNvSpPr txBox="1"/>
          <p:nvPr>
            <p:custDataLst>
              <p:tags r:id="rId5"/>
            </p:custDataLst>
          </p:nvPr>
        </p:nvSpPr>
        <p:spPr>
          <a:xfrm>
            <a:off x="793115" y="1719580"/>
            <a:ext cx="2272030" cy="7848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cs-CZ" sz="900" dirty="0"/>
              <a:t>Samočištění mopu vodou o teplotě </a:t>
            </a:r>
            <a:br>
              <a:rPr lang="cs-CZ" sz="900" dirty="0"/>
            </a:br>
            <a:r>
              <a:rPr lang="cs-CZ" sz="900" dirty="0"/>
              <a:t>až 75 °C⁽¹²⁾. Pomáhá odstraňovat mastné usazeniny z mopových podložek.</a:t>
            </a:r>
            <a:br>
              <a:rPr lang="cs-CZ" sz="900" dirty="0"/>
            </a:br>
            <a:r>
              <a:rPr lang="cs-CZ" sz="900" dirty="0"/>
              <a:t>Tato funkce je vhodná zejména po úklidu kuchyně a jídelny.</a:t>
            </a: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6341745" y="1355725"/>
            <a:ext cx="2785112" cy="3231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en-US" altLang="zh-CN" sz="1500" b="1" dirty="0" err="1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Sušení</a:t>
            </a:r>
            <a:r>
              <a:rPr lang="en-US" altLang="zh-CN" sz="1500" b="1" dirty="0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 </a:t>
            </a:r>
            <a:r>
              <a:rPr lang="en-US" altLang="zh-CN" sz="1500" b="1" dirty="0" err="1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teplým</a:t>
            </a:r>
            <a:r>
              <a:rPr lang="en-US" altLang="zh-CN" sz="1500" b="1" dirty="0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 </a:t>
            </a:r>
            <a:r>
              <a:rPr lang="en-US" altLang="zh-CN" sz="1500" b="1" dirty="0" err="1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vzduchem</a:t>
            </a:r>
            <a:endParaRPr lang="en-US" altLang="zh-CN" sz="1500" b="1" dirty="0">
              <a:solidFill>
                <a:schemeClr val="tx1"/>
              </a:solidFill>
              <a:latin typeface="Proxima Nova Semibold" panose="02000506030000020004" charset="0"/>
              <a:cs typeface="Proxima Nova Semibold" panose="02000506030000020004" charset="0"/>
              <a:sym typeface="+mn-ea"/>
            </a:endParaRPr>
          </a:p>
        </p:txBody>
      </p:sp>
      <p:sp>
        <p:nvSpPr>
          <p:cNvPr id="7" name="文本框 6"/>
          <p:cNvSpPr txBox="1"/>
          <p:nvPr>
            <p:custDataLst>
              <p:tags r:id="rId7"/>
            </p:custDataLst>
          </p:nvPr>
        </p:nvSpPr>
        <p:spPr>
          <a:xfrm>
            <a:off x="6341744" y="1719580"/>
            <a:ext cx="2520153" cy="9080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Sušení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teplým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vzduchem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o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teplotě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br>
              <a:rPr lang="cs-CZ" altLang="zh-CN" sz="900" dirty="0">
                <a:latin typeface="Proxima Nova Light" panose="02000506030000020004" charset="0"/>
                <a:cs typeface="Proxima Nova Light" panose="02000506030000020004" charset="0"/>
              </a:rPr>
            </a:br>
            <a:r>
              <a:rPr lang="cs-CZ" altLang="zh-CN" sz="900" dirty="0">
                <a:latin typeface="Proxima Nova Light" panose="02000506030000020004" charset="0"/>
                <a:cs typeface="Proxima Nova Light" panose="02000506030000020004" charset="0"/>
              </a:rPr>
              <a:t>až 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45 °C ⁽¹³⁾ s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hlučností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sušení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pouze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br>
              <a:rPr lang="cs-CZ" altLang="zh-CN" sz="900" dirty="0">
                <a:latin typeface="Proxima Nova Light" panose="02000506030000020004" charset="0"/>
                <a:cs typeface="Proxima Nova Light" panose="02000506030000020004" charset="0"/>
              </a:rPr>
            </a:b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45 dB⁽¹⁴⁾.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Pomáhá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omezit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vznik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zápachu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br>
              <a:rPr lang="cs-CZ" altLang="zh-CN" sz="900" dirty="0">
                <a:latin typeface="Proxima Nova Light" panose="02000506030000020004" charset="0"/>
                <a:cs typeface="Proxima Nova Light" panose="02000506030000020004" charset="0"/>
              </a:rPr>
            </a:b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a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udržuje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mopy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i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dokovací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stanici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mezi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jednotlivými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cykly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úklidu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v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čistotě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.</a:t>
            </a:r>
            <a:endParaRPr lang="en-US" altLang="zh-CN" sz="900" dirty="0">
              <a:solidFill>
                <a:schemeClr val="tx1"/>
              </a:solidFill>
              <a:latin typeface="Proxima Nova Light" panose="02000506030000020004" charset="0"/>
              <a:cs typeface="Proxima Nova Light" panose="02000506030000020004" charset="0"/>
            </a:endParaRPr>
          </a:p>
        </p:txBody>
      </p:sp>
      <p:sp>
        <p:nvSpPr>
          <p:cNvPr id="9" name="文本框 8"/>
          <p:cNvSpPr txBox="1"/>
          <p:nvPr>
            <p:custDataLst>
              <p:tags r:id="rId8"/>
            </p:custDataLst>
          </p:nvPr>
        </p:nvSpPr>
        <p:spPr>
          <a:xfrm>
            <a:off x="751205" y="5284470"/>
            <a:ext cx="3430904" cy="3231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cs-CZ" altLang="zh-CN" sz="1500" b="1" dirty="0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Automatické vysypávání prachu</a:t>
            </a:r>
            <a:endParaRPr lang="en-US" altLang="zh-CN" sz="1500" b="1" dirty="0">
              <a:solidFill>
                <a:schemeClr val="tx1"/>
              </a:solidFill>
              <a:latin typeface="Proxima Nova Semibold" panose="02000506030000020004" charset="0"/>
              <a:cs typeface="Proxima Nova Semibold" panose="02000506030000020004" charset="0"/>
              <a:sym typeface="+mn-ea"/>
            </a:endParaRPr>
          </a:p>
        </p:txBody>
      </p:sp>
      <p:sp>
        <p:nvSpPr>
          <p:cNvPr id="10" name="文本框 9"/>
          <p:cNvSpPr txBox="1"/>
          <p:nvPr>
            <p:custDataLst>
              <p:tags r:id="rId9"/>
            </p:custDataLst>
          </p:nvPr>
        </p:nvSpPr>
        <p:spPr>
          <a:xfrm>
            <a:off x="751205" y="5606415"/>
            <a:ext cx="3223895" cy="5892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Až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65 dní⁽¹⁵⁾ bez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potřeby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manuálního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vysypávání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.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Antibakteriální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ochrana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s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účinností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99,90 %⁽¹⁶⁾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pomáhá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omezit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šíření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běžného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prachu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a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alergenů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.</a:t>
            </a:r>
            <a:endParaRPr lang="en-US" altLang="zh-CN" sz="900" dirty="0">
              <a:solidFill>
                <a:schemeClr val="tx1"/>
              </a:solidFill>
              <a:latin typeface="Proxima Nova Light" panose="02000506030000020004" charset="0"/>
              <a:cs typeface="Proxima Nova Light" panose="02000506030000020004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10"/>
            </p:custDataLst>
          </p:nvPr>
        </p:nvSpPr>
        <p:spPr>
          <a:xfrm>
            <a:off x="4546599" y="5414010"/>
            <a:ext cx="3303621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cs-CZ" sz="1600" b="1" dirty="0"/>
              <a:t>Automatické doplňování nádržky</a:t>
            </a:r>
            <a:endParaRPr lang="cs-CZ" sz="1600" dirty="0"/>
          </a:p>
        </p:txBody>
      </p:sp>
      <p:sp>
        <p:nvSpPr>
          <p:cNvPr id="12" name="文本框 11"/>
          <p:cNvSpPr txBox="1"/>
          <p:nvPr>
            <p:custDataLst>
              <p:tags r:id="rId11"/>
            </p:custDataLst>
          </p:nvPr>
        </p:nvSpPr>
        <p:spPr>
          <a:xfrm>
            <a:off x="4546600" y="5711190"/>
            <a:ext cx="3223895" cy="4235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900" dirty="0" err="1">
                <a:solidFill>
                  <a:schemeClr val="tx1"/>
                </a:solidFill>
                <a:latin typeface="Proxima Nova Light" panose="02000506030000020004" charset="0"/>
                <a:cs typeface="Proxima Nova Light" panose="02000506030000020004" charset="0"/>
              </a:rPr>
              <a:t>Automaticky</a:t>
            </a:r>
            <a:r>
              <a:rPr lang="en-US" altLang="zh-CN" sz="900" dirty="0">
                <a:solidFill>
                  <a:schemeClr val="tx1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solidFill>
                  <a:schemeClr val="tx1"/>
                </a:solidFill>
                <a:latin typeface="Proxima Nova Light" panose="02000506030000020004" charset="0"/>
                <a:cs typeface="Proxima Nova Light" panose="02000506030000020004" charset="0"/>
              </a:rPr>
              <a:t>doplňuje</a:t>
            </a:r>
            <a:r>
              <a:rPr lang="en-US" altLang="zh-CN" sz="900" dirty="0">
                <a:solidFill>
                  <a:schemeClr val="tx1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solidFill>
                  <a:schemeClr val="tx1"/>
                </a:solidFill>
                <a:latin typeface="Proxima Nova Light" panose="02000506030000020004" charset="0"/>
                <a:cs typeface="Proxima Nova Light" panose="02000506030000020004" charset="0"/>
              </a:rPr>
              <a:t>vodu</a:t>
            </a:r>
            <a:r>
              <a:rPr lang="en-US" altLang="zh-CN" sz="900" dirty="0">
                <a:solidFill>
                  <a:schemeClr val="tx1"/>
                </a:solidFill>
                <a:latin typeface="Proxima Nova Light" panose="02000506030000020004" charset="0"/>
                <a:cs typeface="Proxima Nova Light" panose="02000506030000020004" charset="0"/>
              </a:rPr>
              <a:t>, aby </a:t>
            </a:r>
            <a:r>
              <a:rPr lang="cs-CZ" altLang="zh-CN" sz="900" dirty="0">
                <a:solidFill>
                  <a:schemeClr val="tx1"/>
                </a:solidFill>
                <a:latin typeface="Proxima Nova Light" panose="02000506030000020004" charset="0"/>
                <a:cs typeface="Proxima Nova Light" panose="02000506030000020004" charset="0"/>
              </a:rPr>
              <a:t>byly mopy</a:t>
            </a:r>
            <a:r>
              <a:rPr lang="en-US" altLang="zh-CN" sz="900" dirty="0">
                <a:solidFill>
                  <a:schemeClr val="tx1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solidFill>
                  <a:schemeClr val="tx1"/>
                </a:solidFill>
                <a:latin typeface="Proxima Nova Light" panose="02000506030000020004" charset="0"/>
                <a:cs typeface="Proxima Nova Light" panose="02000506030000020004" charset="0"/>
              </a:rPr>
              <a:t>dostatečně</a:t>
            </a:r>
            <a:r>
              <a:rPr lang="en-US" altLang="zh-CN" sz="900" dirty="0">
                <a:solidFill>
                  <a:schemeClr val="tx1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solidFill>
                  <a:schemeClr val="tx1"/>
                </a:solidFill>
                <a:latin typeface="Proxima Nova Light" panose="02000506030000020004" charset="0"/>
                <a:cs typeface="Proxima Nova Light" panose="02000506030000020004" charset="0"/>
              </a:rPr>
              <a:t>navlhčen</a:t>
            </a:r>
            <a:r>
              <a:rPr lang="cs-CZ" altLang="zh-CN" sz="900" dirty="0">
                <a:solidFill>
                  <a:schemeClr val="tx1"/>
                </a:solidFill>
                <a:latin typeface="Proxima Nova Light" panose="02000506030000020004" charset="0"/>
                <a:cs typeface="Proxima Nova Light" panose="02000506030000020004" charset="0"/>
              </a:rPr>
              <a:t>é</a:t>
            </a:r>
            <a:r>
              <a:rPr lang="en-US" altLang="zh-CN" sz="900" dirty="0">
                <a:solidFill>
                  <a:schemeClr val="tx1"/>
                </a:solidFill>
                <a:latin typeface="Proxima Nova Light" panose="02000506030000020004" charset="0"/>
                <a:cs typeface="Proxima Nova Light" panose="02000506030000020004" charset="0"/>
              </a:rPr>
              <a:t> po </a:t>
            </a:r>
            <a:r>
              <a:rPr lang="en-US" altLang="zh-CN" sz="900" dirty="0" err="1">
                <a:solidFill>
                  <a:schemeClr val="tx1"/>
                </a:solidFill>
                <a:latin typeface="Proxima Nova Light" panose="02000506030000020004" charset="0"/>
                <a:cs typeface="Proxima Nova Light" panose="02000506030000020004" charset="0"/>
              </a:rPr>
              <a:t>celou</a:t>
            </a:r>
            <a:r>
              <a:rPr lang="en-US" altLang="zh-CN" sz="900" dirty="0">
                <a:solidFill>
                  <a:schemeClr val="tx1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solidFill>
                  <a:schemeClr val="tx1"/>
                </a:solidFill>
                <a:latin typeface="Proxima Nova Light" panose="02000506030000020004" charset="0"/>
                <a:cs typeface="Proxima Nova Light" panose="02000506030000020004" charset="0"/>
              </a:rPr>
              <a:t>dobu</a:t>
            </a:r>
            <a:r>
              <a:rPr lang="en-US" altLang="zh-CN" sz="900" dirty="0">
                <a:solidFill>
                  <a:schemeClr val="tx1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solidFill>
                  <a:schemeClr val="tx1"/>
                </a:solidFill>
                <a:latin typeface="Proxima Nova Light" panose="02000506030000020004" charset="0"/>
                <a:cs typeface="Proxima Nova Light" panose="02000506030000020004" charset="0"/>
              </a:rPr>
              <a:t>úklidu</a:t>
            </a:r>
            <a:r>
              <a:rPr lang="en-US" altLang="zh-CN" sz="900" dirty="0">
                <a:solidFill>
                  <a:schemeClr val="tx1"/>
                </a:solidFill>
                <a:latin typeface="Proxima Nova Light" panose="02000506030000020004" charset="0"/>
                <a:cs typeface="Proxima Nova Light" panose="02000506030000020004" charset="0"/>
              </a:rPr>
              <a:t>.</a:t>
            </a:r>
          </a:p>
        </p:txBody>
      </p:sp>
      <p:sp>
        <p:nvSpPr>
          <p:cNvPr id="13" name="文本框 12"/>
          <p:cNvSpPr txBox="1"/>
          <p:nvPr>
            <p:custDataLst>
              <p:tags r:id="rId12"/>
            </p:custDataLst>
          </p:nvPr>
        </p:nvSpPr>
        <p:spPr>
          <a:xfrm>
            <a:off x="8200390" y="5414010"/>
            <a:ext cx="3430905" cy="2923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cs-CZ" altLang="zh-CN" sz="1300" b="1" dirty="0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Rychlé nabíjení a nabíjení mimo špičku</a:t>
            </a:r>
            <a:endParaRPr lang="en-US" altLang="zh-CN" sz="1300" b="1" dirty="0">
              <a:solidFill>
                <a:schemeClr val="tx1"/>
              </a:solidFill>
              <a:latin typeface="Proxima Nova Semibold" panose="02000506030000020004" charset="0"/>
              <a:cs typeface="Proxima Nova Semibold" panose="02000506030000020004" charset="0"/>
              <a:sym typeface="+mn-ea"/>
            </a:endParaRPr>
          </a:p>
        </p:txBody>
      </p:sp>
      <p:sp>
        <p:nvSpPr>
          <p:cNvPr id="14" name="文本框 13"/>
          <p:cNvSpPr txBox="1"/>
          <p:nvPr>
            <p:custDataLst>
              <p:tags r:id="rId13"/>
            </p:custDataLst>
          </p:nvPr>
        </p:nvSpPr>
        <p:spPr>
          <a:xfrm>
            <a:off x="8200390" y="5711190"/>
            <a:ext cx="3223895" cy="5756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900" dirty="0" err="1">
                <a:solidFill>
                  <a:schemeClr val="tx1"/>
                </a:solidFill>
                <a:latin typeface="Proxima Nova Light" panose="02000506030000020004" charset="0"/>
                <a:cs typeface="Proxima Nova Light" panose="02000506030000020004" charset="0"/>
              </a:rPr>
              <a:t>Nabíjejte</a:t>
            </a:r>
            <a:r>
              <a:rPr lang="en-US" altLang="zh-CN" sz="900" dirty="0">
                <a:solidFill>
                  <a:schemeClr val="tx1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solidFill>
                  <a:schemeClr val="tx1"/>
                </a:solidFill>
                <a:latin typeface="Proxima Nova Light" panose="02000506030000020004" charset="0"/>
                <a:cs typeface="Proxima Nova Light" panose="02000506030000020004" charset="0"/>
              </a:rPr>
              <a:t>rychleji</a:t>
            </a:r>
            <a:r>
              <a:rPr lang="en-US" altLang="zh-CN" sz="900" dirty="0">
                <a:solidFill>
                  <a:schemeClr val="tx1"/>
                </a:solidFill>
                <a:latin typeface="Proxima Nova Light" panose="02000506030000020004" charset="0"/>
                <a:cs typeface="Proxima Nova Light" panose="02000506030000020004" charset="0"/>
              </a:rPr>
              <a:t> a </a:t>
            </a:r>
            <a:r>
              <a:rPr lang="en-US" altLang="zh-CN" sz="900" dirty="0" err="1">
                <a:solidFill>
                  <a:schemeClr val="tx1"/>
                </a:solidFill>
                <a:latin typeface="Proxima Nova Light" panose="02000506030000020004" charset="0"/>
                <a:cs typeface="Proxima Nova Light" panose="02000506030000020004" charset="0"/>
              </a:rPr>
              <a:t>efektivněji</a:t>
            </a:r>
            <a:r>
              <a:rPr lang="en-US" altLang="zh-CN" sz="900" dirty="0">
                <a:solidFill>
                  <a:schemeClr val="tx1"/>
                </a:solidFill>
                <a:latin typeface="Proxima Nova Light" panose="02000506030000020004" charset="0"/>
                <a:cs typeface="Proxima Nova Light" panose="02000506030000020004" charset="0"/>
              </a:rPr>
              <a:t>. </a:t>
            </a:r>
            <a:r>
              <a:rPr lang="en-US" altLang="zh-CN" sz="900" dirty="0" err="1">
                <a:solidFill>
                  <a:schemeClr val="tx1"/>
                </a:solidFill>
                <a:latin typeface="Proxima Nova Light" panose="02000506030000020004" charset="0"/>
                <a:cs typeface="Proxima Nova Light" panose="02000506030000020004" charset="0"/>
              </a:rPr>
              <a:t>Díky</a:t>
            </a:r>
            <a:r>
              <a:rPr lang="en-US" altLang="zh-CN" sz="900" dirty="0">
                <a:solidFill>
                  <a:schemeClr val="tx1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solidFill>
                  <a:schemeClr val="tx1"/>
                </a:solidFill>
                <a:latin typeface="Proxima Nova Light" panose="02000506030000020004" charset="0"/>
                <a:cs typeface="Proxima Nova Light" panose="02000506030000020004" charset="0"/>
              </a:rPr>
              <a:t>až</a:t>
            </a:r>
            <a:r>
              <a:rPr lang="en-US" altLang="zh-CN" sz="900" dirty="0">
                <a:solidFill>
                  <a:schemeClr val="tx1"/>
                </a:solidFill>
                <a:latin typeface="Proxima Nova Light" panose="02000506030000020004" charset="0"/>
                <a:cs typeface="Proxima Nova Light" panose="02000506030000020004" charset="0"/>
              </a:rPr>
              <a:t> o 30 % </a:t>
            </a:r>
            <a:r>
              <a:rPr lang="en-US" altLang="zh-CN" sz="900" dirty="0" err="1">
                <a:solidFill>
                  <a:schemeClr val="tx1"/>
                </a:solidFill>
                <a:latin typeface="Proxima Nova Light" panose="02000506030000020004" charset="0"/>
                <a:cs typeface="Proxima Nova Light" panose="02000506030000020004" charset="0"/>
              </a:rPr>
              <a:t>rychlejšímu</a:t>
            </a:r>
            <a:r>
              <a:rPr lang="en-US" altLang="zh-CN" sz="900" dirty="0">
                <a:solidFill>
                  <a:schemeClr val="tx1"/>
                </a:solidFill>
                <a:latin typeface="Proxima Nova Light" panose="02000506030000020004" charset="0"/>
                <a:cs typeface="Proxima Nova Light" panose="02000506030000020004" charset="0"/>
              </a:rPr>
              <a:t> nabíjení⁽¹⁷⁾ </a:t>
            </a:r>
            <a:r>
              <a:rPr lang="en-US" altLang="zh-CN" sz="900" dirty="0" err="1">
                <a:solidFill>
                  <a:schemeClr val="tx1"/>
                </a:solidFill>
                <a:latin typeface="Proxima Nova Light" panose="02000506030000020004" charset="0"/>
                <a:cs typeface="Proxima Nova Light" panose="02000506030000020004" charset="0"/>
              </a:rPr>
              <a:t>bude</a:t>
            </a:r>
            <a:r>
              <a:rPr lang="en-US" altLang="zh-CN" sz="900" dirty="0">
                <a:solidFill>
                  <a:schemeClr val="tx1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solidFill>
                  <a:schemeClr val="tx1"/>
                </a:solidFill>
                <a:latin typeface="Proxima Nova Light" panose="02000506030000020004" charset="0"/>
                <a:cs typeface="Proxima Nova Light" panose="02000506030000020004" charset="0"/>
              </a:rPr>
              <a:t>vysavač</a:t>
            </a:r>
            <a:r>
              <a:rPr lang="en-US" altLang="zh-CN" sz="900" dirty="0">
                <a:solidFill>
                  <a:schemeClr val="tx1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solidFill>
                  <a:schemeClr val="tx1"/>
                </a:solidFill>
                <a:latin typeface="Proxima Nova Light" panose="02000506030000020004" charset="0"/>
                <a:cs typeface="Proxima Nova Light" panose="02000506030000020004" charset="0"/>
              </a:rPr>
              <a:t>dříve</a:t>
            </a:r>
            <a:r>
              <a:rPr lang="en-US" altLang="zh-CN" sz="900" dirty="0">
                <a:solidFill>
                  <a:schemeClr val="tx1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solidFill>
                  <a:schemeClr val="tx1"/>
                </a:solidFill>
                <a:latin typeface="Proxima Nova Light" panose="02000506030000020004" charset="0"/>
                <a:cs typeface="Proxima Nova Light" panose="02000506030000020004" charset="0"/>
              </a:rPr>
              <a:t>připraven</a:t>
            </a:r>
            <a:r>
              <a:rPr lang="en-US" altLang="zh-CN" sz="900" dirty="0">
                <a:solidFill>
                  <a:schemeClr val="tx1"/>
                </a:solidFill>
                <a:latin typeface="Proxima Nova Light" panose="02000506030000020004" charset="0"/>
                <a:cs typeface="Proxima Nova Light" panose="02000506030000020004" charset="0"/>
              </a:rPr>
              <a:t> k </a:t>
            </a:r>
            <a:r>
              <a:rPr lang="en-US" altLang="zh-CN" sz="900" dirty="0" err="1">
                <a:solidFill>
                  <a:schemeClr val="tx1"/>
                </a:solidFill>
                <a:latin typeface="Proxima Nova Light" panose="02000506030000020004" charset="0"/>
                <a:cs typeface="Proxima Nova Light" panose="02000506030000020004" charset="0"/>
              </a:rPr>
              <a:t>úklidu</a:t>
            </a:r>
            <a:r>
              <a:rPr lang="cs-CZ" altLang="zh-CN" sz="900" dirty="0">
                <a:solidFill>
                  <a:schemeClr val="tx1"/>
                </a:solidFill>
                <a:latin typeface="Proxima Nova Light" panose="02000506030000020004" charset="0"/>
                <a:cs typeface="Proxima Nova Light" panose="02000506030000020004" charset="0"/>
              </a:rPr>
              <a:t>. </a:t>
            </a:r>
            <a:br>
              <a:rPr lang="cs-CZ" altLang="zh-CN" sz="900" dirty="0">
                <a:solidFill>
                  <a:schemeClr val="tx1"/>
                </a:solidFill>
                <a:latin typeface="Proxima Nova Light" panose="02000506030000020004" charset="0"/>
                <a:cs typeface="Proxima Nova Light" panose="02000506030000020004" charset="0"/>
              </a:rPr>
            </a:br>
            <a:r>
              <a:rPr lang="cs-CZ" altLang="zh-CN" sz="900" dirty="0">
                <a:solidFill>
                  <a:schemeClr val="tx1"/>
                </a:solidFill>
                <a:latin typeface="Proxima Nova Light" panose="02000506030000020004" charset="0"/>
                <a:cs typeface="Proxima Nova Light" panose="02000506030000020004" charset="0"/>
              </a:rPr>
              <a:t>Můžete také</a:t>
            </a:r>
            <a:r>
              <a:rPr lang="en-US" altLang="zh-CN" sz="900" dirty="0">
                <a:solidFill>
                  <a:schemeClr val="tx1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solidFill>
                  <a:schemeClr val="tx1"/>
                </a:solidFill>
                <a:latin typeface="Proxima Nova Light" panose="02000506030000020004" charset="0"/>
                <a:cs typeface="Proxima Nova Light" panose="02000506030000020004" charset="0"/>
              </a:rPr>
              <a:t>naplánovat</a:t>
            </a:r>
            <a:r>
              <a:rPr lang="en-US" altLang="zh-CN" sz="900" dirty="0">
                <a:solidFill>
                  <a:schemeClr val="tx1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solidFill>
                  <a:schemeClr val="tx1"/>
                </a:solidFill>
                <a:latin typeface="Proxima Nova Light" panose="02000506030000020004" charset="0"/>
                <a:cs typeface="Proxima Nova Light" panose="02000506030000020004" charset="0"/>
              </a:rPr>
              <a:t>nabíjení</a:t>
            </a:r>
            <a:r>
              <a:rPr lang="en-US" altLang="zh-CN" sz="900" dirty="0">
                <a:solidFill>
                  <a:schemeClr val="tx1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solidFill>
                  <a:schemeClr val="tx1"/>
                </a:solidFill>
                <a:latin typeface="Proxima Nova Light" panose="02000506030000020004" charset="0"/>
                <a:cs typeface="Proxima Nova Light" panose="02000506030000020004" charset="0"/>
              </a:rPr>
              <a:t>mimo</a:t>
            </a:r>
            <a:r>
              <a:rPr lang="en-US" altLang="zh-CN" sz="900" dirty="0">
                <a:solidFill>
                  <a:schemeClr val="tx1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solidFill>
                  <a:schemeClr val="tx1"/>
                </a:solidFill>
                <a:latin typeface="Proxima Nova Light" panose="02000506030000020004" charset="0"/>
                <a:cs typeface="Proxima Nova Light" panose="02000506030000020004" charset="0"/>
              </a:rPr>
              <a:t>špičku</a:t>
            </a:r>
            <a:r>
              <a:rPr lang="en-US" altLang="zh-CN" sz="900" dirty="0">
                <a:solidFill>
                  <a:schemeClr val="tx1"/>
                </a:solidFill>
                <a:latin typeface="Proxima Nova Light" panose="02000506030000020004" charset="0"/>
                <a:cs typeface="Proxima Nova Light" panose="02000506030000020004" charset="0"/>
              </a:rPr>
              <a:t>.</a:t>
            </a:r>
          </a:p>
        </p:txBody>
      </p:sp>
    </p:spTree>
    <p:custDataLst>
      <p:tags r:id="rId1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527050" y="895350"/>
            <a:ext cx="10513844" cy="5247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40000"/>
              </a:lnSpc>
            </a:pPr>
            <a:r>
              <a:rPr lang="en-US" altLang="zh-CN" sz="2900" dirty="0" err="1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Chytře</a:t>
            </a:r>
            <a:r>
              <a:rPr lang="en-US" altLang="zh-CN" sz="2900" dirty="0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2900" dirty="0" err="1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rozpozná</a:t>
            </a:r>
            <a:r>
              <a:rPr lang="en-US" altLang="zh-CN" sz="2900" dirty="0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2900" dirty="0" err="1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překážky</a:t>
            </a:r>
            <a:r>
              <a:rPr lang="en-US" altLang="zh-CN" sz="2900" dirty="0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 a </a:t>
            </a:r>
            <a:r>
              <a:rPr lang="en-US" altLang="zh-CN" sz="2900" dirty="0" err="1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bezpečně</a:t>
            </a:r>
            <a:r>
              <a:rPr lang="en-US" altLang="zh-CN" sz="2900" dirty="0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 se </a:t>
            </a:r>
            <a:r>
              <a:rPr lang="en-US" altLang="zh-CN" sz="2900" dirty="0" err="1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jim</a:t>
            </a:r>
            <a:r>
              <a:rPr lang="en-US" altLang="zh-CN" sz="2900" dirty="0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2900" dirty="0" err="1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vyhne</a:t>
            </a:r>
            <a:r>
              <a:rPr lang="en-US" altLang="zh-CN" sz="2900" dirty="0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.</a:t>
            </a:r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527050" y="734060"/>
            <a:ext cx="4244340" cy="4248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40000"/>
              </a:lnSpc>
              <a:buClrTx/>
              <a:buSzTx/>
              <a:buFontTx/>
            </a:pPr>
            <a:r>
              <a:rPr lang="en-US" altLang="zh-CN" sz="1550" b="1" dirty="0">
                <a:solidFill>
                  <a:schemeClr val="accent2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Reactive Tech Obstacle Avoidance</a:t>
            </a:r>
          </a:p>
        </p:txBody>
      </p:sp>
      <p:sp>
        <p:nvSpPr>
          <p:cNvPr id="21" name="文本框 20"/>
          <p:cNvSpPr txBox="1"/>
          <p:nvPr>
            <p:custDataLst>
              <p:tags r:id="rId6"/>
            </p:custDataLst>
          </p:nvPr>
        </p:nvSpPr>
        <p:spPr>
          <a:xfrm>
            <a:off x="527050" y="1546860"/>
            <a:ext cx="6671945" cy="5334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en-US" altLang="zh-CN" sz="1200" dirty="0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Technologie </a:t>
            </a:r>
            <a:r>
              <a:rPr lang="en-US" altLang="zh-CN" sz="1200" dirty="0" err="1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strukturovaného</a:t>
            </a:r>
            <a:r>
              <a:rPr lang="en-US" altLang="zh-CN" sz="1200" dirty="0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světla</a:t>
            </a:r>
            <a:r>
              <a:rPr lang="en-US" altLang="zh-CN" sz="1200" dirty="0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zajišťuje</a:t>
            </a:r>
            <a:r>
              <a:rPr lang="en-US" altLang="zh-CN" sz="1200" dirty="0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přesnou</a:t>
            </a:r>
            <a:r>
              <a:rPr lang="en-US" altLang="zh-CN" sz="1200" dirty="0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detekci</a:t>
            </a:r>
            <a:r>
              <a:rPr lang="en-US" altLang="zh-CN" sz="1200" dirty="0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překážek</a:t>
            </a:r>
            <a:r>
              <a:rPr lang="en-US" altLang="zh-CN" sz="1200" dirty="0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. </a:t>
            </a:r>
            <a:br>
              <a:rPr lang="cs-CZ" altLang="zh-CN" sz="1200" dirty="0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</a:br>
            <a:r>
              <a:rPr lang="en-US" altLang="zh-CN" sz="1200" dirty="0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Robot</a:t>
            </a:r>
            <a:r>
              <a:rPr lang="cs-CZ" altLang="zh-CN" sz="1200" dirty="0" err="1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ický</a:t>
            </a:r>
            <a:r>
              <a:rPr lang="cs-CZ" altLang="zh-CN" sz="1200" dirty="0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vysavač</a:t>
            </a:r>
            <a:r>
              <a:rPr lang="en-US" altLang="zh-CN" sz="1200" dirty="0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se </a:t>
            </a:r>
            <a:r>
              <a:rPr lang="en-US" altLang="zh-CN" sz="1200" dirty="0" err="1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snadno</a:t>
            </a:r>
            <a:r>
              <a:rPr lang="en-US" altLang="zh-CN" sz="1200" dirty="0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vyhne</a:t>
            </a:r>
            <a:r>
              <a:rPr lang="en-US" altLang="zh-CN" sz="1200" dirty="0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předmětům</a:t>
            </a:r>
            <a:r>
              <a:rPr lang="en-US" altLang="zh-CN" sz="1200" dirty="0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na</a:t>
            </a:r>
            <a:r>
              <a:rPr lang="en-US" altLang="zh-CN" sz="1200" dirty="0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podlaze</a:t>
            </a:r>
            <a:r>
              <a:rPr lang="en-US" altLang="zh-CN" sz="1200" dirty="0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a </a:t>
            </a:r>
            <a:r>
              <a:rPr lang="en-US" altLang="zh-CN" sz="1200" dirty="0" err="1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plynule</a:t>
            </a:r>
            <a:r>
              <a:rPr lang="en-US" altLang="zh-CN" sz="1200" dirty="0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pokračuje</a:t>
            </a:r>
            <a:r>
              <a:rPr lang="en-US" altLang="zh-CN" sz="1200" dirty="0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v </a:t>
            </a:r>
            <a:r>
              <a:rPr lang="en-US" altLang="zh-CN" sz="1200" dirty="0" err="1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úklidu</a:t>
            </a:r>
            <a:r>
              <a:rPr lang="en-US" altLang="zh-CN" sz="1200" dirty="0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.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608330" y="6355715"/>
            <a:ext cx="10968990" cy="22647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*</a:t>
            </a:r>
            <a:r>
              <a:rPr lang="en-US" altLang="zh-CN" sz="800" dirty="0" err="1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Jednotka</a:t>
            </a: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LDS </a:t>
            </a:r>
            <a:r>
              <a:rPr lang="en-US" altLang="zh-CN" sz="800" dirty="0" err="1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může</a:t>
            </a: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mít</a:t>
            </a: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v </a:t>
            </a:r>
            <a:r>
              <a:rPr lang="en-US" altLang="zh-CN" sz="800" dirty="0" err="1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závislosti</a:t>
            </a: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na</a:t>
            </a: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výrobní</a:t>
            </a: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sérii</a:t>
            </a: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matný</a:t>
            </a: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nebo</a:t>
            </a: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lesklý</a:t>
            </a: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povrch</a:t>
            </a: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. Tato </a:t>
            </a:r>
            <a:r>
              <a:rPr lang="en-US" altLang="zh-CN" sz="800" dirty="0" err="1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odlišnost</a:t>
            </a: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nemá</a:t>
            </a: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žádný</a:t>
            </a: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vliv</a:t>
            </a: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na</a:t>
            </a: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funkčnost</a:t>
            </a: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produktu</a:t>
            </a: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.</a:t>
            </a:r>
          </a:p>
        </p:txBody>
      </p:sp>
    </p:spTree>
    <p:custDataLst>
      <p:tags r:id="rId1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3765550" y="2588895"/>
            <a:ext cx="4653915" cy="2660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altLang="zh-CN" sz="5000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</a:rPr>
              <a:t>RockMind</a:t>
            </a:r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5172710" y="2430145"/>
            <a:ext cx="1847215" cy="388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lnSpc>
                <a:spcPct val="140000"/>
              </a:lnSpc>
              <a:buClrTx/>
              <a:buSzTx/>
              <a:buFontTx/>
            </a:pPr>
            <a:r>
              <a:rPr lang="cs-CZ" altLang="zh-CN" sz="1550" b="1" dirty="0">
                <a:solidFill>
                  <a:schemeClr val="accent2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Úklid koberců</a:t>
            </a:r>
            <a:endParaRPr lang="en-US" altLang="zh-CN" sz="1550" b="1" dirty="0">
              <a:solidFill>
                <a:schemeClr val="accent2"/>
              </a:solidFill>
              <a:latin typeface="Proxima Nova Semibold" panose="02000506030000020004" charset="0"/>
              <a:cs typeface="Proxima Nova Semibold" panose="02000506030000020004" charset="0"/>
              <a:sym typeface="+mn-ea"/>
            </a:endParaRPr>
          </a:p>
        </p:txBody>
      </p:sp>
      <p:sp>
        <p:nvSpPr>
          <p:cNvPr id="21" name="文本框 20"/>
          <p:cNvSpPr txBox="1"/>
          <p:nvPr>
            <p:custDataLst>
              <p:tags r:id="rId6"/>
            </p:custDataLst>
          </p:nvPr>
        </p:nvSpPr>
        <p:spPr>
          <a:xfrm>
            <a:off x="1815465" y="4577080"/>
            <a:ext cx="8722995" cy="5334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Chytrá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technologie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, </a:t>
            </a: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která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se </a:t>
            </a: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přizpůsobí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vaší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domácnosti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, </a:t>
            </a: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návykům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i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každodenním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potřebám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. </a:t>
            </a:r>
            <a:br>
              <a:rPr lang="cs-CZ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</a:br>
            <a:r>
              <a:rPr lang="cs-CZ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Nevynechá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ani </a:t>
            </a: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drobné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detaily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a </a:t>
            </a: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promění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běžný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úklid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v </a:t>
            </a: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jednoduchou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a </a:t>
            </a: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bezstarostnou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rutinu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.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4360173" y="4003041"/>
            <a:ext cx="3633578" cy="4357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lnSpc>
                <a:spcPct val="140000"/>
              </a:lnSpc>
              <a:buClrTx/>
              <a:buSzTx/>
              <a:buFontTx/>
            </a:pPr>
            <a:r>
              <a:rPr lang="cs-CZ" altLang="zh-CN" b="1" dirty="0"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Chytré c</a:t>
            </a:r>
            <a:r>
              <a:rPr lang="cs-CZ" altLang="zh-CN" b="1" dirty="0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entrum každého úklidu</a:t>
            </a:r>
            <a:endParaRPr lang="en-US" altLang="zh-CN" b="1" dirty="0">
              <a:solidFill>
                <a:schemeClr val="tx1"/>
              </a:solidFill>
              <a:latin typeface="Proxima Nova Semibold" panose="02000506030000020004" charset="0"/>
              <a:cs typeface="Proxima Nova Semibold" panose="02000506030000020004" charset="0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3000" y="0"/>
            <a:ext cx="12192000" cy="68580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543735" y="2112644"/>
            <a:ext cx="4531103" cy="11931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40000"/>
              </a:lnSpc>
            </a:pPr>
            <a:r>
              <a:rPr lang="cs-CZ" altLang="zh-CN" sz="2900" dirty="0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Pro zahájení chytrého úklidu stačí jeden dotyk</a:t>
            </a:r>
            <a:endParaRPr lang="en-US" altLang="zh-CN" sz="2900" dirty="0">
              <a:solidFill>
                <a:schemeClr val="bg1"/>
              </a:solidFill>
              <a:latin typeface="Proxima Nova Semibold" panose="02000506030000020004" charset="0"/>
              <a:cs typeface="Proxima Nova Semibold" panose="02000506030000020004" charset="0"/>
            </a:endParaRPr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546735" y="1746250"/>
            <a:ext cx="4244340" cy="4248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40000"/>
              </a:lnSpc>
              <a:buClrTx/>
              <a:buSzTx/>
              <a:buFontTx/>
            </a:pPr>
            <a:r>
              <a:rPr lang="en-US" altLang="zh-CN" sz="1550" b="1">
                <a:solidFill>
                  <a:schemeClr val="accent2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Roborock SmartPlan 3.0</a:t>
            </a:r>
          </a:p>
        </p:txBody>
      </p:sp>
      <p:sp>
        <p:nvSpPr>
          <p:cNvPr id="21" name="文本框 20"/>
          <p:cNvSpPr txBox="1"/>
          <p:nvPr>
            <p:custDataLst>
              <p:tags r:id="rId6"/>
            </p:custDataLst>
          </p:nvPr>
        </p:nvSpPr>
        <p:spPr>
          <a:xfrm>
            <a:off x="546734" y="3394009"/>
            <a:ext cx="4112815" cy="1489276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en-US" altLang="zh-CN" sz="1200" dirty="0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Po </a:t>
            </a:r>
            <a:r>
              <a:rPr lang="en-US" altLang="zh-CN" sz="1200" dirty="0" err="1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nastavení</a:t>
            </a:r>
            <a:r>
              <a:rPr lang="en-US" altLang="zh-CN" sz="1200" dirty="0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typů</a:t>
            </a:r>
            <a:r>
              <a:rPr lang="en-US" altLang="zh-CN" sz="1200" dirty="0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místností</a:t>
            </a:r>
            <a:r>
              <a:rPr lang="en-US" altLang="zh-CN" sz="1200" dirty="0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 se </a:t>
            </a:r>
            <a:r>
              <a:rPr lang="en-US" altLang="zh-CN" sz="1200" dirty="0" err="1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Roborock</a:t>
            </a:r>
            <a:r>
              <a:rPr lang="en-US" altLang="zh-CN" sz="1200" dirty="0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SmartPlan</a:t>
            </a:r>
            <a:r>
              <a:rPr lang="en-US" altLang="zh-CN" sz="1200" dirty="0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 3.0 </a:t>
            </a:r>
            <a:r>
              <a:rPr lang="en-US" altLang="zh-CN" sz="1200" dirty="0" err="1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přizpůsobuje</a:t>
            </a:r>
            <a:r>
              <a:rPr lang="en-US" altLang="zh-CN" sz="1200" dirty="0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vašim</a:t>
            </a:r>
            <a:r>
              <a:rPr lang="en-US" altLang="zh-CN" sz="1200" dirty="0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úklidovým</a:t>
            </a:r>
            <a:r>
              <a:rPr lang="en-US" altLang="zh-CN" sz="1200" dirty="0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návykům</a:t>
            </a:r>
            <a:r>
              <a:rPr lang="en-US" altLang="zh-CN" sz="1200" dirty="0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 a </a:t>
            </a:r>
            <a:r>
              <a:rPr lang="en-US" altLang="zh-CN" sz="1200" dirty="0" err="1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automaticky</a:t>
            </a:r>
            <a:r>
              <a:rPr lang="en-US" altLang="zh-CN" sz="1200" dirty="0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vytváří</a:t>
            </a:r>
            <a:r>
              <a:rPr lang="en-US" altLang="zh-CN" sz="1200" dirty="0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ideální</a:t>
            </a:r>
            <a:r>
              <a:rPr lang="en-US" altLang="zh-CN" sz="1200" dirty="0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plán</a:t>
            </a:r>
            <a:r>
              <a:rPr lang="en-US" altLang="zh-CN" sz="1200" dirty="0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úklidu</a:t>
            </a:r>
            <a:r>
              <a:rPr lang="en-US" altLang="zh-CN" sz="1200" dirty="0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každé</a:t>
            </a:r>
            <a:r>
              <a:rPr lang="en-US" altLang="zh-CN" sz="1200" dirty="0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místnosti</a:t>
            </a:r>
            <a:r>
              <a:rPr lang="en-US" altLang="zh-CN" sz="1200" dirty="0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.</a:t>
            </a:r>
            <a:br>
              <a:rPr lang="cs-CZ" altLang="zh-CN" sz="1200" dirty="0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</a:br>
            <a:r>
              <a:rPr lang="en-US" altLang="zh-CN" sz="1200" dirty="0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V </a:t>
            </a:r>
            <a:r>
              <a:rPr lang="en-US" altLang="zh-CN" sz="1200" dirty="0" err="1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případě</a:t>
            </a:r>
            <a:r>
              <a:rPr lang="en-US" altLang="zh-CN" sz="1200" dirty="0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potřeby</a:t>
            </a:r>
            <a:r>
              <a:rPr lang="en-US" altLang="zh-CN" sz="1200" dirty="0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  </a:t>
            </a:r>
            <a:r>
              <a:rPr lang="en-US" altLang="zh-CN" sz="1200" dirty="0" err="1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zvýší</a:t>
            </a:r>
            <a:r>
              <a:rPr lang="en-US" altLang="zh-CN" sz="1200" dirty="0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sací</a:t>
            </a:r>
            <a:r>
              <a:rPr lang="en-US" altLang="zh-CN" sz="1200" dirty="0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výkon</a:t>
            </a:r>
            <a:r>
              <a:rPr lang="en-US" altLang="zh-CN" sz="1200" dirty="0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, </a:t>
            </a:r>
            <a:r>
              <a:rPr lang="en-US" altLang="zh-CN" sz="1200" dirty="0" err="1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při</a:t>
            </a:r>
            <a:r>
              <a:rPr lang="en-US" altLang="zh-CN" sz="1200" dirty="0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silnějším</a:t>
            </a:r>
            <a:r>
              <a:rPr lang="en-US" altLang="zh-CN" sz="1200" dirty="0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znečištění</a:t>
            </a:r>
            <a:r>
              <a:rPr lang="en-US" altLang="zh-CN" sz="1200" dirty="0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znovu</a:t>
            </a:r>
            <a:r>
              <a:rPr lang="en-US" altLang="zh-CN" sz="1200" dirty="0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vyčistí</a:t>
            </a:r>
            <a:r>
              <a:rPr lang="en-US" altLang="zh-CN" sz="1200" dirty="0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 mop</a:t>
            </a:r>
            <a:r>
              <a:rPr lang="cs-CZ" altLang="zh-CN" sz="1200" dirty="0" err="1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ové</a:t>
            </a:r>
            <a:r>
              <a:rPr lang="cs-CZ" altLang="zh-CN" sz="1200" dirty="0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 podložky</a:t>
            </a:r>
            <a:r>
              <a:rPr lang="en-US" altLang="zh-CN" sz="1200" dirty="0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 a v </a:t>
            </a:r>
            <a:r>
              <a:rPr lang="en-US" altLang="zh-CN" sz="1200" dirty="0" err="1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režimu</a:t>
            </a:r>
            <a:r>
              <a:rPr lang="en-US" altLang="zh-CN" sz="1200" dirty="0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Nerušit</a:t>
            </a:r>
            <a:r>
              <a:rPr lang="en-US" altLang="zh-CN" sz="1200" dirty="0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upraví</a:t>
            </a:r>
            <a:r>
              <a:rPr lang="en-US" altLang="zh-CN" sz="1200" dirty="0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výkon</a:t>
            </a:r>
            <a:r>
              <a:rPr lang="en-US" altLang="zh-CN" sz="1200" dirty="0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 pro </a:t>
            </a:r>
            <a:r>
              <a:rPr lang="en-US" altLang="zh-CN" sz="1200" dirty="0" err="1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snížení</a:t>
            </a:r>
            <a:r>
              <a:rPr lang="en-US" altLang="zh-CN" sz="1200" dirty="0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hlučnosti</a:t>
            </a:r>
            <a:r>
              <a:rPr lang="en-US" altLang="zh-CN" sz="1200" dirty="0">
                <a:solidFill>
                  <a:schemeClr val="bg1">
                    <a:lumMod val="9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  <a:sym typeface="+mn-ea"/>
              </a:rPr>
              <a:t>.</a:t>
            </a:r>
          </a:p>
        </p:txBody>
      </p:sp>
    </p:spTree>
    <p:custDataLst>
      <p:tags r:id="rId1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18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18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848995" y="1936750"/>
            <a:ext cx="2523490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en-US" altLang="zh-CN" sz="1500" b="1" dirty="0" err="1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Přizpůsobené</a:t>
            </a:r>
            <a:r>
              <a:rPr lang="en-US" altLang="zh-CN" sz="1500" b="1" dirty="0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 </a:t>
            </a:r>
            <a:r>
              <a:rPr lang="en-US" altLang="zh-CN" sz="1500" b="1" dirty="0" err="1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nastavení</a:t>
            </a:r>
            <a:r>
              <a:rPr lang="en-US" altLang="zh-CN" sz="1500" b="1" dirty="0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 </a:t>
            </a:r>
            <a:r>
              <a:rPr lang="en-US" altLang="zh-CN" sz="1500" b="1" dirty="0" err="1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vysávání</a:t>
            </a:r>
            <a:r>
              <a:rPr lang="en-US" altLang="zh-CN" sz="1500" b="1" dirty="0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 a </a:t>
            </a:r>
            <a:r>
              <a:rPr lang="en-US" altLang="zh-CN" sz="1500" b="1" dirty="0" err="1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vytírání</a:t>
            </a:r>
            <a:endParaRPr lang="en-US" altLang="zh-CN" sz="1500" b="1" dirty="0">
              <a:solidFill>
                <a:schemeClr val="tx1"/>
              </a:solidFill>
              <a:latin typeface="Proxima Nova Semibold" panose="02000506030000020004" charset="0"/>
              <a:cs typeface="Proxima Nova Semibold" panose="02000506030000020004" charset="0"/>
              <a:sym typeface="+mn-ea"/>
            </a:endParaRPr>
          </a:p>
        </p:txBody>
      </p:sp>
      <p:sp>
        <p:nvSpPr>
          <p:cNvPr id="21" name="文本框 20"/>
          <p:cNvSpPr txBox="1"/>
          <p:nvPr>
            <p:custDataLst>
              <p:tags r:id="rId5"/>
            </p:custDataLst>
          </p:nvPr>
        </p:nvSpPr>
        <p:spPr>
          <a:xfrm>
            <a:off x="848995" y="2582545"/>
            <a:ext cx="3161030" cy="5334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V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aplikaci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si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můžete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přesně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nastavit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sací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výkon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a </a:t>
            </a:r>
            <a:r>
              <a:rPr lang="cs-CZ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používané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množství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vody</a:t>
            </a:r>
            <a:r>
              <a:rPr lang="cs-CZ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.</a:t>
            </a:r>
            <a:endParaRPr lang="en-US" altLang="zh-CN" sz="1200" dirty="0">
              <a:solidFill>
                <a:schemeClr val="tx1">
                  <a:lumMod val="50000"/>
                  <a:lumOff val="50000"/>
                </a:schemeClr>
              </a:solidFill>
              <a:latin typeface="Proxima Nova Regular" panose="02000506030000020004" charset="0"/>
              <a:cs typeface="Proxima Nova Regular" panose="02000506030000020004" charset="0"/>
              <a:sym typeface="+mn-ea"/>
            </a:endParaRPr>
          </a:p>
        </p:txBody>
      </p:sp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4535804" y="1936750"/>
            <a:ext cx="3239135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en-US" altLang="zh-CN" sz="1500" b="1" dirty="0" err="1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Úklid</a:t>
            </a:r>
            <a:r>
              <a:rPr lang="en-US" altLang="zh-CN" sz="1500" b="1" dirty="0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 </a:t>
            </a:r>
            <a:r>
              <a:rPr lang="en-US" altLang="zh-CN" sz="1500" b="1" dirty="0" err="1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podle</a:t>
            </a:r>
            <a:r>
              <a:rPr lang="en-US" altLang="zh-CN" sz="1500" b="1" dirty="0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 </a:t>
            </a:r>
            <a:r>
              <a:rPr lang="en-US" altLang="zh-CN" sz="1500" b="1" dirty="0" err="1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potřeby</a:t>
            </a:r>
            <a:r>
              <a:rPr lang="en-US" altLang="zh-CN" sz="1500" b="1" dirty="0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 a </a:t>
            </a:r>
            <a:r>
              <a:rPr lang="en-US" altLang="zh-CN" sz="1500" b="1" dirty="0" err="1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vynechání</a:t>
            </a:r>
            <a:r>
              <a:rPr lang="en-US" altLang="zh-CN" sz="1500" b="1" dirty="0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 </a:t>
            </a:r>
            <a:r>
              <a:rPr lang="en-US" altLang="zh-CN" sz="1500" b="1" dirty="0" err="1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zón</a:t>
            </a:r>
            <a:endParaRPr lang="en-US" altLang="zh-CN" sz="1500" b="1" dirty="0">
              <a:solidFill>
                <a:schemeClr val="tx1"/>
              </a:solidFill>
              <a:latin typeface="Proxima Nova Semibold" panose="02000506030000020004" charset="0"/>
              <a:cs typeface="Proxima Nova Semibold" panose="02000506030000020004" charset="0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7"/>
            </p:custDataLst>
          </p:nvPr>
        </p:nvSpPr>
        <p:spPr>
          <a:xfrm>
            <a:off x="4535805" y="2582545"/>
            <a:ext cx="3239770" cy="5334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en-US" altLang="zh-CN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Spusťte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úklid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kdykoliv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potřebujete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nebo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nastavte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vynechání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určitých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zón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. </a:t>
            </a:r>
            <a:r>
              <a:rPr lang="en-US" altLang="zh-CN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Ideální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řešení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pro </a:t>
            </a:r>
            <a:r>
              <a:rPr lang="en-US" altLang="zh-CN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nečekaný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výskyt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nečistot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i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chvíle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, </a:t>
            </a:r>
            <a:r>
              <a:rPr lang="en-US" altLang="zh-CN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kdy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se </a:t>
            </a:r>
            <a:r>
              <a:rPr lang="en-US" altLang="zh-CN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při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práci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potřebujete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soustředit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a </a:t>
            </a:r>
            <a:r>
              <a:rPr lang="en-US" altLang="zh-CN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nechcete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být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rušeni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.</a:t>
            </a:r>
          </a:p>
        </p:txBody>
      </p:sp>
      <p:sp>
        <p:nvSpPr>
          <p:cNvPr id="9" name="文本框 8"/>
          <p:cNvSpPr txBox="1"/>
          <p:nvPr>
            <p:custDataLst>
              <p:tags r:id="rId8"/>
            </p:custDataLst>
          </p:nvPr>
        </p:nvSpPr>
        <p:spPr>
          <a:xfrm>
            <a:off x="8197215" y="1936750"/>
            <a:ext cx="2523490" cy="321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cs-CZ" altLang="zh-CN" sz="1500" b="1" dirty="0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Přizpůsobení doby úklidu</a:t>
            </a:r>
            <a:endParaRPr lang="en-US" altLang="zh-CN" sz="1500" b="1" dirty="0">
              <a:solidFill>
                <a:schemeClr val="tx1"/>
              </a:solidFill>
              <a:latin typeface="Proxima Nova Semibold" panose="02000506030000020004" charset="0"/>
              <a:cs typeface="Proxima Nova Semibold" panose="02000506030000020004" charset="0"/>
              <a:sym typeface="+mn-ea"/>
            </a:endParaRPr>
          </a:p>
        </p:txBody>
      </p:sp>
      <p:sp>
        <p:nvSpPr>
          <p:cNvPr id="10" name="文本框 9"/>
          <p:cNvSpPr txBox="1"/>
          <p:nvPr>
            <p:custDataLst>
              <p:tags r:id="rId9"/>
            </p:custDataLst>
          </p:nvPr>
        </p:nvSpPr>
        <p:spPr>
          <a:xfrm>
            <a:off x="8197215" y="2294255"/>
            <a:ext cx="3239135" cy="5334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Nechte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robotický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vysavač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uklidit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, </a:t>
            </a:r>
            <a:br>
              <a:rPr lang="cs-CZ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</a:b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i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když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nejste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doma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.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Nastavte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si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vlastní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harmonogram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a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robotický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vysavač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zajistí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úklid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před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vaším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návratem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.</a:t>
            </a:r>
          </a:p>
        </p:txBody>
      </p:sp>
      <p:sp>
        <p:nvSpPr>
          <p:cNvPr id="11" name="文本框 10"/>
          <p:cNvSpPr txBox="1"/>
          <p:nvPr>
            <p:custDataLst>
              <p:tags r:id="rId10"/>
            </p:custDataLst>
          </p:nvPr>
        </p:nvSpPr>
        <p:spPr>
          <a:xfrm>
            <a:off x="848995" y="4509135"/>
            <a:ext cx="2523490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en-US" altLang="zh-CN" sz="1500" b="1" dirty="0" err="1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Chytré</a:t>
            </a:r>
            <a:r>
              <a:rPr lang="en-US" altLang="zh-CN" sz="1500" b="1" dirty="0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 </a:t>
            </a:r>
            <a:r>
              <a:rPr lang="en-US" altLang="zh-CN" sz="1500" b="1" dirty="0" err="1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návrhy</a:t>
            </a:r>
            <a:r>
              <a:rPr lang="en-US" altLang="zh-CN" sz="1500" b="1" dirty="0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 </a:t>
            </a:r>
            <a:r>
              <a:rPr lang="en-US" altLang="zh-CN" sz="1500" b="1" dirty="0" err="1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zakázaných</a:t>
            </a:r>
            <a:r>
              <a:rPr lang="en-US" altLang="zh-CN" sz="1500" b="1" dirty="0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 </a:t>
            </a:r>
            <a:r>
              <a:rPr lang="en-US" altLang="zh-CN" sz="1500" b="1" dirty="0" err="1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zón</a:t>
            </a:r>
            <a:endParaRPr lang="en-US" altLang="zh-CN" sz="1500" b="1" dirty="0">
              <a:solidFill>
                <a:schemeClr val="tx1"/>
              </a:solidFill>
              <a:latin typeface="Proxima Nova Semibold" panose="02000506030000020004" charset="0"/>
              <a:cs typeface="Proxima Nova Semibold" panose="02000506030000020004" charset="0"/>
              <a:sym typeface="+mn-ea"/>
            </a:endParaRPr>
          </a:p>
        </p:txBody>
      </p:sp>
      <p:sp>
        <p:nvSpPr>
          <p:cNvPr id="12" name="文本框 11"/>
          <p:cNvSpPr txBox="1"/>
          <p:nvPr>
            <p:custDataLst>
              <p:tags r:id="rId11"/>
            </p:custDataLst>
          </p:nvPr>
        </p:nvSpPr>
        <p:spPr>
          <a:xfrm>
            <a:off x="848995" y="5092700"/>
            <a:ext cx="3161030" cy="5334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en-US" altLang="zh-CN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Robotický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vysavač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se </a:t>
            </a:r>
            <a:r>
              <a:rPr lang="en-US" altLang="zh-CN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snadno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vyhne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místům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, </a:t>
            </a:r>
            <a:r>
              <a:rPr lang="en-US" altLang="zh-CN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kde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by </a:t>
            </a:r>
            <a:r>
              <a:rPr lang="en-US" altLang="zh-CN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mohl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uvíznout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. </a:t>
            </a:r>
            <a:r>
              <a:rPr lang="en-US" altLang="zh-CN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Díky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chytré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detekci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rozpozná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problematické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oblasti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, </a:t>
            </a:r>
            <a:r>
              <a:rPr lang="en-US" altLang="zh-CN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například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kolem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nohou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židlí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, a </a:t>
            </a:r>
            <a:r>
              <a:rPr lang="en-US" altLang="zh-CN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doporučí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zde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nastavit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zakázanou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zónu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.</a:t>
            </a:r>
          </a:p>
        </p:txBody>
      </p:sp>
      <p:sp>
        <p:nvSpPr>
          <p:cNvPr id="13" name="文本框 12"/>
          <p:cNvSpPr txBox="1"/>
          <p:nvPr>
            <p:custDataLst>
              <p:tags r:id="rId12"/>
            </p:custDataLst>
          </p:nvPr>
        </p:nvSpPr>
        <p:spPr>
          <a:xfrm>
            <a:off x="4535804" y="4509135"/>
            <a:ext cx="3284855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en-US" altLang="zh-CN" sz="1400" b="1" dirty="0" err="1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Opětovné</a:t>
            </a:r>
            <a:r>
              <a:rPr lang="en-US" altLang="zh-CN" sz="1400" b="1" dirty="0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 </a:t>
            </a:r>
            <a:r>
              <a:rPr lang="en-US" altLang="zh-CN" sz="1400" b="1" dirty="0" err="1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vytření</a:t>
            </a:r>
            <a:r>
              <a:rPr lang="en-US" altLang="zh-CN" sz="1400" b="1" dirty="0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 </a:t>
            </a:r>
            <a:r>
              <a:rPr lang="en-US" altLang="zh-CN" sz="1400" b="1" dirty="0" err="1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vybran</a:t>
            </a:r>
            <a:r>
              <a:rPr lang="cs-CZ" altLang="zh-CN" sz="1400" b="1" dirty="0" err="1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ých</a:t>
            </a:r>
            <a:r>
              <a:rPr lang="en-US" altLang="zh-CN" sz="1400" b="1" dirty="0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 oblast</a:t>
            </a:r>
            <a:r>
              <a:rPr lang="cs-CZ" altLang="zh-CN" sz="1400" b="1" dirty="0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í</a:t>
            </a:r>
            <a:endParaRPr lang="en-US" altLang="zh-CN" sz="1400" b="1" dirty="0">
              <a:solidFill>
                <a:schemeClr val="tx1"/>
              </a:solidFill>
              <a:latin typeface="Proxima Nova Semibold" panose="02000506030000020004" charset="0"/>
              <a:cs typeface="Proxima Nova Semibold" panose="02000506030000020004" charset="0"/>
              <a:sym typeface="+mn-ea"/>
            </a:endParaRPr>
          </a:p>
        </p:txBody>
      </p:sp>
      <p:sp>
        <p:nvSpPr>
          <p:cNvPr id="14" name="文本框 13"/>
          <p:cNvSpPr txBox="1"/>
          <p:nvPr>
            <p:custDataLst>
              <p:tags r:id="rId13"/>
            </p:custDataLst>
          </p:nvPr>
        </p:nvSpPr>
        <p:spPr>
          <a:xfrm>
            <a:off x="4535805" y="4879340"/>
            <a:ext cx="3161030" cy="5334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>
              <a:lnSpc>
                <a:spcPct val="110000"/>
              </a:lnSpc>
            </a:pP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Pro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místa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s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odolnými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nečistotami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můžete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nastavit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jejich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opětovné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vytření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.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Označte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je v </a:t>
            </a:r>
            <a:r>
              <a:rPr lang="cs-CZ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aplikaci 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a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robotický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vysavač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je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při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každém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úklidu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automaticky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znovu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vytře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.</a:t>
            </a:r>
          </a:p>
        </p:txBody>
      </p:sp>
      <p:sp>
        <p:nvSpPr>
          <p:cNvPr id="15" name="文本框 14"/>
          <p:cNvSpPr txBox="1"/>
          <p:nvPr>
            <p:custDataLst>
              <p:tags r:id="rId14"/>
            </p:custDataLst>
          </p:nvPr>
        </p:nvSpPr>
        <p:spPr>
          <a:xfrm>
            <a:off x="8197215" y="4509135"/>
            <a:ext cx="2523490" cy="3231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cs-CZ" altLang="zh-CN" sz="1500" b="1" dirty="0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Podpora </a:t>
            </a:r>
            <a:r>
              <a:rPr lang="en-US" altLang="zh-CN" sz="1500" b="1" dirty="0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Matter</a:t>
            </a:r>
          </a:p>
        </p:txBody>
      </p:sp>
      <p:sp>
        <p:nvSpPr>
          <p:cNvPr id="16" name="文本框 15"/>
          <p:cNvSpPr txBox="1"/>
          <p:nvPr>
            <p:custDataLst>
              <p:tags r:id="rId15"/>
            </p:custDataLst>
          </p:nvPr>
        </p:nvSpPr>
        <p:spPr>
          <a:xfrm>
            <a:off x="8197214" y="4883785"/>
            <a:ext cx="3239135" cy="5334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>
              <a:lnSpc>
                <a:spcPct val="110000"/>
              </a:lnSpc>
            </a:pP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Přizpůsobte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si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své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rutinní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činnosti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a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ovládejte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všechna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zařízení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z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jedné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platformy. </a:t>
            </a:r>
            <a:br>
              <a:rPr lang="cs-CZ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</a:b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Díky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kompatibilitě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s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Alexou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, Siri a Google Home je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možné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zařízení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snadno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integrovat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do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systému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chytré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domácnosti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.</a:t>
            </a:r>
          </a:p>
        </p:txBody>
      </p:sp>
      <p:sp>
        <p:nvSpPr>
          <p:cNvPr id="17" name="文本框 16"/>
          <p:cNvSpPr txBox="1"/>
          <p:nvPr>
            <p:custDataLst>
              <p:tags r:id="rId16"/>
            </p:custDataLst>
          </p:nvPr>
        </p:nvSpPr>
        <p:spPr>
          <a:xfrm>
            <a:off x="553720" y="6144260"/>
            <a:ext cx="5055235" cy="22647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*Tato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funkce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bude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k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dispozici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v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rámci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nadcházející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aktualizace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OTA.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Sledujte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prosím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nejnovější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informace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.</a:t>
            </a:r>
          </a:p>
        </p:txBody>
      </p:sp>
      <p:grpSp>
        <p:nvGrpSpPr>
          <p:cNvPr id="23" name="组合 22"/>
          <p:cNvGrpSpPr/>
          <p:nvPr/>
        </p:nvGrpSpPr>
        <p:grpSpPr>
          <a:xfrm>
            <a:off x="2792730" y="377825"/>
            <a:ext cx="6770370" cy="666750"/>
            <a:chOff x="4398" y="595"/>
            <a:chExt cx="10662" cy="1050"/>
          </a:xfrm>
        </p:grpSpPr>
        <p:sp>
          <p:nvSpPr>
            <p:cNvPr id="22" name="矩形 21"/>
            <p:cNvSpPr/>
            <p:nvPr/>
          </p:nvSpPr>
          <p:spPr>
            <a:xfrm>
              <a:off x="7143" y="887"/>
              <a:ext cx="5173" cy="7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文本框 18"/>
            <p:cNvSpPr txBox="1"/>
            <p:nvPr>
              <p:custDataLst>
                <p:tags r:id="rId17"/>
              </p:custDataLst>
            </p:nvPr>
          </p:nvSpPr>
          <p:spPr>
            <a:xfrm>
              <a:off x="4398" y="595"/>
              <a:ext cx="10662" cy="758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algn="ctr">
                <a:lnSpc>
                  <a:spcPct val="140000"/>
                </a:lnSpc>
              </a:pPr>
              <a:r>
                <a:rPr lang="cs-CZ" altLang="zh-CN" sz="2900" dirty="0">
                  <a:solidFill>
                    <a:schemeClr val="tx1"/>
                  </a:solidFill>
                  <a:latin typeface="Proxima Nova Semibold" panose="02000506030000020004" charset="0"/>
                  <a:cs typeface="Proxima Nova Semibold" panose="02000506030000020004" charset="0"/>
                </a:rPr>
                <a:t>Funkce vhodné pro každodenní úklid</a:t>
              </a:r>
              <a:endParaRPr lang="en-US" altLang="zh-CN" sz="2900" dirty="0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</a:endParaRPr>
            </a:p>
          </p:txBody>
        </p:sp>
      </p:grpSp>
    </p:spTree>
    <p:custDataLst>
      <p:tags r:id="rId1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2409189" y="3572510"/>
            <a:ext cx="4867099" cy="5334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en-US" altLang="zh-CN" sz="1200" dirty="0" err="1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Roborock</a:t>
            </a:r>
            <a:r>
              <a:rPr lang="en-US" altLang="zh-CN" sz="1200" dirty="0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dodržuje</a:t>
            </a:r>
            <a:r>
              <a:rPr lang="en-US" altLang="zh-CN" sz="1200" dirty="0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nejvyšší</a:t>
            </a:r>
            <a:r>
              <a:rPr lang="en-US" altLang="zh-CN" sz="1200" dirty="0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globální</a:t>
            </a:r>
            <a:r>
              <a:rPr lang="en-US" altLang="zh-CN" sz="1200" dirty="0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standardy</a:t>
            </a:r>
            <a:r>
              <a:rPr lang="en-US" altLang="zh-CN" sz="1200" dirty="0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ochrany</a:t>
            </a:r>
            <a:r>
              <a:rPr lang="en-US" altLang="zh-CN" sz="1200" dirty="0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osobních</a:t>
            </a:r>
            <a:r>
              <a:rPr lang="en-US" altLang="zh-CN" sz="1200" dirty="0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údajů</a:t>
            </a:r>
            <a:r>
              <a:rPr lang="en-US" altLang="zh-CN" sz="1200" dirty="0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a </a:t>
            </a:r>
            <a:r>
              <a:rPr lang="en-US" altLang="zh-CN" sz="1200" dirty="0" err="1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zajišťuje</a:t>
            </a:r>
            <a:r>
              <a:rPr lang="en-US" altLang="zh-CN" sz="1200" dirty="0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, </a:t>
            </a:r>
            <a:r>
              <a:rPr lang="en-US" altLang="zh-CN" sz="1200" dirty="0" err="1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že</a:t>
            </a:r>
            <a:r>
              <a:rPr lang="en-US" altLang="zh-CN" sz="1200" dirty="0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vaše</a:t>
            </a:r>
            <a:r>
              <a:rPr lang="en-US" altLang="zh-CN" sz="1200" dirty="0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data </a:t>
            </a:r>
            <a:r>
              <a:rPr lang="en-US" altLang="zh-CN" sz="1200" dirty="0" err="1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zůstanou</a:t>
            </a:r>
            <a:r>
              <a:rPr lang="en-US" altLang="zh-CN" sz="1200" dirty="0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vždy</a:t>
            </a:r>
            <a:r>
              <a:rPr lang="en-US" altLang="zh-CN" sz="1200" dirty="0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v </a:t>
            </a:r>
            <a:r>
              <a:rPr lang="en-US" altLang="zh-CN" sz="1200" dirty="0" err="1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bezpečí</a:t>
            </a:r>
            <a:r>
              <a:rPr lang="en-US" altLang="zh-CN" sz="1200" dirty="0">
                <a:solidFill>
                  <a:schemeClr val="bg1">
                    <a:lumMod val="8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.</a:t>
            </a: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2367916" y="2437130"/>
            <a:ext cx="3886970" cy="656266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zh-CN" sz="2900" dirty="0" err="1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Vaše</a:t>
            </a:r>
            <a:r>
              <a:rPr lang="en-US" altLang="zh-CN" sz="2900" dirty="0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2900" dirty="0" err="1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soukromí</a:t>
            </a:r>
            <a:r>
              <a:rPr lang="en-US" altLang="zh-CN" sz="2900" dirty="0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 je pro </a:t>
            </a:r>
            <a:r>
              <a:rPr lang="en-US" altLang="zh-CN" sz="2900" dirty="0" err="1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nás</a:t>
            </a:r>
            <a:r>
              <a:rPr lang="en-US" altLang="zh-CN" sz="2900" dirty="0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2900" dirty="0" err="1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nejvyšší</a:t>
            </a:r>
            <a:r>
              <a:rPr lang="en-US" altLang="zh-CN" sz="2900" dirty="0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2900" dirty="0" err="1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prioritou</a:t>
            </a:r>
            <a:r>
              <a:rPr lang="en-US" altLang="zh-CN" sz="2900" dirty="0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.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白" descr="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8236585" y="2582545"/>
            <a:ext cx="325501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cs-CZ" altLang="zh-CN" sz="2400" dirty="0" err="1">
                <a:solidFill>
                  <a:srgbClr val="EF8934"/>
                </a:solidFill>
                <a:latin typeface="Proxima Nova Medium" panose="02000506030000020004" charset="0"/>
                <a:cs typeface="Proxima Nova Medium" panose="02000506030000020004" charset="0"/>
              </a:rPr>
              <a:t>Roborock</a:t>
            </a:r>
            <a:r>
              <a:rPr lang="cs-CZ" altLang="zh-CN" sz="2400" dirty="0">
                <a:solidFill>
                  <a:srgbClr val="EF8934"/>
                </a:solidFill>
                <a:latin typeface="Proxima Nova Medium" panose="02000506030000020004" charset="0"/>
                <a:cs typeface="Proxima Nova Medium" panose="02000506030000020004" charset="0"/>
              </a:rPr>
              <a:t> </a:t>
            </a:r>
            <a:r>
              <a:rPr lang="en-US" altLang="zh-CN" sz="2400" dirty="0" err="1">
                <a:solidFill>
                  <a:srgbClr val="EF8934"/>
                </a:solidFill>
                <a:latin typeface="Proxima Nova Medium" panose="02000506030000020004" charset="0"/>
                <a:cs typeface="Proxima Nova Medium" panose="02000506030000020004" charset="0"/>
              </a:rPr>
              <a:t>Qrevo</a:t>
            </a:r>
            <a:r>
              <a:rPr lang="en-US" altLang="zh-CN" sz="2400" dirty="0">
                <a:solidFill>
                  <a:srgbClr val="EF8934"/>
                </a:solidFill>
                <a:latin typeface="Proxima Nova Medium" panose="02000506030000020004" charset="0"/>
                <a:cs typeface="Proxima Nova Medium" panose="02000506030000020004" charset="0"/>
              </a:rPr>
              <a:t> 2 Pro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8236584" y="3241040"/>
            <a:ext cx="3543611" cy="154496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</a:rPr>
              <a:t>Roborock</a:t>
            </a:r>
            <a:r>
              <a:rPr lang="en-US" altLang="zh-CN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</a:rPr>
              <a:t> </a:t>
            </a:r>
            <a:r>
              <a:rPr lang="en-US" altLang="zh-CN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</a:rPr>
              <a:t>Qrevo</a:t>
            </a:r>
            <a:r>
              <a:rPr lang="en-US" altLang="zh-CN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</a:rPr>
              <a:t> 2 Pro je </a:t>
            </a:r>
            <a:r>
              <a:rPr lang="en-US" altLang="zh-CN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</a:rPr>
              <a:t>navržen</a:t>
            </a:r>
            <a:r>
              <a:rPr lang="en-US" altLang="zh-CN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</a:rPr>
              <a:t> pro </a:t>
            </a:r>
            <a:r>
              <a:rPr lang="en-US" altLang="zh-CN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</a:rPr>
              <a:t>domácnosti</a:t>
            </a:r>
            <a:r>
              <a:rPr lang="en-US" altLang="zh-CN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</a:rPr>
              <a:t> s </a:t>
            </a:r>
            <a:r>
              <a:rPr lang="en-US" altLang="zh-CN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</a:rPr>
              <a:t>koberci</a:t>
            </a:r>
            <a:r>
              <a:rPr lang="en-US" altLang="zh-CN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</a:rPr>
              <a:t>, </a:t>
            </a:r>
            <a:r>
              <a:rPr lang="en-US" altLang="zh-CN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</a:rPr>
              <a:t>domácí</a:t>
            </a:r>
            <a:r>
              <a:rPr lang="cs-CZ" altLang="zh-CN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</a:rPr>
              <a:t>mi mazlíčky </a:t>
            </a:r>
            <a:r>
              <a:rPr lang="en-US" altLang="zh-CN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</a:rPr>
              <a:t>a </a:t>
            </a:r>
            <a:r>
              <a:rPr lang="en-US" altLang="zh-CN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</a:rPr>
              <a:t>každodenním</a:t>
            </a:r>
            <a:r>
              <a:rPr lang="en-US" altLang="zh-CN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</a:rPr>
              <a:t> </a:t>
            </a:r>
            <a:r>
              <a:rPr lang="en-US" altLang="zh-CN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</a:rPr>
              <a:t>nepořádkem</a:t>
            </a:r>
            <a:r>
              <a:rPr lang="en-US" altLang="zh-CN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</a:rPr>
              <a:t>. </a:t>
            </a:r>
            <a:br>
              <a:rPr lang="cs-CZ" altLang="zh-CN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</a:rPr>
            </a:br>
            <a:r>
              <a:rPr lang="en-US" altLang="zh-CN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</a:rPr>
              <a:t>Spojuje</a:t>
            </a:r>
            <a:r>
              <a:rPr lang="en-US" altLang="zh-CN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</a:rPr>
              <a:t> </a:t>
            </a:r>
            <a:r>
              <a:rPr lang="en-US" altLang="zh-CN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</a:rPr>
              <a:t>vysoký</a:t>
            </a:r>
            <a:r>
              <a:rPr lang="en-US" altLang="zh-CN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</a:rPr>
              <a:t> </a:t>
            </a:r>
            <a:r>
              <a:rPr lang="en-US" altLang="zh-CN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</a:rPr>
              <a:t>sací</a:t>
            </a:r>
            <a:r>
              <a:rPr lang="en-US" altLang="zh-CN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</a:rPr>
              <a:t> </a:t>
            </a:r>
            <a:r>
              <a:rPr lang="en-US" altLang="zh-CN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</a:rPr>
              <a:t>výkon</a:t>
            </a:r>
            <a:r>
              <a:rPr lang="en-US" altLang="zh-CN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</a:rPr>
              <a:t>, </a:t>
            </a:r>
            <a:r>
              <a:rPr lang="en-US" altLang="zh-CN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</a:rPr>
              <a:t>kartáč</a:t>
            </a:r>
            <a:r>
              <a:rPr lang="cs-CZ" altLang="zh-CN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</a:rPr>
              <a:t> s technologií </a:t>
            </a:r>
            <a:r>
              <a:rPr lang="en-US" altLang="zh-CN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</a:rPr>
              <a:t> </a:t>
            </a:r>
            <a:r>
              <a:rPr lang="en-US" altLang="zh-CN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</a:rPr>
              <a:t>zabraňující</a:t>
            </a:r>
            <a:r>
              <a:rPr lang="en-US" altLang="zh-CN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</a:rPr>
              <a:t> </a:t>
            </a:r>
            <a:r>
              <a:rPr lang="en-US" altLang="zh-CN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</a:rPr>
              <a:t>namotávání</a:t>
            </a:r>
            <a:r>
              <a:rPr lang="en-US" altLang="zh-CN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</a:rPr>
              <a:t> </a:t>
            </a:r>
            <a:r>
              <a:rPr lang="en-US" altLang="zh-CN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</a:rPr>
              <a:t>vlasů</a:t>
            </a:r>
            <a:r>
              <a:rPr lang="en-US" altLang="zh-CN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</a:rPr>
              <a:t> a </a:t>
            </a:r>
            <a:r>
              <a:rPr lang="en-US" altLang="zh-CN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</a:rPr>
              <a:t>chlupů</a:t>
            </a:r>
            <a:r>
              <a:rPr lang="en-US" altLang="zh-CN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</a:rPr>
              <a:t>, </a:t>
            </a:r>
            <a:r>
              <a:rPr lang="cs-CZ" altLang="zh-CN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</a:rPr>
              <a:t>chytřejší úklid koberců</a:t>
            </a:r>
            <a:r>
              <a:rPr lang="en-US" altLang="zh-CN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</a:rPr>
              <a:t> a </a:t>
            </a:r>
            <a:r>
              <a:rPr lang="cs-CZ" altLang="zh-CN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</a:rPr>
              <a:t>lepší úklid rohů místností. </a:t>
            </a:r>
            <a:br>
              <a:rPr lang="cs-CZ" altLang="zh-CN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</a:rPr>
            </a:br>
            <a:r>
              <a:rPr lang="cs-CZ" altLang="zh-CN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</a:rPr>
              <a:t>Vaše domácnost tak bude dokonale uklizena.</a:t>
            </a:r>
            <a:endParaRPr lang="en-US" altLang="zh-CN" sz="1200" dirty="0">
              <a:solidFill>
                <a:schemeClr val="tx1">
                  <a:lumMod val="85000"/>
                  <a:lumOff val="15000"/>
                </a:schemeClr>
              </a:solidFill>
              <a:latin typeface="Proxima Nova Regular" panose="02000506030000020004" charset="0"/>
              <a:cs typeface="Proxima Nova Regular" panose="02000506030000020004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2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20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1285240" y="2073275"/>
            <a:ext cx="6294755" cy="2660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zh-CN" sz="2900" dirty="0">
                <a:latin typeface="Proxima Nova Semibold" panose="02000506030000020004" charset="0"/>
                <a:cs typeface="Proxima Nova Semibold" panose="02000506030000020004" charset="0"/>
              </a:rPr>
              <a:t>ROZMĚRY PRODUKTU</a:t>
            </a:r>
            <a:endParaRPr lang="en-US" altLang="zh-CN" sz="2900" dirty="0">
              <a:solidFill>
                <a:schemeClr val="tx1"/>
              </a:solidFill>
              <a:latin typeface="Proxima Nova Semibold" panose="02000506030000020004" charset="0"/>
              <a:cs typeface="Proxima Nova Semibold" panose="02000506030000020004" charset="0"/>
            </a:endParaRPr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1285240" y="3072130"/>
            <a:ext cx="3449320" cy="3035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zh-CN" sz="2000" dirty="0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</a:rPr>
              <a:t>Robot</a:t>
            </a:r>
            <a:r>
              <a:rPr lang="cs-CZ" altLang="zh-CN" sz="2000" dirty="0" err="1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</a:rPr>
              <a:t>ický</a:t>
            </a:r>
            <a:r>
              <a:rPr lang="cs-CZ" altLang="zh-CN" sz="2000" dirty="0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</a:rPr>
              <a:t> vysavač</a:t>
            </a:r>
            <a:endParaRPr lang="en-US" altLang="zh-CN" sz="2000" dirty="0">
              <a:solidFill>
                <a:schemeClr val="tx1"/>
              </a:solidFill>
              <a:latin typeface="Proxima Nova Semibold" panose="02000506030000020004" charset="0"/>
              <a:cs typeface="Proxima Nova Semibold" panose="02000506030000020004" charset="0"/>
            </a:endParaRPr>
          </a:p>
        </p:txBody>
      </p:sp>
      <p:sp>
        <p:nvSpPr>
          <p:cNvPr id="12" name="文本框 11"/>
          <p:cNvSpPr txBox="1"/>
          <p:nvPr>
            <p:custDataLst>
              <p:tags r:id="rId6"/>
            </p:custDataLst>
          </p:nvPr>
        </p:nvSpPr>
        <p:spPr>
          <a:xfrm>
            <a:off x="1285240" y="3375660"/>
            <a:ext cx="2333449" cy="4279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352</a:t>
            </a:r>
            <a:r>
              <a:rPr lang="cs-CZ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x </a:t>
            </a:r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350</a:t>
            </a:r>
            <a:r>
              <a:rPr lang="cs-CZ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x </a:t>
            </a:r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96</a:t>
            </a:r>
            <a:r>
              <a:rPr lang="cs-CZ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,</a:t>
            </a:r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6 mm</a:t>
            </a:r>
          </a:p>
        </p:txBody>
      </p:sp>
      <p:sp>
        <p:nvSpPr>
          <p:cNvPr id="10" name="文本框 9"/>
          <p:cNvSpPr txBox="1"/>
          <p:nvPr>
            <p:custDataLst>
              <p:tags r:id="rId7"/>
            </p:custDataLst>
          </p:nvPr>
        </p:nvSpPr>
        <p:spPr>
          <a:xfrm>
            <a:off x="1285240" y="4113530"/>
            <a:ext cx="2673985" cy="3829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zh-CN" sz="2000" dirty="0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</a:rPr>
              <a:t>Do</a:t>
            </a:r>
            <a:r>
              <a:rPr lang="cs-CZ" altLang="zh-CN" sz="2000" dirty="0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</a:rPr>
              <a:t>kovací stanice</a:t>
            </a:r>
            <a:endParaRPr lang="en-US" altLang="zh-CN" sz="2000" dirty="0">
              <a:solidFill>
                <a:schemeClr val="tx1"/>
              </a:solidFill>
              <a:latin typeface="Proxima Nova Semibold" panose="02000506030000020004" charset="0"/>
              <a:cs typeface="Proxima Nova Semibold" panose="02000506030000020004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8"/>
            </p:custDataLst>
          </p:nvPr>
        </p:nvSpPr>
        <p:spPr>
          <a:xfrm>
            <a:off x="1285240" y="4417060"/>
            <a:ext cx="2333449" cy="4279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402</a:t>
            </a:r>
            <a:r>
              <a:rPr lang="cs-CZ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x </a:t>
            </a:r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494</a:t>
            </a:r>
            <a:r>
              <a:rPr lang="cs-CZ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x </a:t>
            </a:r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450 mm</a:t>
            </a:r>
          </a:p>
        </p:txBody>
      </p:sp>
      <p:sp>
        <p:nvSpPr>
          <p:cNvPr id="13" name="文本框 12"/>
          <p:cNvSpPr txBox="1"/>
          <p:nvPr>
            <p:custDataLst>
              <p:tags r:id="rId9"/>
            </p:custDataLst>
          </p:nvPr>
        </p:nvSpPr>
        <p:spPr>
          <a:xfrm>
            <a:off x="3860730" y="4090184"/>
            <a:ext cx="775335" cy="4279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96</a:t>
            </a:r>
            <a:r>
              <a:rPr lang="cs-CZ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,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6</a:t>
            </a:r>
            <a:r>
              <a:rPr lang="cs-CZ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mm</a:t>
            </a:r>
          </a:p>
        </p:txBody>
      </p:sp>
      <p:sp>
        <p:nvSpPr>
          <p:cNvPr id="14" name="文本框 13"/>
          <p:cNvSpPr txBox="1"/>
          <p:nvPr>
            <p:custDataLst>
              <p:tags r:id="rId10"/>
            </p:custDataLst>
          </p:nvPr>
        </p:nvSpPr>
        <p:spPr>
          <a:xfrm>
            <a:off x="4511675" y="4715510"/>
            <a:ext cx="775335" cy="4279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352</a:t>
            </a:r>
            <a:r>
              <a:rPr lang="cs-CZ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mm</a:t>
            </a:r>
          </a:p>
        </p:txBody>
      </p:sp>
      <p:sp>
        <p:nvSpPr>
          <p:cNvPr id="16" name="文本框 15"/>
          <p:cNvSpPr txBox="1"/>
          <p:nvPr>
            <p:custDataLst>
              <p:tags r:id="rId11"/>
            </p:custDataLst>
          </p:nvPr>
        </p:nvSpPr>
        <p:spPr>
          <a:xfrm>
            <a:off x="6311900" y="4580890"/>
            <a:ext cx="775335" cy="4279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350</a:t>
            </a:r>
            <a:r>
              <a:rPr lang="cs-CZ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mm</a:t>
            </a:r>
          </a:p>
        </p:txBody>
      </p:sp>
      <p:sp>
        <p:nvSpPr>
          <p:cNvPr id="17" name="文本框 16"/>
          <p:cNvSpPr txBox="1"/>
          <p:nvPr>
            <p:custDataLst>
              <p:tags r:id="rId12"/>
            </p:custDataLst>
          </p:nvPr>
        </p:nvSpPr>
        <p:spPr>
          <a:xfrm>
            <a:off x="7176135" y="5085080"/>
            <a:ext cx="775335" cy="4279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402</a:t>
            </a:r>
            <a:r>
              <a:rPr lang="cs-CZ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mm</a:t>
            </a:r>
          </a:p>
        </p:txBody>
      </p:sp>
      <p:sp>
        <p:nvSpPr>
          <p:cNvPr id="18" name="文本框 17"/>
          <p:cNvSpPr txBox="1"/>
          <p:nvPr>
            <p:custDataLst>
              <p:tags r:id="rId13"/>
            </p:custDataLst>
          </p:nvPr>
        </p:nvSpPr>
        <p:spPr>
          <a:xfrm>
            <a:off x="9695180" y="4869180"/>
            <a:ext cx="775335" cy="4279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494</a:t>
            </a:r>
            <a:r>
              <a:rPr lang="cs-CZ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mm</a:t>
            </a:r>
          </a:p>
        </p:txBody>
      </p:sp>
      <p:sp>
        <p:nvSpPr>
          <p:cNvPr id="19" name="文本框 18"/>
          <p:cNvSpPr txBox="1"/>
          <p:nvPr>
            <p:custDataLst>
              <p:tags r:id="rId14"/>
            </p:custDataLst>
          </p:nvPr>
        </p:nvSpPr>
        <p:spPr>
          <a:xfrm>
            <a:off x="10200640" y="3213100"/>
            <a:ext cx="775335" cy="4279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450</a:t>
            </a:r>
            <a:r>
              <a:rPr lang="cs-CZ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mm</a:t>
            </a:r>
          </a:p>
        </p:txBody>
      </p:sp>
    </p:spTree>
    <p:custDataLst>
      <p:tags r:id="rId1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0" y="0"/>
            <a:ext cx="1219263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文本框 20"/>
          <p:cNvSpPr txBox="1"/>
          <p:nvPr>
            <p:custDataLst>
              <p:tags r:id="rId4"/>
            </p:custDataLst>
          </p:nvPr>
        </p:nvSpPr>
        <p:spPr>
          <a:xfrm>
            <a:off x="711200" y="773430"/>
            <a:ext cx="10770235" cy="4917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28600" indent="-22860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Na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základě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interních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testů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provedených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výrobcem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.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Skutečný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výkon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se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může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lišit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v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závislosti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na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podmínkách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prostředí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.</a:t>
            </a:r>
            <a:endParaRPr lang="cs-CZ" altLang="zh-CN" sz="900" dirty="0">
              <a:latin typeface="Proxima Nova Light" panose="02000506030000020004" charset="0"/>
              <a:cs typeface="Proxima Nova Light" panose="02000506030000020004" charset="0"/>
            </a:endParaRPr>
          </a:p>
          <a:p>
            <a:pPr marL="228600" indent="-22860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Na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základě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interních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testů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činí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míra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namotávání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vlasů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0 %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při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použití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0,1 g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vlasů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o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délce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20 cm, 30 cm a 40 cm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ve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všech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režimech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„Vacuum Only“ v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kontrolovaných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testovacích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podmínkách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. </a:t>
            </a:r>
            <a:br>
              <a:rPr lang="cs-CZ" altLang="zh-CN" sz="900" dirty="0">
                <a:latin typeface="Proxima Nova Light" panose="02000506030000020004" charset="0"/>
                <a:cs typeface="Proxima Nova Light" panose="02000506030000020004" charset="0"/>
              </a:rPr>
            </a:b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Skutečný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výkon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se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může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lišit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v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závislosti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na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podmínkách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prostředí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.</a:t>
            </a:r>
            <a:endParaRPr lang="cs-CZ" altLang="zh-CN" sz="900" dirty="0">
              <a:latin typeface="Proxima Nova Light" panose="02000506030000020004" charset="0"/>
              <a:cs typeface="Proxima Nova Light" panose="02000506030000020004" charset="0"/>
            </a:endParaRPr>
          </a:p>
          <a:p>
            <a:pPr marL="228600" indent="-22860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Na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základě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interních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testů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provedených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výrobcem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.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Plocha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pokrytí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v rohu je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vypočítána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v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rámci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plochy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50 × 50 mm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na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základě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naměřené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vzdálenosti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od rohu pod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úhlem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45° k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oblouku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čisticího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kartáče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;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nepokrytá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plocha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je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vymezena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dvěma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okraji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stěny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a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obloukem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čisticího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kartáče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.</a:t>
            </a:r>
            <a:endParaRPr lang="cs-CZ" altLang="zh-CN" sz="900" dirty="0">
              <a:latin typeface="Proxima Nova Light" panose="02000506030000020004" charset="0"/>
              <a:cs typeface="Proxima Nova Light" panose="02000506030000020004" charset="0"/>
            </a:endParaRPr>
          </a:p>
          <a:p>
            <a:pPr marL="228600" indent="-22860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Na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základě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interních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testů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provedených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výrobcem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lze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interval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údržby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čisticí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přihrádky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za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kontrolovaných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podmínek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prodloužit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až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na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170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dní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.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Skutečné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výsledky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se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mohou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lišit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v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závislosti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na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způsobu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použití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a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prostředí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.</a:t>
            </a:r>
            <a:endParaRPr lang="cs-CZ" altLang="zh-CN" sz="900" dirty="0">
              <a:latin typeface="Proxima Nova Light" panose="02000506030000020004" charset="0"/>
              <a:cs typeface="Proxima Nova Light" panose="02000506030000020004" charset="0"/>
            </a:endParaRPr>
          </a:p>
          <a:p>
            <a:pPr marL="228600" indent="-22860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Na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základě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interních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testů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dosahuje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účinnost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odstraňování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vlasů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100 %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při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použití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0,1 g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vlasů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o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délce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20 cm, 30 cm a 40 cm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ve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všech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pěti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režimech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„Vacuum Only“ v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kontrolovaných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testovacích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podmínkách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.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Skutečný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výkon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se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může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lišit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v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závislosti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na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podmínkách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prostředí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.</a:t>
            </a:r>
            <a:endParaRPr lang="cs-CZ" altLang="zh-CN" sz="900" dirty="0">
              <a:latin typeface="Proxima Nova Light" panose="02000506030000020004" charset="0"/>
              <a:cs typeface="Proxima Nova Light" panose="02000506030000020004" charset="0"/>
            </a:endParaRPr>
          </a:p>
          <a:p>
            <a:pPr marL="228600" indent="-22860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Tuto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funkci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je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potřeba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manuálně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aktivovat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v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aplikaci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Roborock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.</a:t>
            </a:r>
            <a:endParaRPr lang="cs-CZ" altLang="zh-CN" sz="900" dirty="0">
              <a:latin typeface="Proxima Nova Light" panose="02000506030000020004" charset="0"/>
              <a:cs typeface="Proxima Nova Light" panose="02000506030000020004" charset="0"/>
            </a:endParaRPr>
          </a:p>
          <a:p>
            <a:pPr marL="228600" indent="-22860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Na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základě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interních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testů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provedených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výrobcem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.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Skutečný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výkon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se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může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lišit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v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závislosti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na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podmínkách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prostředí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.</a:t>
            </a:r>
            <a:endParaRPr lang="cs-CZ" altLang="zh-CN" sz="900" dirty="0">
              <a:latin typeface="Proxima Nova Light" panose="02000506030000020004" charset="0"/>
              <a:cs typeface="Proxima Nova Light" panose="02000506030000020004" charset="0"/>
            </a:endParaRPr>
          </a:p>
          <a:p>
            <a:pPr marL="228600" indent="-22860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Na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základě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interních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testů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provedených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výrobcem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.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Skutečný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výkon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se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může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lišit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v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závislosti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na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podmínkách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prostředí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.</a:t>
            </a:r>
            <a:endParaRPr lang="cs-CZ" altLang="zh-CN" sz="900" dirty="0">
              <a:latin typeface="Proxima Nova Light" panose="02000506030000020004" charset="0"/>
              <a:cs typeface="Proxima Nova Light" panose="02000506030000020004" charset="0"/>
            </a:endParaRPr>
          </a:p>
          <a:p>
            <a:pPr marL="228600" indent="-22860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Na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základě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interních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testů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provedených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výrobcem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lze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mopovací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moduly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zvednout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až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o 15 mm.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Skutečné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výsledky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se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mohou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lišit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v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závislosti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na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faktorech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prostředí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.</a:t>
            </a:r>
            <a:endParaRPr lang="cs-CZ" altLang="zh-CN" sz="900" dirty="0">
              <a:latin typeface="Proxima Nova Light" panose="02000506030000020004" charset="0"/>
              <a:cs typeface="Proxima Nova Light" panose="02000506030000020004" charset="0"/>
            </a:endParaRPr>
          </a:p>
          <a:p>
            <a:pPr marL="228600" indent="-22860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Podle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interních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testů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provedených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výrobcem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se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při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volbě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vysoké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intenzity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proudění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vody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ve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vlastním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režimu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mohou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mopy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otáčet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maximální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rychlostí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až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200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ot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./min.</a:t>
            </a:r>
            <a:endParaRPr lang="cs-CZ" altLang="zh-CN" sz="900" dirty="0">
              <a:latin typeface="Proxima Nova Light" panose="02000506030000020004" charset="0"/>
              <a:cs typeface="Proxima Nova Light" panose="02000506030000020004" charset="0"/>
            </a:endParaRPr>
          </a:p>
          <a:p>
            <a:pPr marL="228600" indent="-22860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Podle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interních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testů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provedených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výrobcem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se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míra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odstranění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skvrn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vztahuje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k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procentuálnímu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podílu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skvrn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odstraněných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z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mopu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po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vyprání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v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samočisticí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dokovací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stanici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, jak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bylo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stanoveno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testem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zákalového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indexu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s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použitím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kakaového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roztoku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.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Až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95 % v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režimu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namáčení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.</a:t>
            </a:r>
            <a:endParaRPr lang="cs-CZ" altLang="zh-CN" sz="900" dirty="0">
              <a:latin typeface="Proxima Nova Light" panose="02000506030000020004" charset="0"/>
              <a:cs typeface="Proxima Nova Light" panose="02000506030000020004" charset="0"/>
            </a:endParaRPr>
          </a:p>
          <a:p>
            <a:pPr marL="228600" indent="-22860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Na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základě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interních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testů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provedených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výrobcem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.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Uvedených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75 °C se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vztahuje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na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teplotu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naměřenou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na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výstupu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vnitřního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topného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tělesa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,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nikoli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na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teplotu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samotného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mopu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.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Skutečný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výkon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se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může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lišit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v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závislosti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na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podmínkách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prostředí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.</a:t>
            </a:r>
            <a:endParaRPr lang="cs-CZ" altLang="zh-CN" sz="900" dirty="0">
              <a:latin typeface="Proxima Nova Light" panose="02000506030000020004" charset="0"/>
              <a:cs typeface="Proxima Nova Light" panose="02000506030000020004" charset="0"/>
            </a:endParaRPr>
          </a:p>
          <a:p>
            <a:pPr marL="228600" indent="-22860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Na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základě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interních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testů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provedených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výrobcem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může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být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teplota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vzduchu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kolem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mopu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během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sušení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při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pokojové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teplotě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25 °C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zvýšena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až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na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45 °C.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Skutečné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výsledky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se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mohou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lišit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v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závislosti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br>
              <a:rPr lang="cs-CZ" altLang="zh-CN" sz="900" dirty="0">
                <a:latin typeface="Proxima Nova Light" panose="02000506030000020004" charset="0"/>
                <a:cs typeface="Proxima Nova Light" panose="02000506030000020004" charset="0"/>
              </a:rPr>
            </a:b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na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domácím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prostředí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.</a:t>
            </a:r>
            <a:endParaRPr lang="cs-CZ" altLang="zh-CN" sz="900" dirty="0">
              <a:latin typeface="Proxima Nova Light" panose="02000506030000020004" charset="0"/>
              <a:cs typeface="Proxima Nova Light" panose="02000506030000020004" charset="0"/>
            </a:endParaRPr>
          </a:p>
          <a:p>
            <a:pPr marL="228600" indent="-22860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Na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základě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interních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testů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provedených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výrobcem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je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hladina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hluku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při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sušení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v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částečně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odhlučněné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komoře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pouhých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45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dB.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Skutečná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hlučnost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se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může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lišit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v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závislosti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na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podmínkách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prostředí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.</a:t>
            </a:r>
            <a:endParaRPr lang="cs-CZ" altLang="zh-CN" sz="900" dirty="0">
              <a:latin typeface="Proxima Nova Light" panose="02000506030000020004" charset="0"/>
              <a:cs typeface="Proxima Nova Light" panose="02000506030000020004" charset="0"/>
            </a:endParaRPr>
          </a:p>
          <a:p>
            <a:pPr marL="228600" indent="-22860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Na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základě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interních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testů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společnosti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Roborock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.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Skutečný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výkon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se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může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lišit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v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závislosti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na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domácím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prostředí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,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úrovni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čistoty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,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zvyklostech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uživatele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a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dalších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faktorech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.</a:t>
            </a:r>
            <a:endParaRPr lang="cs-CZ" altLang="zh-CN" sz="900" dirty="0">
              <a:latin typeface="Proxima Nova Light" panose="02000506030000020004" charset="0"/>
              <a:cs typeface="Proxima Nova Light" panose="02000506030000020004" charset="0"/>
            </a:endParaRPr>
          </a:p>
          <a:p>
            <a:pPr marL="228600" indent="-22860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Certifikát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č. WJ2026000688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vydaný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společností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Guangzhou Institute of Microbiology Group Co., Ltd.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Sáček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na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prach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dosáhl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99,99%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úrovně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antibakteriální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účinnosti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proti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bakteriím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E. coli, Staphylococcus aureus a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plísni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Candida albicans.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Skutečné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výsledky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se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mohou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lišit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v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závislosti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na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podmínkách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použití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.</a:t>
            </a:r>
            <a:endParaRPr lang="cs-CZ" altLang="zh-CN" sz="900" dirty="0">
              <a:latin typeface="Proxima Nova Light" panose="02000506030000020004" charset="0"/>
              <a:cs typeface="Proxima Nova Light" panose="02000506030000020004" charset="0"/>
            </a:endParaRPr>
          </a:p>
          <a:p>
            <a:pPr marL="228600" indent="-22860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Ve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srovnání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s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modelem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Roborock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Q7 Max. Na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základě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interních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testů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provedených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výrobcem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.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Skutečné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výsledky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se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mohou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lišit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v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závislosti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na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prostředí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 v </a:t>
            </a:r>
            <a:r>
              <a:rPr lang="en-US" altLang="zh-CN" sz="900" dirty="0" err="1">
                <a:latin typeface="Proxima Nova Light" panose="02000506030000020004" charset="0"/>
                <a:cs typeface="Proxima Nova Light" panose="02000506030000020004" charset="0"/>
              </a:rPr>
              <a:t>domácnosti</a:t>
            </a:r>
            <a:r>
              <a:rPr lang="en-US" altLang="zh-CN" sz="900" dirty="0">
                <a:latin typeface="Proxima Nova Light" panose="02000506030000020004" charset="0"/>
                <a:cs typeface="Proxima Nova Light" panose="02000506030000020004" charset="0"/>
              </a:rPr>
              <a:t>.</a:t>
            </a:r>
            <a:endParaRPr lang="en-US" altLang="zh-CN" sz="900" dirty="0">
              <a:solidFill>
                <a:schemeClr val="tx1"/>
              </a:solidFill>
              <a:latin typeface="Proxima Nova Light" panose="02000506030000020004" charset="0"/>
              <a:cs typeface="Proxima Nova Light" panose="02000506030000020004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6" name="白" descr="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878840" y="2796540"/>
            <a:ext cx="3373120" cy="2832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1250" dirty="0" err="1">
                <a:latin typeface="Proxima Nova Semibold" panose="02000506030000020004" charset="0"/>
                <a:cs typeface="Proxima Nova Semibold" panose="02000506030000020004" charset="0"/>
              </a:rPr>
              <a:t>Sací</a:t>
            </a:r>
            <a:r>
              <a:rPr lang="en-US" altLang="zh-CN" sz="1250" dirty="0"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1250" dirty="0" err="1">
                <a:latin typeface="Proxima Nova Semibold" panose="02000506030000020004" charset="0"/>
                <a:cs typeface="Proxima Nova Semibold" panose="02000506030000020004" charset="0"/>
              </a:rPr>
              <a:t>výkon</a:t>
            </a:r>
            <a:r>
              <a:rPr lang="en-US" altLang="zh-CN" sz="1250" dirty="0"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1250" dirty="0" err="1">
                <a:latin typeface="Proxima Nova Semibold" panose="02000506030000020004" charset="0"/>
                <a:cs typeface="Proxima Nova Semibold" panose="02000506030000020004" charset="0"/>
              </a:rPr>
              <a:t>HyperForce</a:t>
            </a:r>
            <a:r>
              <a:rPr lang="en-US" altLang="zh-CN" sz="1250" dirty="0">
                <a:latin typeface="Proxima Nova Semibold" panose="02000506030000020004" charset="0"/>
                <a:cs typeface="Proxima Nova Semibold" panose="02000506030000020004" charset="0"/>
              </a:rPr>
              <a:t> 25 000 Pa⁽¹⁾</a:t>
            </a:r>
            <a:endParaRPr lang="en-US" altLang="zh-CN" sz="1250" dirty="0">
              <a:solidFill>
                <a:schemeClr val="tx1"/>
              </a:solidFill>
              <a:latin typeface="Proxima Nova Semibold" panose="02000506030000020004" charset="0"/>
              <a:cs typeface="Proxima Nova Semibold" panose="0200050603000002000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8264525" y="2796540"/>
            <a:ext cx="3373120" cy="4756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1250" dirty="0" err="1">
                <a:latin typeface="Proxima Nova Semibold" panose="02000506030000020004" charset="0"/>
                <a:cs typeface="Proxima Nova Semibold" panose="02000506030000020004" charset="0"/>
              </a:rPr>
              <a:t>Odnímatelné</a:t>
            </a:r>
            <a:r>
              <a:rPr lang="en-US" altLang="zh-CN" sz="1250" dirty="0"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1250" dirty="0" err="1">
                <a:latin typeface="Proxima Nova Semibold" panose="02000506030000020004" charset="0"/>
                <a:cs typeface="Proxima Nova Semibold" panose="02000506030000020004" charset="0"/>
              </a:rPr>
              <a:t>mopy</a:t>
            </a:r>
            <a:r>
              <a:rPr lang="en-US" altLang="zh-CN" sz="1250" dirty="0">
                <a:latin typeface="Proxima Nova Semibold" panose="02000506030000020004" charset="0"/>
                <a:cs typeface="Proxima Nova Semibold" panose="02000506030000020004" charset="0"/>
              </a:rPr>
              <a:t> pro </a:t>
            </a:r>
            <a:r>
              <a:rPr lang="en-US" altLang="zh-CN" sz="1250" dirty="0" err="1">
                <a:latin typeface="Proxima Nova Semibold" panose="02000506030000020004" charset="0"/>
                <a:cs typeface="Proxima Nova Semibold" panose="02000506030000020004" charset="0"/>
              </a:rPr>
              <a:t>důkladný</a:t>
            </a:r>
            <a:r>
              <a:rPr lang="en-US" altLang="zh-CN" sz="1250" dirty="0"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1250" dirty="0" err="1">
                <a:latin typeface="Proxima Nova Semibold" panose="02000506030000020004" charset="0"/>
                <a:cs typeface="Proxima Nova Semibold" panose="02000506030000020004" charset="0"/>
              </a:rPr>
              <a:t>úklid</a:t>
            </a:r>
            <a:r>
              <a:rPr lang="en-US" altLang="zh-CN" sz="1250" dirty="0"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1250" dirty="0" err="1">
                <a:latin typeface="Proxima Nova Semibold" panose="02000506030000020004" charset="0"/>
                <a:cs typeface="Proxima Nova Semibold" panose="02000506030000020004" charset="0"/>
              </a:rPr>
              <a:t>koberců</a:t>
            </a:r>
            <a:r>
              <a:rPr lang="en-US" altLang="zh-CN" sz="1250" dirty="0">
                <a:latin typeface="Proxima Nova Semibold" panose="02000506030000020004" charset="0"/>
                <a:cs typeface="Proxima Nova Semibold" panose="02000506030000020004" charset="0"/>
              </a:rPr>
              <a:t> bez </a:t>
            </a:r>
            <a:r>
              <a:rPr lang="en-US" altLang="zh-CN" sz="1250" dirty="0" err="1">
                <a:latin typeface="Proxima Nova Semibold" panose="02000506030000020004" charset="0"/>
                <a:cs typeface="Proxima Nova Semibold" panose="02000506030000020004" charset="0"/>
              </a:rPr>
              <a:t>jejich</a:t>
            </a:r>
            <a:r>
              <a:rPr lang="en-US" altLang="zh-CN" sz="1250" dirty="0"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1250" dirty="0" err="1">
                <a:latin typeface="Proxima Nova Semibold" panose="02000506030000020004" charset="0"/>
                <a:cs typeface="Proxima Nova Semibold" panose="02000506030000020004" charset="0"/>
              </a:rPr>
              <a:t>navlhčení</a:t>
            </a:r>
            <a:endParaRPr lang="en-US" altLang="zh-CN" sz="1250" dirty="0">
              <a:solidFill>
                <a:schemeClr val="tx1"/>
              </a:solidFill>
              <a:latin typeface="Proxima Nova Semibold" panose="02000506030000020004" charset="0"/>
              <a:cs typeface="Proxima Nova Semibold" panose="0200050603000002000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605020" y="2796540"/>
            <a:ext cx="3373120" cy="2832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1250" dirty="0" err="1">
                <a:latin typeface="Proxima Nova Semibold" panose="02000506030000020004" charset="0"/>
                <a:cs typeface="Proxima Nova Semibold" panose="02000506030000020004" charset="0"/>
              </a:rPr>
              <a:t>Duální</a:t>
            </a:r>
            <a:r>
              <a:rPr lang="en-US" altLang="zh-CN" sz="1250" dirty="0"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1250" dirty="0" err="1">
                <a:latin typeface="Proxima Nova Semibold" panose="02000506030000020004" charset="0"/>
                <a:cs typeface="Proxima Nova Semibold" panose="02000506030000020004" charset="0"/>
              </a:rPr>
              <a:t>systém</a:t>
            </a:r>
            <a:r>
              <a:rPr lang="en-US" altLang="zh-CN" sz="1250" dirty="0"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1250" dirty="0" err="1">
                <a:latin typeface="Proxima Nova Semibold" panose="02000506030000020004" charset="0"/>
                <a:cs typeface="Proxima Nova Semibold" panose="02000506030000020004" charset="0"/>
              </a:rPr>
              <a:t>proti</a:t>
            </a:r>
            <a:r>
              <a:rPr lang="en-US" altLang="zh-CN" sz="1250" dirty="0"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1250" dirty="0" err="1">
                <a:latin typeface="Proxima Nova Semibold" panose="02000506030000020004" charset="0"/>
                <a:cs typeface="Proxima Nova Semibold" panose="02000506030000020004" charset="0"/>
              </a:rPr>
              <a:t>namotávání</a:t>
            </a:r>
            <a:r>
              <a:rPr lang="en-US" altLang="zh-CN" sz="1250" dirty="0"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1250" dirty="0" err="1">
                <a:latin typeface="Proxima Nova Semibold" panose="02000506030000020004" charset="0"/>
                <a:cs typeface="Proxima Nova Semibold" panose="02000506030000020004" charset="0"/>
              </a:rPr>
              <a:t>vlasů</a:t>
            </a:r>
            <a:r>
              <a:rPr lang="en-US" altLang="zh-CN" sz="1250" dirty="0">
                <a:latin typeface="Proxima Nova Semibold" panose="02000506030000020004" charset="0"/>
                <a:cs typeface="Proxima Nova Semibold" panose="02000506030000020004" charset="0"/>
              </a:rPr>
              <a:t> ⁽²⁾</a:t>
            </a:r>
            <a:endParaRPr lang="en-US" altLang="zh-CN" sz="1250" dirty="0">
              <a:solidFill>
                <a:schemeClr val="tx1"/>
              </a:solidFill>
              <a:latin typeface="Proxima Nova Semibold" panose="02000506030000020004" charset="0"/>
              <a:cs typeface="Proxima Nova Semibold" panose="02000506030000020004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878840" y="5643880"/>
            <a:ext cx="3373120" cy="4756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1250" dirty="0" err="1">
                <a:latin typeface="Proxima Nova Semibold" panose="02000506030000020004" charset="0"/>
                <a:cs typeface="Proxima Nova Semibold" panose="02000506030000020004" charset="0"/>
              </a:rPr>
              <a:t>Lepší</a:t>
            </a:r>
            <a:r>
              <a:rPr lang="en-US" altLang="zh-CN" sz="1250" dirty="0"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1250" dirty="0" err="1">
                <a:latin typeface="Proxima Nova Semibold" panose="02000506030000020004" charset="0"/>
                <a:cs typeface="Proxima Nova Semibold" panose="02000506030000020004" charset="0"/>
              </a:rPr>
              <a:t>úklid</a:t>
            </a:r>
            <a:r>
              <a:rPr lang="en-US" altLang="zh-CN" sz="1250" dirty="0"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1250" dirty="0" err="1">
                <a:latin typeface="Proxima Nova Semibold" panose="02000506030000020004" charset="0"/>
                <a:cs typeface="Proxima Nova Semibold" panose="02000506030000020004" charset="0"/>
              </a:rPr>
              <a:t>rohů</a:t>
            </a:r>
            <a:r>
              <a:rPr lang="en-US" altLang="zh-CN" sz="1250" dirty="0"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cs-CZ" altLang="zh-CN" sz="1250" dirty="0">
                <a:latin typeface="Proxima Nova Semibold" panose="02000506030000020004" charset="0"/>
                <a:cs typeface="Proxima Nova Semibold" panose="02000506030000020004" charset="0"/>
              </a:rPr>
              <a:t>b</a:t>
            </a:r>
            <a:r>
              <a:rPr lang="en-US" altLang="zh-CN" sz="1250" dirty="0" err="1">
                <a:latin typeface="Proxima Nova Semibold" panose="02000506030000020004" charset="0"/>
                <a:cs typeface="Proxima Nova Semibold" panose="02000506030000020004" charset="0"/>
              </a:rPr>
              <a:t>oční</a:t>
            </a:r>
            <a:r>
              <a:rPr lang="cs-CZ" altLang="zh-CN" sz="1250" dirty="0">
                <a:latin typeface="Proxima Nova Semibold" panose="02000506030000020004" charset="0"/>
                <a:cs typeface="Proxima Nova Semibold" panose="02000506030000020004" charset="0"/>
              </a:rPr>
              <a:t>mu</a:t>
            </a:r>
            <a:r>
              <a:rPr lang="en-US" altLang="zh-CN" sz="1250" dirty="0"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1250" dirty="0" err="1">
                <a:latin typeface="Proxima Nova Semibold" panose="02000506030000020004" charset="0"/>
                <a:cs typeface="Proxima Nova Semibold" panose="02000506030000020004" charset="0"/>
              </a:rPr>
              <a:t>kartáč</a:t>
            </a:r>
            <a:r>
              <a:rPr lang="cs-CZ" altLang="zh-CN" sz="1250" dirty="0">
                <a:latin typeface="Proxima Nova Semibold" panose="02000506030000020004" charset="0"/>
                <a:cs typeface="Proxima Nova Semibold" panose="02000506030000020004" charset="0"/>
              </a:rPr>
              <a:t>i</a:t>
            </a:r>
            <a:r>
              <a:rPr lang="en-US" altLang="zh-CN" sz="1250" dirty="0">
                <a:latin typeface="Proxima Nova Semibold" panose="02000506030000020004" charset="0"/>
                <a:cs typeface="Proxima Nova Semibold" panose="02000506030000020004" charset="0"/>
              </a:rPr>
              <a:t> s </a:t>
            </a:r>
            <a:r>
              <a:rPr lang="en-US" altLang="zh-CN" sz="1250" dirty="0" err="1">
                <a:latin typeface="Proxima Nova Semibold" panose="02000506030000020004" charset="0"/>
                <a:cs typeface="Proxima Nova Semibold" panose="02000506030000020004" charset="0"/>
              </a:rPr>
              <a:t>reverzním</a:t>
            </a:r>
            <a:r>
              <a:rPr lang="en-US" altLang="zh-CN" sz="1250" dirty="0"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1250" dirty="0" err="1">
                <a:latin typeface="Proxima Nova Semibold" panose="02000506030000020004" charset="0"/>
                <a:cs typeface="Proxima Nova Semibold" panose="02000506030000020004" charset="0"/>
              </a:rPr>
              <a:t>otáčením</a:t>
            </a:r>
            <a:r>
              <a:rPr lang="cs-CZ" altLang="zh-CN" sz="1250" dirty="0"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1250" dirty="0">
                <a:latin typeface="Proxima Nova Semibold" panose="02000506030000020004" charset="0"/>
                <a:cs typeface="Proxima Nova Semibold" panose="02000506030000020004" charset="0"/>
              </a:rPr>
              <a:t>⁽³⁾</a:t>
            </a:r>
            <a:endParaRPr lang="en-US" altLang="zh-CN" sz="1250" dirty="0">
              <a:solidFill>
                <a:schemeClr val="tx1"/>
              </a:solidFill>
              <a:latin typeface="Proxima Nova Semibold" panose="02000506030000020004" charset="0"/>
              <a:cs typeface="Proxima Nova Semibold" panose="0200050603000002000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605020" y="5643880"/>
            <a:ext cx="3373120" cy="4756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1250" dirty="0" err="1">
                <a:latin typeface="Proxima Nova Semibold" panose="02000506030000020004" charset="0"/>
                <a:cs typeface="Proxima Nova Semibold" panose="02000506030000020004" charset="0"/>
              </a:rPr>
              <a:t>Méně</a:t>
            </a:r>
            <a:r>
              <a:rPr lang="en-US" altLang="zh-CN" sz="1250" dirty="0"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1250" dirty="0" err="1">
                <a:latin typeface="Proxima Nova Semibold" panose="02000506030000020004" charset="0"/>
                <a:cs typeface="Proxima Nova Semibold" panose="02000506030000020004" charset="0"/>
              </a:rPr>
              <a:t>manuální</a:t>
            </a:r>
            <a:r>
              <a:rPr lang="en-US" altLang="zh-CN" sz="1250" dirty="0"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1250" dirty="0" err="1">
                <a:latin typeface="Proxima Nova Semibold" panose="02000506030000020004" charset="0"/>
                <a:cs typeface="Proxima Nova Semibold" panose="02000506030000020004" charset="0"/>
              </a:rPr>
              <a:t>údržby</a:t>
            </a:r>
            <a:r>
              <a:rPr lang="en-US" altLang="zh-CN" sz="1250" dirty="0">
                <a:latin typeface="Proxima Nova Semibold" panose="02000506030000020004" charset="0"/>
                <a:cs typeface="Proxima Nova Semibold" panose="02000506030000020004" charset="0"/>
              </a:rPr>
              <a:t>⁽⁴⁾ </a:t>
            </a:r>
            <a:r>
              <a:rPr lang="en-US" altLang="zh-CN" sz="1250" dirty="0" err="1">
                <a:latin typeface="Proxima Nova Semibold" panose="02000506030000020004" charset="0"/>
                <a:cs typeface="Proxima Nova Semibold" panose="02000506030000020004" charset="0"/>
              </a:rPr>
              <a:t>díky</a:t>
            </a:r>
            <a:r>
              <a:rPr lang="en-US" altLang="zh-CN" sz="1250" dirty="0"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1250" dirty="0" err="1">
                <a:latin typeface="Proxima Nova Semibold" panose="02000506030000020004" charset="0"/>
                <a:cs typeface="Proxima Nova Semibold" panose="02000506030000020004" charset="0"/>
              </a:rPr>
              <a:t>vylepšené</a:t>
            </a:r>
            <a:r>
              <a:rPr lang="en-US" altLang="zh-CN" sz="1250" dirty="0"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1250" dirty="0" err="1">
                <a:latin typeface="Proxima Nova Semibold" panose="02000506030000020004" charset="0"/>
                <a:cs typeface="Proxima Nova Semibold" panose="02000506030000020004" charset="0"/>
              </a:rPr>
              <a:t>multifunkční</a:t>
            </a:r>
            <a:r>
              <a:rPr lang="en-US" altLang="zh-CN" sz="1250" dirty="0"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1250" dirty="0" err="1">
                <a:latin typeface="Proxima Nova Semibold" panose="02000506030000020004" charset="0"/>
                <a:cs typeface="Proxima Nova Semibold" panose="02000506030000020004" charset="0"/>
              </a:rPr>
              <a:t>dokovací</a:t>
            </a:r>
            <a:r>
              <a:rPr lang="en-US" altLang="zh-CN" sz="1250" dirty="0"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1250" dirty="0" err="1">
                <a:latin typeface="Proxima Nova Semibold" panose="02000506030000020004" charset="0"/>
                <a:cs typeface="Proxima Nova Semibold" panose="02000506030000020004" charset="0"/>
              </a:rPr>
              <a:t>stanici</a:t>
            </a:r>
            <a:endParaRPr lang="en-US" altLang="zh-CN" sz="1250" dirty="0">
              <a:solidFill>
                <a:schemeClr val="tx1"/>
              </a:solidFill>
              <a:latin typeface="Proxima Nova Semibold" panose="02000506030000020004" charset="0"/>
              <a:cs typeface="Proxima Nova Semibold" panose="02000506030000020004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8264525" y="5643880"/>
            <a:ext cx="3373120" cy="2832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1250" dirty="0" err="1">
                <a:latin typeface="Proxima Nova Semibold" panose="02000506030000020004" charset="0"/>
                <a:cs typeface="Proxima Nova Semibold" panose="02000506030000020004" charset="0"/>
              </a:rPr>
              <a:t>Snadné</a:t>
            </a:r>
            <a:r>
              <a:rPr lang="en-US" altLang="zh-CN" sz="1250" dirty="0"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1250" dirty="0" err="1">
                <a:latin typeface="Proxima Nova Semibold" panose="02000506030000020004" charset="0"/>
                <a:cs typeface="Proxima Nova Semibold" panose="02000506030000020004" charset="0"/>
              </a:rPr>
              <a:t>ovládání</a:t>
            </a:r>
            <a:r>
              <a:rPr lang="en-US" altLang="zh-CN" sz="1250" dirty="0"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1250" dirty="0" err="1">
                <a:latin typeface="Proxima Nova Semibold" panose="02000506030000020004" charset="0"/>
                <a:cs typeface="Proxima Nova Semibold" panose="02000506030000020004" charset="0"/>
              </a:rPr>
              <a:t>pomocí</a:t>
            </a:r>
            <a:r>
              <a:rPr lang="en-US" altLang="zh-CN" sz="1250" dirty="0"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1250" dirty="0" err="1">
                <a:latin typeface="Proxima Nova Semibold" panose="02000506030000020004" charset="0"/>
                <a:cs typeface="Proxima Nova Semibold" panose="02000506030000020004" charset="0"/>
              </a:rPr>
              <a:t>aplikace</a:t>
            </a:r>
            <a:endParaRPr lang="en-US" altLang="zh-CN" sz="1250" dirty="0">
              <a:solidFill>
                <a:schemeClr val="tx1"/>
              </a:solidFill>
              <a:latin typeface="Proxima Nova Semibold" panose="02000506030000020004" charset="0"/>
              <a:cs typeface="Proxima Nova Semibold" panose="02000506030000020004" charset="0"/>
            </a:endParaRPr>
          </a:p>
        </p:txBody>
      </p:sp>
      <p:cxnSp>
        <p:nvCxnSpPr>
          <p:cNvPr id="15" name="直接连接符 14"/>
          <p:cNvCxnSpPr/>
          <p:nvPr/>
        </p:nvCxnSpPr>
        <p:spPr>
          <a:xfrm>
            <a:off x="4584065" y="2868295"/>
            <a:ext cx="0" cy="145415"/>
          </a:xfrm>
          <a:prstGeom prst="line">
            <a:avLst/>
          </a:prstGeom>
          <a:ln w="19050" cap="rnd" cmpd="sng">
            <a:solidFill>
              <a:srgbClr val="EF8934"/>
            </a:solidFill>
            <a:prstDash val="solid"/>
            <a:round/>
            <a:headEnd type="none"/>
            <a:tailEnd type="none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8252460" y="2886075"/>
            <a:ext cx="0" cy="302895"/>
          </a:xfrm>
          <a:prstGeom prst="line">
            <a:avLst/>
          </a:prstGeom>
          <a:ln w="19050" cap="rnd" cmpd="sng">
            <a:solidFill>
              <a:srgbClr val="EF8934"/>
            </a:solidFill>
            <a:prstDash val="solid"/>
            <a:round/>
            <a:headEnd type="none"/>
            <a:tailEnd type="none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860425" y="2868295"/>
            <a:ext cx="0" cy="145415"/>
          </a:xfrm>
          <a:prstGeom prst="line">
            <a:avLst/>
          </a:prstGeom>
          <a:ln w="19050" cap="rnd" cmpd="sng">
            <a:solidFill>
              <a:srgbClr val="EF8934"/>
            </a:solidFill>
            <a:prstDash val="solid"/>
            <a:round/>
            <a:headEnd type="none"/>
            <a:tailEnd type="none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>
            <a:off x="4584065" y="5723890"/>
            <a:ext cx="0" cy="302895"/>
          </a:xfrm>
          <a:prstGeom prst="line">
            <a:avLst/>
          </a:prstGeom>
          <a:ln w="19050" cap="rnd" cmpd="sng">
            <a:solidFill>
              <a:srgbClr val="EF8934"/>
            </a:solidFill>
            <a:prstDash val="solid"/>
            <a:round/>
            <a:headEnd type="none"/>
            <a:tailEnd type="none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>
            <a:off x="860425" y="5723890"/>
            <a:ext cx="0" cy="302895"/>
          </a:xfrm>
          <a:prstGeom prst="line">
            <a:avLst/>
          </a:prstGeom>
          <a:ln w="19050" cap="rnd" cmpd="sng">
            <a:solidFill>
              <a:srgbClr val="EF8934"/>
            </a:solidFill>
            <a:prstDash val="solid"/>
            <a:round/>
            <a:headEnd type="none"/>
            <a:tailEnd type="none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>
            <a:off x="8255635" y="5733415"/>
            <a:ext cx="0" cy="145415"/>
          </a:xfrm>
          <a:prstGeom prst="line">
            <a:avLst/>
          </a:prstGeom>
          <a:ln w="19050" cap="rnd" cmpd="sng">
            <a:solidFill>
              <a:srgbClr val="EF8934"/>
            </a:solidFill>
            <a:prstDash val="solid"/>
            <a:round/>
            <a:headEnd type="none"/>
            <a:tailEnd type="none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白" descr="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533400" y="5096026"/>
            <a:ext cx="6392694" cy="4813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40000"/>
              </a:lnSpc>
            </a:pPr>
            <a:r>
              <a:rPr lang="en-US" altLang="zh-CN" sz="2900" dirty="0" err="1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Důkladný</a:t>
            </a:r>
            <a:r>
              <a:rPr lang="en-US" altLang="zh-CN" sz="2900" dirty="0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2900" dirty="0" err="1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úklid</a:t>
            </a:r>
            <a:r>
              <a:rPr lang="en-US" altLang="zh-CN" sz="2900" dirty="0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2900" dirty="0" err="1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již</a:t>
            </a:r>
            <a:r>
              <a:rPr lang="en-US" altLang="zh-CN" sz="2900" dirty="0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2900" dirty="0" err="1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při</a:t>
            </a:r>
            <a:r>
              <a:rPr lang="en-US" altLang="zh-CN" sz="2900" dirty="0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2900" dirty="0" err="1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prvním</a:t>
            </a:r>
            <a:r>
              <a:rPr lang="en-US" altLang="zh-CN" sz="2900" dirty="0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2900" dirty="0" err="1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průjezdu</a:t>
            </a:r>
            <a:endParaRPr lang="en-US" altLang="zh-CN" sz="2900" dirty="0">
              <a:solidFill>
                <a:schemeClr val="bg1"/>
              </a:solidFill>
              <a:latin typeface="Proxima Nova Semibold" panose="02000506030000020004" charset="0"/>
              <a:cs typeface="Proxima Nova Semibold" panose="02000506030000020004" charset="0"/>
            </a:endParaRPr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533400" y="4827905"/>
            <a:ext cx="5125720" cy="388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sz="1550" b="1" dirty="0" err="1">
                <a:solidFill>
                  <a:srgbClr val="D57331"/>
                </a:solidFill>
                <a:latin typeface="Proxima Nova" panose="02000506030000020004" charset="0"/>
                <a:cs typeface="Proxima Nova" panose="02000506030000020004" charset="0"/>
              </a:rPr>
              <a:t>Sací</a:t>
            </a:r>
            <a:r>
              <a:rPr lang="en-US" altLang="zh-CN" sz="1550" b="1" dirty="0">
                <a:solidFill>
                  <a:srgbClr val="D57331"/>
                </a:solidFill>
                <a:latin typeface="Proxima Nova" panose="02000506030000020004" charset="0"/>
                <a:cs typeface="Proxima Nova" panose="02000506030000020004" charset="0"/>
              </a:rPr>
              <a:t> </a:t>
            </a:r>
            <a:r>
              <a:rPr lang="en-US" altLang="zh-CN" sz="1550" b="1" dirty="0" err="1">
                <a:solidFill>
                  <a:srgbClr val="D57331"/>
                </a:solidFill>
                <a:latin typeface="Proxima Nova" panose="02000506030000020004" charset="0"/>
                <a:cs typeface="Proxima Nova" panose="02000506030000020004" charset="0"/>
              </a:rPr>
              <a:t>výkon</a:t>
            </a:r>
            <a:r>
              <a:rPr lang="en-US" altLang="zh-CN" sz="1550" b="1" dirty="0">
                <a:solidFill>
                  <a:srgbClr val="D57331"/>
                </a:solidFill>
                <a:latin typeface="Proxima Nova" panose="02000506030000020004" charset="0"/>
                <a:cs typeface="Proxima Nova" panose="02000506030000020004" charset="0"/>
              </a:rPr>
              <a:t> </a:t>
            </a:r>
            <a:r>
              <a:rPr lang="en-US" altLang="zh-CN" sz="1550" b="1" dirty="0" err="1">
                <a:solidFill>
                  <a:srgbClr val="D57331"/>
                </a:solidFill>
                <a:latin typeface="Proxima Nova" panose="02000506030000020004" charset="0"/>
                <a:cs typeface="Proxima Nova" panose="02000506030000020004" charset="0"/>
              </a:rPr>
              <a:t>HyperForce</a:t>
            </a:r>
            <a:r>
              <a:rPr lang="en-US" altLang="zh-CN" sz="1550" b="1" dirty="0">
                <a:solidFill>
                  <a:srgbClr val="D57331"/>
                </a:solidFill>
                <a:latin typeface="Proxima Nova" panose="02000506030000020004" charset="0"/>
                <a:cs typeface="Proxima Nova" panose="02000506030000020004" charset="0"/>
              </a:rPr>
              <a:t> 25 000 Pa</a:t>
            </a:r>
            <a:endParaRPr lang="en-US" altLang="zh-CN" sz="1550" b="1" baseline="30000" dirty="0">
              <a:solidFill>
                <a:srgbClr val="D57331"/>
              </a:solidFill>
              <a:latin typeface="Proxima Nova" panose="02000506030000020004" charset="0"/>
              <a:cs typeface="Proxima Nova" panose="02000506030000020004" charset="0"/>
            </a:endParaRPr>
          </a:p>
        </p:txBody>
      </p: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533400" y="5781040"/>
            <a:ext cx="7559675" cy="7098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150" dirty="0">
                <a:solidFill>
                  <a:schemeClr val="bg1">
                    <a:lumMod val="8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Objevte </a:t>
            </a:r>
            <a:r>
              <a:rPr lang="cs-CZ" altLang="zh-CN" sz="1150" dirty="0">
                <a:solidFill>
                  <a:schemeClr val="bg1">
                    <a:lumMod val="8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dokonalé odstranění nečistot díky</a:t>
            </a:r>
            <a:r>
              <a:rPr lang="en-US" altLang="zh-CN" sz="1150" dirty="0">
                <a:solidFill>
                  <a:schemeClr val="bg1">
                    <a:lumMod val="8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1150" dirty="0" err="1">
                <a:solidFill>
                  <a:schemeClr val="bg1">
                    <a:lumMod val="8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sacím</a:t>
            </a:r>
            <a:r>
              <a:rPr lang="cs-CZ" altLang="zh-CN" sz="1150" dirty="0">
                <a:solidFill>
                  <a:schemeClr val="bg1">
                    <a:lumMod val="8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u</a:t>
            </a:r>
            <a:r>
              <a:rPr lang="en-US" altLang="zh-CN" sz="1150" dirty="0">
                <a:solidFill>
                  <a:schemeClr val="bg1">
                    <a:lumMod val="8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1150" dirty="0" err="1">
                <a:solidFill>
                  <a:schemeClr val="bg1">
                    <a:lumMod val="8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výkon</a:t>
            </a:r>
            <a:r>
              <a:rPr lang="cs-CZ" altLang="zh-CN" sz="1150" dirty="0">
                <a:solidFill>
                  <a:schemeClr val="bg1">
                    <a:lumMod val="8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u</a:t>
            </a:r>
            <a:r>
              <a:rPr lang="en-US" altLang="zh-CN" sz="1150" dirty="0">
                <a:solidFill>
                  <a:schemeClr val="bg1">
                    <a:lumMod val="8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1150" dirty="0" err="1">
                <a:solidFill>
                  <a:schemeClr val="bg1">
                    <a:lumMod val="8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HyperForce</a:t>
            </a:r>
            <a:r>
              <a:rPr lang="en-US" altLang="zh-CN" sz="1150" dirty="0">
                <a:solidFill>
                  <a:schemeClr val="bg1">
                    <a:lumMod val="8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® 25 000 Pa. </a:t>
            </a:r>
            <a:br>
              <a:rPr lang="cs-CZ" altLang="zh-CN" sz="1150" dirty="0">
                <a:solidFill>
                  <a:schemeClr val="bg1">
                    <a:lumMod val="8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</a:br>
            <a:r>
              <a:rPr lang="en-US" altLang="zh-CN" sz="1150" dirty="0">
                <a:solidFill>
                  <a:schemeClr val="bg1">
                    <a:lumMod val="8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Na </a:t>
            </a:r>
            <a:r>
              <a:rPr lang="en-US" altLang="zh-CN" sz="1150" dirty="0" err="1">
                <a:solidFill>
                  <a:schemeClr val="bg1">
                    <a:lumMod val="8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podlahách</a:t>
            </a:r>
            <a:r>
              <a:rPr lang="en-US" altLang="zh-CN" sz="1150" dirty="0">
                <a:solidFill>
                  <a:schemeClr val="bg1">
                    <a:lumMod val="8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1150" dirty="0" err="1">
                <a:solidFill>
                  <a:schemeClr val="bg1">
                    <a:lumMod val="8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i</a:t>
            </a:r>
            <a:r>
              <a:rPr lang="en-US" altLang="zh-CN" sz="1150" dirty="0">
                <a:solidFill>
                  <a:schemeClr val="bg1">
                    <a:lumMod val="8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1150" dirty="0" err="1">
                <a:solidFill>
                  <a:schemeClr val="bg1">
                    <a:lumMod val="8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kobercích</a:t>
            </a:r>
            <a:r>
              <a:rPr lang="en-US" altLang="zh-CN" sz="1150" dirty="0">
                <a:solidFill>
                  <a:schemeClr val="bg1">
                    <a:lumMod val="8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1150" dirty="0" err="1">
                <a:solidFill>
                  <a:schemeClr val="bg1">
                    <a:lumMod val="8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si</a:t>
            </a:r>
            <a:r>
              <a:rPr lang="en-US" altLang="zh-CN" sz="1150" dirty="0">
                <a:solidFill>
                  <a:schemeClr val="bg1">
                    <a:lumMod val="8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1150" dirty="0" err="1">
                <a:solidFill>
                  <a:schemeClr val="bg1">
                    <a:lumMod val="8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spolehlivě</a:t>
            </a:r>
            <a:r>
              <a:rPr lang="en-US" altLang="zh-CN" sz="1150" dirty="0">
                <a:solidFill>
                  <a:schemeClr val="bg1">
                    <a:lumMod val="8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1150" dirty="0" err="1">
                <a:solidFill>
                  <a:schemeClr val="bg1">
                    <a:lumMod val="8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poradí</a:t>
            </a:r>
            <a:r>
              <a:rPr lang="en-US" altLang="zh-CN" sz="1150" dirty="0">
                <a:solidFill>
                  <a:schemeClr val="bg1">
                    <a:lumMod val="8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s </a:t>
            </a:r>
            <a:r>
              <a:rPr lang="en-US" altLang="zh-CN" sz="1150" dirty="0" err="1">
                <a:solidFill>
                  <a:schemeClr val="bg1">
                    <a:lumMod val="8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každodenním</a:t>
            </a:r>
            <a:r>
              <a:rPr lang="en-US" altLang="zh-CN" sz="1150" dirty="0">
                <a:solidFill>
                  <a:schemeClr val="bg1">
                    <a:lumMod val="8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1150" dirty="0" err="1">
                <a:solidFill>
                  <a:schemeClr val="bg1">
                    <a:lumMod val="8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prachem</a:t>
            </a:r>
            <a:r>
              <a:rPr lang="en-US" altLang="zh-CN" sz="1150" dirty="0">
                <a:solidFill>
                  <a:schemeClr val="bg1">
                    <a:lumMod val="8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, </a:t>
            </a:r>
            <a:r>
              <a:rPr lang="en-US" altLang="zh-CN" sz="1150" dirty="0" err="1">
                <a:solidFill>
                  <a:schemeClr val="bg1">
                    <a:lumMod val="8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drobky</a:t>
            </a:r>
            <a:r>
              <a:rPr lang="en-US" altLang="zh-CN" sz="1150" dirty="0">
                <a:solidFill>
                  <a:schemeClr val="bg1">
                    <a:lumMod val="8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1150" dirty="0" err="1">
                <a:solidFill>
                  <a:schemeClr val="bg1">
                    <a:lumMod val="8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i</a:t>
            </a:r>
            <a:r>
              <a:rPr lang="en-US" altLang="zh-CN" sz="1150" dirty="0">
                <a:solidFill>
                  <a:schemeClr val="bg1">
                    <a:lumMod val="8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1150" dirty="0" err="1">
                <a:solidFill>
                  <a:schemeClr val="bg1">
                    <a:lumMod val="8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nečistotami</a:t>
            </a:r>
            <a:r>
              <a:rPr lang="en-US" altLang="zh-CN" sz="1150" dirty="0">
                <a:solidFill>
                  <a:schemeClr val="bg1">
                    <a:lumMod val="8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1150" dirty="0" err="1">
                <a:solidFill>
                  <a:schemeClr val="bg1">
                    <a:lumMod val="8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usazenými</a:t>
            </a:r>
            <a:r>
              <a:rPr lang="en-US" altLang="zh-CN" sz="1150" dirty="0">
                <a:solidFill>
                  <a:schemeClr val="bg1">
                    <a:lumMod val="8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1150" dirty="0" err="1">
                <a:solidFill>
                  <a:schemeClr val="bg1">
                    <a:lumMod val="8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hluboko</a:t>
            </a:r>
            <a:r>
              <a:rPr lang="en-US" altLang="zh-CN" sz="1150" dirty="0">
                <a:solidFill>
                  <a:schemeClr val="bg1">
                    <a:lumMod val="8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1150" dirty="0" err="1">
                <a:solidFill>
                  <a:schemeClr val="bg1">
                    <a:lumMod val="8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ve</a:t>
            </a:r>
            <a:r>
              <a:rPr lang="en-US" altLang="zh-CN" sz="1150" dirty="0">
                <a:solidFill>
                  <a:schemeClr val="bg1">
                    <a:lumMod val="8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1150" dirty="0" err="1">
                <a:solidFill>
                  <a:schemeClr val="bg1">
                    <a:lumMod val="8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vláknech</a:t>
            </a:r>
            <a:r>
              <a:rPr lang="en-US" altLang="zh-CN" sz="1150" dirty="0">
                <a:solidFill>
                  <a:schemeClr val="bg1">
                    <a:lumMod val="8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.</a:t>
            </a:r>
          </a:p>
        </p:txBody>
      </p:sp>
      <p:sp>
        <p:nvSpPr>
          <p:cNvPr id="10" name="文本框 9"/>
          <p:cNvSpPr txBox="1"/>
          <p:nvPr>
            <p:custDataLst>
              <p:tags r:id="rId7"/>
            </p:custDataLst>
          </p:nvPr>
        </p:nvSpPr>
        <p:spPr>
          <a:xfrm>
            <a:off x="8554720" y="5216525"/>
            <a:ext cx="3637280" cy="4295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500" b="1" baseline="30000" dirty="0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Max. </a:t>
            </a:r>
            <a:r>
              <a:rPr lang="en-US" altLang="zh-CN" sz="2500" b="1" baseline="30000" dirty="0" err="1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výko</a:t>
            </a:r>
            <a:r>
              <a:rPr lang="cs-CZ" altLang="zh-CN" sz="2500" b="1" baseline="30000" dirty="0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n</a:t>
            </a:r>
            <a:endParaRPr lang="en-US" altLang="zh-CN" sz="2500" b="1" baseline="30000" dirty="0">
              <a:solidFill>
                <a:schemeClr val="bg1"/>
              </a:solidFill>
              <a:latin typeface="Proxima Nova Semibold" panose="02000506030000020004" charset="0"/>
              <a:cs typeface="Proxima Nova Semibold" panose="02000506030000020004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8"/>
            </p:custDataLst>
          </p:nvPr>
        </p:nvSpPr>
        <p:spPr>
          <a:xfrm>
            <a:off x="8557540" y="5380054"/>
            <a:ext cx="3020060" cy="9791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40000"/>
              </a:lnSpc>
            </a:pPr>
            <a:r>
              <a:rPr lang="en-US" altLang="zh-CN" sz="4900" dirty="0">
                <a:solidFill>
                  <a:schemeClr val="bg1"/>
                </a:solidFill>
                <a:latin typeface="Anton" charset="0"/>
                <a:cs typeface="Anton" charset="0"/>
              </a:rPr>
              <a:t>25</a:t>
            </a:r>
            <a:r>
              <a:rPr lang="cs-CZ" altLang="zh-CN" sz="4900" dirty="0">
                <a:solidFill>
                  <a:schemeClr val="bg1"/>
                </a:solidFill>
                <a:latin typeface="Anton" charset="0"/>
                <a:cs typeface="Anton" charset="0"/>
              </a:rPr>
              <a:t> </a:t>
            </a:r>
            <a:r>
              <a:rPr lang="en-US" altLang="zh-CN" sz="4900" dirty="0">
                <a:solidFill>
                  <a:schemeClr val="bg1"/>
                </a:solidFill>
                <a:latin typeface="Anton" charset="0"/>
                <a:cs typeface="Anton" charset="0"/>
              </a:rPr>
              <a:t>000 Pa</a:t>
            </a:r>
          </a:p>
        </p:txBody>
      </p:sp>
      <p:sp>
        <p:nvSpPr>
          <p:cNvPr id="9" name="文本框 8"/>
          <p:cNvSpPr txBox="1"/>
          <p:nvPr>
            <p:custDataLst>
              <p:tags r:id="rId9"/>
            </p:custDataLst>
          </p:nvPr>
        </p:nvSpPr>
        <p:spPr>
          <a:xfrm>
            <a:off x="10895330" y="5287010"/>
            <a:ext cx="412115" cy="2463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baseline="30000" dirty="0">
                <a:solidFill>
                  <a:schemeClr val="bg1"/>
                </a:solidFill>
                <a:latin typeface="ProximaSansMedium" panose="02000603040000020004" charset="0"/>
                <a:cs typeface="ProximaSansMedium" panose="02000603040000020004" charset="0"/>
              </a:rPr>
              <a:t>(1)</a:t>
            </a:r>
          </a:p>
        </p:txBody>
      </p: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白" descr="5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533400" y="780540"/>
            <a:ext cx="8310286" cy="6336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40000"/>
              </a:lnSpc>
            </a:pPr>
            <a:r>
              <a:rPr lang="pl-PL" altLang="zh-CN" sz="2900" dirty="0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</a:rPr>
              <a:t>Odstraňuje vlasy. Zabraňuje jejich namotávání.</a:t>
            </a:r>
            <a:endParaRPr lang="en-US" altLang="zh-CN" sz="2900" dirty="0">
              <a:solidFill>
                <a:schemeClr val="tx1"/>
              </a:solidFill>
              <a:latin typeface="Proxima Nova Semibold" panose="02000506030000020004" charset="0"/>
              <a:cs typeface="Proxima Nova Semibold" panose="02000506030000020004" charset="0"/>
            </a:endParaRPr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533400" y="506730"/>
            <a:ext cx="5125720" cy="388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40000"/>
              </a:lnSpc>
              <a:buClrTx/>
              <a:buSzTx/>
              <a:buFontTx/>
            </a:pPr>
            <a:r>
              <a:rPr lang="en-US" altLang="zh-CN" sz="1550" b="1" dirty="0" err="1">
                <a:solidFill>
                  <a:schemeClr val="accent2"/>
                </a:solidFill>
                <a:latin typeface="Proxima Nova" panose="02000506030000020004" charset="0"/>
                <a:cs typeface="Proxima Nova" panose="02000506030000020004" charset="0"/>
                <a:sym typeface="+mn-ea"/>
              </a:rPr>
              <a:t>Dvojitý</a:t>
            </a:r>
            <a:r>
              <a:rPr lang="en-US" altLang="zh-CN" sz="1550" b="1" dirty="0">
                <a:solidFill>
                  <a:schemeClr val="accent2"/>
                </a:solidFill>
                <a:latin typeface="Proxima Nova" panose="02000506030000020004" charset="0"/>
                <a:cs typeface="Proxima Nova" panose="02000506030000020004" charset="0"/>
                <a:sym typeface="+mn-ea"/>
              </a:rPr>
              <a:t> </a:t>
            </a:r>
            <a:r>
              <a:rPr lang="en-US" altLang="zh-CN" sz="1550" b="1" dirty="0" err="1">
                <a:solidFill>
                  <a:schemeClr val="accent2"/>
                </a:solidFill>
                <a:latin typeface="Proxima Nova" panose="02000506030000020004" charset="0"/>
                <a:cs typeface="Proxima Nova" panose="02000506030000020004" charset="0"/>
                <a:sym typeface="+mn-ea"/>
              </a:rPr>
              <a:t>systém</a:t>
            </a:r>
            <a:r>
              <a:rPr lang="en-US" altLang="zh-CN" sz="1550" b="1" dirty="0">
                <a:solidFill>
                  <a:schemeClr val="accent2"/>
                </a:solidFill>
                <a:latin typeface="Proxima Nova" panose="02000506030000020004" charset="0"/>
                <a:cs typeface="Proxima Nova" panose="02000506030000020004" charset="0"/>
                <a:sym typeface="+mn-ea"/>
              </a:rPr>
              <a:t> </a:t>
            </a:r>
            <a:r>
              <a:rPr lang="en-US" altLang="zh-CN" sz="1550" b="1" dirty="0" err="1">
                <a:solidFill>
                  <a:schemeClr val="accent2"/>
                </a:solidFill>
                <a:latin typeface="Proxima Nova" panose="02000506030000020004" charset="0"/>
                <a:cs typeface="Proxima Nova" panose="02000506030000020004" charset="0"/>
                <a:sym typeface="+mn-ea"/>
              </a:rPr>
              <a:t>proti</a:t>
            </a:r>
            <a:r>
              <a:rPr lang="en-US" altLang="zh-CN" sz="1550" b="1" dirty="0">
                <a:solidFill>
                  <a:schemeClr val="accent2"/>
                </a:solidFill>
                <a:latin typeface="Proxima Nova" panose="02000506030000020004" charset="0"/>
                <a:cs typeface="Proxima Nova" panose="02000506030000020004" charset="0"/>
                <a:sym typeface="+mn-ea"/>
              </a:rPr>
              <a:t> </a:t>
            </a:r>
            <a:r>
              <a:rPr lang="en-US" altLang="zh-CN" sz="1550" b="1" dirty="0" err="1">
                <a:solidFill>
                  <a:schemeClr val="accent2"/>
                </a:solidFill>
                <a:latin typeface="Proxima Nova" panose="02000506030000020004" charset="0"/>
                <a:cs typeface="Proxima Nova" panose="02000506030000020004" charset="0"/>
                <a:sym typeface="+mn-ea"/>
              </a:rPr>
              <a:t>namotávání</a:t>
            </a:r>
            <a:endParaRPr lang="en-US" altLang="zh-CN" sz="1550" b="1" dirty="0">
              <a:solidFill>
                <a:schemeClr val="accent2"/>
              </a:solidFill>
              <a:latin typeface="Proxima Nova" panose="02000506030000020004" charset="0"/>
              <a:cs typeface="Proxima Nova" panose="02000506030000020004" charset="0"/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6"/>
            </p:custDataLst>
          </p:nvPr>
        </p:nvSpPr>
        <p:spPr>
          <a:xfrm>
            <a:off x="548005" y="4826635"/>
            <a:ext cx="1242060" cy="9791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40000"/>
              </a:lnSpc>
            </a:pPr>
            <a:r>
              <a:rPr lang="en-US" altLang="zh-CN" sz="3200" dirty="0">
                <a:solidFill>
                  <a:schemeClr val="accent2"/>
                </a:solidFill>
                <a:latin typeface="Anton" charset="0"/>
                <a:cs typeface="Anton" charset="0"/>
              </a:rPr>
              <a:t>0%</a:t>
            </a:r>
          </a:p>
        </p:txBody>
      </p:sp>
      <p:sp>
        <p:nvSpPr>
          <p:cNvPr id="8" name="文本框 7"/>
          <p:cNvSpPr txBox="1"/>
          <p:nvPr>
            <p:custDataLst>
              <p:tags r:id="rId7"/>
            </p:custDataLst>
          </p:nvPr>
        </p:nvSpPr>
        <p:spPr>
          <a:xfrm>
            <a:off x="1707515" y="4826635"/>
            <a:ext cx="1242060" cy="9791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40000"/>
              </a:lnSpc>
            </a:pPr>
            <a:r>
              <a:rPr lang="en-US" altLang="zh-CN" sz="3200">
                <a:solidFill>
                  <a:schemeClr val="accent2"/>
                </a:solidFill>
                <a:latin typeface="Anton" charset="0"/>
                <a:cs typeface="Anton" charset="0"/>
              </a:rPr>
              <a:t>100%</a:t>
            </a:r>
          </a:p>
        </p:txBody>
      </p:sp>
      <p:sp>
        <p:nvSpPr>
          <p:cNvPr id="9" name="文本框 8"/>
          <p:cNvSpPr txBox="1"/>
          <p:nvPr>
            <p:custDataLst>
              <p:tags r:id="rId8"/>
            </p:custDataLst>
          </p:nvPr>
        </p:nvSpPr>
        <p:spPr>
          <a:xfrm>
            <a:off x="6269355" y="4834255"/>
            <a:ext cx="1242060" cy="7054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40000"/>
              </a:lnSpc>
            </a:pPr>
            <a:r>
              <a:rPr lang="en-US" altLang="zh-CN" sz="3200">
                <a:solidFill>
                  <a:schemeClr val="accent2"/>
                </a:solidFill>
                <a:latin typeface="Anton" charset="0"/>
                <a:cs typeface="Anton" charset="0"/>
              </a:rPr>
              <a:t>0%</a:t>
            </a:r>
          </a:p>
        </p:txBody>
      </p:sp>
      <p:sp>
        <p:nvSpPr>
          <p:cNvPr id="10" name="文本框 9"/>
          <p:cNvSpPr txBox="1"/>
          <p:nvPr>
            <p:custDataLst>
              <p:tags r:id="rId9"/>
            </p:custDataLst>
          </p:nvPr>
        </p:nvSpPr>
        <p:spPr>
          <a:xfrm>
            <a:off x="3251835" y="5377815"/>
            <a:ext cx="2582545" cy="99867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Zapomeňte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na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cs-CZ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manuální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odstraňování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namotaných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vlasů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z 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kartáče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. </a:t>
            </a:r>
            <a:br>
              <a:rPr lang="cs-CZ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</a:br>
            <a:r>
              <a:rPr lang="cs-CZ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Duální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systém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proti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namotávání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cs-CZ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odvádí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vlasy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přímo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do 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sacího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otvoru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, 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takže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cs-CZ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nedochází k zanesení 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kartáč</a:t>
            </a:r>
            <a:r>
              <a:rPr lang="cs-CZ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e</a:t>
            </a:r>
            <a:endParaRPr lang="en-US" altLang="zh-CN" sz="1000" dirty="0">
              <a:solidFill>
                <a:schemeClr val="tx1">
                  <a:lumMod val="85000"/>
                  <a:lumOff val="15000"/>
                </a:schemeClr>
              </a:solidFill>
              <a:latin typeface="Proxima Nova Light" panose="02000506030000020004" charset="0"/>
              <a:cs typeface="Proxima Nova Light" panose="02000506030000020004" charset="0"/>
            </a:endParaRPr>
          </a:p>
        </p:txBody>
      </p:sp>
      <p:sp>
        <p:nvSpPr>
          <p:cNvPr id="12" name="文本框 11"/>
          <p:cNvSpPr txBox="1"/>
          <p:nvPr>
            <p:custDataLst>
              <p:tags r:id="rId10"/>
            </p:custDataLst>
          </p:nvPr>
        </p:nvSpPr>
        <p:spPr>
          <a:xfrm>
            <a:off x="1762125" y="5463540"/>
            <a:ext cx="1024890" cy="4271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altLang="zh-CN" sz="950" b="1">
                <a:latin typeface="Proxima Nova Semibold" panose="02000506030000020004" charset="0"/>
                <a:cs typeface="Proxima Nova Semibold" panose="02000506030000020004" charset="0"/>
              </a:rPr>
              <a:t>odstranění</a:t>
            </a:r>
            <a:r>
              <a:rPr lang="en-US" altLang="zh-CN" sz="950" b="1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950" b="1" dirty="0" err="1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</a:rPr>
              <a:t>vlasů</a:t>
            </a:r>
            <a:r>
              <a:rPr lang="en-US" altLang="zh-CN" sz="950" b="1" dirty="0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</a:rPr>
              <a:t> (5)</a:t>
            </a:r>
            <a:endParaRPr lang="en-US" altLang="zh-CN" sz="950" b="1" baseline="30000" dirty="0">
              <a:solidFill>
                <a:schemeClr val="tx1"/>
              </a:solidFill>
              <a:latin typeface="Proxima Nova Semibold" panose="02000506030000020004" charset="0"/>
              <a:cs typeface="Proxima Nova Semibold" panose="02000506030000020004" charset="0"/>
            </a:endParaRPr>
          </a:p>
        </p:txBody>
      </p:sp>
      <p:sp>
        <p:nvSpPr>
          <p:cNvPr id="13" name="文本框 12"/>
          <p:cNvSpPr txBox="1"/>
          <p:nvPr>
            <p:custDataLst>
              <p:tags r:id="rId11"/>
            </p:custDataLst>
          </p:nvPr>
        </p:nvSpPr>
        <p:spPr>
          <a:xfrm>
            <a:off x="561339" y="5463540"/>
            <a:ext cx="843916" cy="63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cs-CZ" sz="1000" b="1" dirty="0"/>
              <a:t>Míra namotávání vlasů </a:t>
            </a:r>
            <a:r>
              <a:rPr lang="en-US" altLang="zh-CN" sz="950" b="1" baseline="30000" dirty="0"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(2)</a:t>
            </a:r>
          </a:p>
        </p:txBody>
      </p:sp>
      <p:sp>
        <p:nvSpPr>
          <p:cNvPr id="14" name="文本框 13"/>
          <p:cNvSpPr txBox="1"/>
          <p:nvPr>
            <p:custDataLst>
              <p:tags r:id="rId12"/>
            </p:custDataLst>
          </p:nvPr>
        </p:nvSpPr>
        <p:spPr>
          <a:xfrm>
            <a:off x="3251835" y="5036185"/>
            <a:ext cx="2760980" cy="3494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300" b="1" baseline="30000" dirty="0" err="1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</a:rPr>
              <a:t>Hlavní</a:t>
            </a:r>
            <a:r>
              <a:rPr lang="en-US" altLang="zh-CN" sz="2300" b="1" baseline="30000" dirty="0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2300" b="1" baseline="30000" dirty="0" err="1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</a:rPr>
              <a:t>kartáč</a:t>
            </a:r>
            <a:r>
              <a:rPr lang="en-US" altLang="zh-CN" sz="2300" b="1" baseline="30000" dirty="0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2300" b="1" baseline="30000" dirty="0" err="1">
                <a:solidFill>
                  <a:schemeClr val="tx1"/>
                </a:solidFill>
                <a:latin typeface="Proxima Nova Semibold" panose="02000506030000020004" charset="0"/>
                <a:cs typeface="Proxima Nova Semibold" panose="02000506030000020004" charset="0"/>
              </a:rPr>
              <a:t>DuoDivide</a:t>
            </a:r>
            <a:endParaRPr lang="en-US" altLang="zh-CN" sz="2300" b="1" baseline="30000" dirty="0">
              <a:solidFill>
                <a:schemeClr val="tx1"/>
              </a:solidFill>
              <a:latin typeface="Proxima Nova Semibold" panose="02000506030000020004" charset="0"/>
              <a:cs typeface="Proxima Nova Semibold" panose="02000506030000020004" charset="0"/>
            </a:endParaRPr>
          </a:p>
        </p:txBody>
      </p:sp>
      <p:sp>
        <p:nvSpPr>
          <p:cNvPr id="15" name="文本框 14"/>
          <p:cNvSpPr txBox="1"/>
          <p:nvPr>
            <p:custDataLst>
              <p:tags r:id="rId13"/>
            </p:custDataLst>
          </p:nvPr>
        </p:nvSpPr>
        <p:spPr>
          <a:xfrm>
            <a:off x="7722234" y="5036185"/>
            <a:ext cx="4066185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cs-CZ" sz="2400" b="1" baseline="30000" dirty="0"/>
              <a:t>Boční kartáč s technologií proti namotávání </a:t>
            </a:r>
            <a:endParaRPr lang="cs-CZ" sz="2400" dirty="0"/>
          </a:p>
        </p:txBody>
      </p:sp>
      <p:sp>
        <p:nvSpPr>
          <p:cNvPr id="16" name="文本框 15"/>
          <p:cNvSpPr txBox="1"/>
          <p:nvPr>
            <p:custDataLst>
              <p:tags r:id="rId14"/>
            </p:custDataLst>
          </p:nvPr>
        </p:nvSpPr>
        <p:spPr>
          <a:xfrm>
            <a:off x="7722235" y="5377815"/>
            <a:ext cx="3470910" cy="8140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Díky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inovativnímu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asymetrickému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designu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ve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tvaru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oblouku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využívá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boční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kartáč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odstředivou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sílu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br>
              <a:rPr lang="cs-CZ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</a:b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k 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nasměrování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vlasů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ke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konci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štětin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, 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díky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čemuž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je 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čištění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rychlé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a 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snadné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.</a:t>
            </a:r>
          </a:p>
        </p:txBody>
      </p:sp>
      <p:cxnSp>
        <p:nvCxnSpPr>
          <p:cNvPr id="19" name="直接连接符 18" hidden="1"/>
          <p:cNvCxnSpPr/>
          <p:nvPr/>
        </p:nvCxnSpPr>
        <p:spPr>
          <a:xfrm>
            <a:off x="3019425" y="5160645"/>
            <a:ext cx="0" cy="782955"/>
          </a:xfrm>
          <a:prstGeom prst="line">
            <a:avLst/>
          </a:prstGeom>
          <a:ln w="12700" cap="rnd" cmpd="sng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/>
            <a:tailEnd type="none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7" name="直接连接符 16" hidden="1"/>
          <p:cNvCxnSpPr/>
          <p:nvPr/>
        </p:nvCxnSpPr>
        <p:spPr>
          <a:xfrm>
            <a:off x="7473315" y="5160645"/>
            <a:ext cx="0" cy="782955"/>
          </a:xfrm>
          <a:prstGeom prst="line">
            <a:avLst/>
          </a:prstGeom>
          <a:ln w="12700" cap="rnd" cmpd="sng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/>
            <a:tailEnd type="none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8" name="文本框 17"/>
          <p:cNvSpPr txBox="1"/>
          <p:nvPr>
            <p:custDataLst>
              <p:tags r:id="rId15"/>
            </p:custDataLst>
          </p:nvPr>
        </p:nvSpPr>
        <p:spPr>
          <a:xfrm>
            <a:off x="6304280" y="5463540"/>
            <a:ext cx="1024890" cy="60253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cs-CZ" altLang="zh-CN" sz="950" b="1" dirty="0"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Míra n</a:t>
            </a:r>
            <a:r>
              <a:rPr lang="en-US" altLang="zh-CN" sz="950" b="1" dirty="0" err="1"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amotávání</a:t>
            </a:r>
            <a:r>
              <a:rPr lang="en-US" altLang="zh-CN" sz="950" b="1" dirty="0"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 </a:t>
            </a:r>
            <a:r>
              <a:rPr lang="en-US" altLang="zh-CN" sz="950" b="1" dirty="0" err="1"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vlasů</a:t>
            </a:r>
            <a:r>
              <a:rPr lang="en-US" altLang="zh-CN" sz="950" b="1" dirty="0"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 (2)</a:t>
            </a:r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6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白" descr="6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537210" y="326390"/>
            <a:ext cx="4653915" cy="2660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40000"/>
              </a:lnSpc>
            </a:pPr>
            <a:r>
              <a:rPr lang="en-US" altLang="zh-CN" sz="2900" dirty="0" err="1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Hlavní</a:t>
            </a:r>
            <a:r>
              <a:rPr lang="en-US" altLang="zh-CN" sz="2900" dirty="0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2900" dirty="0" err="1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kartáč</a:t>
            </a:r>
            <a:r>
              <a:rPr lang="en-US" altLang="zh-CN" sz="2900" dirty="0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2900" dirty="0" err="1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DuoDivide</a:t>
            </a:r>
            <a:endParaRPr lang="en-US" altLang="zh-CN" sz="2900" dirty="0">
              <a:solidFill>
                <a:schemeClr val="bg1"/>
              </a:solidFill>
              <a:latin typeface="Proxima Nova Semibold" panose="02000506030000020004" charset="0"/>
              <a:cs typeface="Proxima Nova Semibold" panose="02000506030000020004" charset="0"/>
            </a:endParaRPr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752475" y="1229360"/>
            <a:ext cx="1290320" cy="388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40000"/>
              </a:lnSpc>
              <a:buClrTx/>
              <a:buSzTx/>
              <a:buFontTx/>
            </a:pPr>
            <a:r>
              <a:rPr lang="cs-CZ" altLang="zh-CN" sz="1550" b="1" dirty="0">
                <a:solidFill>
                  <a:schemeClr val="bg1"/>
                </a:solidFill>
                <a:latin typeface="Proxima Nova" panose="02000506030000020004" charset="0"/>
                <a:cs typeface="Proxima Nova" panose="02000506030000020004" charset="0"/>
                <a:sym typeface="+mn-ea"/>
              </a:rPr>
              <a:t>Sbírá</a:t>
            </a:r>
            <a:endParaRPr lang="en-US" altLang="zh-CN" sz="1550" b="1" dirty="0">
              <a:solidFill>
                <a:schemeClr val="bg1"/>
              </a:solidFill>
              <a:latin typeface="Proxima Nova" panose="02000506030000020004" charset="0"/>
              <a:cs typeface="Proxima Nova" panose="02000506030000020004" charset="0"/>
              <a:sym typeface="+mn-ea"/>
            </a:endParaRPr>
          </a:p>
        </p:txBody>
      </p:sp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553720" y="5416240"/>
            <a:ext cx="2065020" cy="5334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Zakřivená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spirálová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ramena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navádějí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nečistoty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i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vlasy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k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sacímu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otvoru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,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čímž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omezují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jejich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namotávání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.</a:t>
            </a:r>
          </a:p>
        </p:txBody>
      </p:sp>
      <p:sp>
        <p:nvSpPr>
          <p:cNvPr id="8" name="文本框 7"/>
          <p:cNvSpPr txBox="1"/>
          <p:nvPr>
            <p:custDataLst>
              <p:tags r:id="rId7"/>
            </p:custDataLst>
          </p:nvPr>
        </p:nvSpPr>
        <p:spPr>
          <a:xfrm>
            <a:off x="3530599" y="1229360"/>
            <a:ext cx="2161185" cy="388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40000"/>
              </a:lnSpc>
              <a:buClrTx/>
              <a:buSzTx/>
              <a:buFontTx/>
            </a:pPr>
            <a:r>
              <a:rPr lang="en-US" altLang="zh-CN" sz="1550" b="1" dirty="0" err="1">
                <a:solidFill>
                  <a:schemeClr val="bg1"/>
                </a:solidFill>
                <a:latin typeface="Proxima Nova" panose="02000506030000020004" charset="0"/>
                <a:cs typeface="Proxima Nova" panose="02000506030000020004" charset="0"/>
                <a:sym typeface="+mn-ea"/>
              </a:rPr>
              <a:t>Navádí</a:t>
            </a:r>
            <a:r>
              <a:rPr lang="en-US" altLang="zh-CN" sz="1550" b="1" dirty="0">
                <a:solidFill>
                  <a:schemeClr val="bg1"/>
                </a:solidFill>
                <a:latin typeface="Proxima Nova" panose="02000506030000020004" charset="0"/>
                <a:cs typeface="Proxima Nova" panose="02000506030000020004" charset="0"/>
                <a:sym typeface="+mn-ea"/>
              </a:rPr>
              <a:t> </a:t>
            </a:r>
            <a:r>
              <a:rPr lang="en-US" altLang="zh-CN" sz="1550" b="1" dirty="0" err="1">
                <a:solidFill>
                  <a:schemeClr val="bg1"/>
                </a:solidFill>
                <a:latin typeface="Proxima Nova" panose="02000506030000020004" charset="0"/>
                <a:cs typeface="Proxima Nova" panose="02000506030000020004" charset="0"/>
                <a:sym typeface="+mn-ea"/>
              </a:rPr>
              <a:t>ke</a:t>
            </a:r>
            <a:r>
              <a:rPr lang="en-US" altLang="zh-CN" sz="1550" b="1" dirty="0">
                <a:solidFill>
                  <a:schemeClr val="bg1"/>
                </a:solidFill>
                <a:latin typeface="Proxima Nova" panose="02000506030000020004" charset="0"/>
                <a:cs typeface="Proxima Nova" panose="02000506030000020004" charset="0"/>
                <a:sym typeface="+mn-ea"/>
              </a:rPr>
              <a:t> </a:t>
            </a:r>
            <a:r>
              <a:rPr lang="en-US" altLang="zh-CN" sz="1550" b="1" dirty="0" err="1">
                <a:solidFill>
                  <a:schemeClr val="bg1"/>
                </a:solidFill>
                <a:latin typeface="Proxima Nova" panose="02000506030000020004" charset="0"/>
                <a:cs typeface="Proxima Nova" panose="02000506030000020004" charset="0"/>
                <a:sym typeface="+mn-ea"/>
              </a:rPr>
              <a:t>středu</a:t>
            </a:r>
            <a:endParaRPr lang="en-US" altLang="zh-CN" sz="1550" b="1" dirty="0">
              <a:solidFill>
                <a:schemeClr val="bg1"/>
              </a:solidFill>
              <a:latin typeface="Proxima Nova" panose="02000506030000020004" charset="0"/>
              <a:cs typeface="Proxima Nova" panose="02000506030000020004" charset="0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8"/>
            </p:custDataLst>
          </p:nvPr>
        </p:nvSpPr>
        <p:spPr>
          <a:xfrm>
            <a:off x="6306184" y="1229360"/>
            <a:ext cx="2161185" cy="388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40000"/>
              </a:lnSpc>
              <a:buClrTx/>
              <a:buSzTx/>
              <a:buFontTx/>
            </a:pPr>
            <a:r>
              <a:rPr lang="en-US" altLang="zh-CN" sz="1550" b="1" dirty="0" err="1">
                <a:solidFill>
                  <a:schemeClr val="bg1"/>
                </a:solidFill>
                <a:latin typeface="Proxima Nova" panose="02000506030000020004" charset="0"/>
                <a:cs typeface="Proxima Nova" panose="02000506030000020004" charset="0"/>
                <a:sym typeface="+mn-ea"/>
              </a:rPr>
              <a:t>Snadn</a:t>
            </a:r>
            <a:r>
              <a:rPr lang="cs-CZ" altLang="zh-CN" sz="1550" b="1" dirty="0">
                <a:solidFill>
                  <a:schemeClr val="bg1"/>
                </a:solidFill>
                <a:latin typeface="Proxima Nova" panose="02000506030000020004" charset="0"/>
                <a:cs typeface="Proxima Nova" panose="02000506030000020004" charset="0"/>
                <a:sym typeface="+mn-ea"/>
              </a:rPr>
              <a:t>o</a:t>
            </a:r>
            <a:r>
              <a:rPr lang="en-US" altLang="zh-CN" sz="1550" b="1" dirty="0">
                <a:solidFill>
                  <a:schemeClr val="bg1"/>
                </a:solidFill>
                <a:latin typeface="Proxima Nova" panose="02000506030000020004" charset="0"/>
                <a:cs typeface="Proxima Nova" panose="02000506030000020004" charset="0"/>
                <a:sym typeface="+mn-ea"/>
              </a:rPr>
              <a:t> </a:t>
            </a:r>
            <a:r>
              <a:rPr lang="en-US" altLang="zh-CN" sz="1550" b="1" dirty="0" err="1">
                <a:solidFill>
                  <a:schemeClr val="bg1"/>
                </a:solidFill>
                <a:latin typeface="Proxima Nova" panose="02000506030000020004" charset="0"/>
                <a:cs typeface="Proxima Nova" panose="02000506030000020004" charset="0"/>
                <a:sym typeface="+mn-ea"/>
              </a:rPr>
              <a:t>odstra</a:t>
            </a:r>
            <a:r>
              <a:rPr lang="cs-CZ" altLang="zh-CN" sz="1550" b="1" dirty="0" err="1">
                <a:solidFill>
                  <a:schemeClr val="bg1"/>
                </a:solidFill>
                <a:latin typeface="Proxima Nova" panose="02000506030000020004" charset="0"/>
                <a:cs typeface="Proxima Nova" panose="02000506030000020004" charset="0"/>
                <a:sym typeface="+mn-ea"/>
              </a:rPr>
              <a:t>ňuje</a:t>
            </a:r>
            <a:endParaRPr lang="en-US" altLang="zh-CN" sz="1550" b="1" dirty="0">
              <a:solidFill>
                <a:schemeClr val="bg1"/>
              </a:solidFill>
              <a:latin typeface="Proxima Nova" panose="02000506030000020004" charset="0"/>
              <a:cs typeface="Proxima Nova" panose="02000506030000020004" charset="0"/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9"/>
            </p:custDataLst>
          </p:nvPr>
        </p:nvSpPr>
        <p:spPr>
          <a:xfrm>
            <a:off x="9074149" y="1229360"/>
            <a:ext cx="1820829" cy="388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40000"/>
              </a:lnSpc>
              <a:buClrTx/>
              <a:buSzTx/>
              <a:buFontTx/>
            </a:pPr>
            <a:r>
              <a:rPr lang="en-US" altLang="zh-CN" sz="1550" b="1" dirty="0" err="1">
                <a:solidFill>
                  <a:schemeClr val="bg1"/>
                </a:solidFill>
                <a:latin typeface="Proxima Nova" panose="02000506030000020004" charset="0"/>
                <a:cs typeface="Proxima Nova" panose="02000506030000020004" charset="0"/>
                <a:sym typeface="+mn-ea"/>
              </a:rPr>
              <a:t>Rychle</a:t>
            </a:r>
            <a:r>
              <a:rPr lang="en-US" altLang="zh-CN" sz="1550" b="1" dirty="0">
                <a:solidFill>
                  <a:schemeClr val="bg1"/>
                </a:solidFill>
                <a:latin typeface="Proxima Nova" panose="02000506030000020004" charset="0"/>
                <a:cs typeface="Proxima Nova" panose="02000506030000020004" charset="0"/>
                <a:sym typeface="+mn-ea"/>
              </a:rPr>
              <a:t> </a:t>
            </a:r>
            <a:r>
              <a:rPr lang="en-US" altLang="zh-CN" sz="1550" b="1" dirty="0" err="1">
                <a:solidFill>
                  <a:schemeClr val="bg1"/>
                </a:solidFill>
                <a:latin typeface="Proxima Nova" panose="02000506030000020004" charset="0"/>
                <a:cs typeface="Proxima Nova" panose="02000506030000020004" charset="0"/>
                <a:sym typeface="+mn-ea"/>
              </a:rPr>
              <a:t>vys</a:t>
            </a:r>
            <a:r>
              <a:rPr lang="cs-CZ" altLang="zh-CN" sz="1550" b="1" dirty="0" err="1">
                <a:solidFill>
                  <a:schemeClr val="bg1"/>
                </a:solidFill>
                <a:latin typeface="Proxima Nova" panose="02000506030000020004" charset="0"/>
                <a:cs typeface="Proxima Nova" panose="02000506030000020004" charset="0"/>
                <a:sym typeface="+mn-ea"/>
              </a:rPr>
              <a:t>ává</a:t>
            </a:r>
            <a:endParaRPr lang="en-US" altLang="zh-CN" sz="1550" b="1" dirty="0">
              <a:solidFill>
                <a:schemeClr val="bg1"/>
              </a:solidFill>
              <a:latin typeface="Proxima Nova" panose="02000506030000020004" charset="0"/>
              <a:cs typeface="Proxima Nova" panose="02000506030000020004" charset="0"/>
              <a:sym typeface="+mn-ea"/>
            </a:endParaRPr>
          </a:p>
        </p:txBody>
      </p:sp>
      <p:sp>
        <p:nvSpPr>
          <p:cNvPr id="13" name="文本框 12"/>
          <p:cNvSpPr txBox="1"/>
          <p:nvPr>
            <p:custDataLst>
              <p:tags r:id="rId10"/>
            </p:custDataLst>
          </p:nvPr>
        </p:nvSpPr>
        <p:spPr>
          <a:xfrm>
            <a:off x="561975" y="3839210"/>
            <a:ext cx="7553960" cy="4934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40000"/>
              </a:lnSpc>
            </a:pPr>
            <a:r>
              <a:rPr lang="en-US" altLang="zh-CN" sz="2900" dirty="0" err="1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Boční</a:t>
            </a:r>
            <a:r>
              <a:rPr lang="en-US" altLang="zh-CN" sz="2900" dirty="0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2900" dirty="0" err="1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kartáč</a:t>
            </a:r>
            <a:r>
              <a:rPr lang="en-US" altLang="zh-CN" sz="2900" dirty="0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cs-CZ" altLang="zh-CN" sz="2900" dirty="0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s technologií </a:t>
            </a:r>
            <a:r>
              <a:rPr lang="en-US" altLang="zh-CN" sz="2900" dirty="0" err="1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proti</a:t>
            </a:r>
            <a:r>
              <a:rPr lang="en-US" altLang="zh-CN" sz="2900" dirty="0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2900" dirty="0" err="1">
                <a:solidFill>
                  <a:schemeClr val="bg1"/>
                </a:solidFill>
                <a:latin typeface="Proxima Nova Semibold" panose="02000506030000020004" charset="0"/>
                <a:cs typeface="Proxima Nova Semibold" panose="02000506030000020004" charset="0"/>
              </a:rPr>
              <a:t>namotávání</a:t>
            </a:r>
            <a:endParaRPr lang="en-US" altLang="zh-CN" sz="2900" dirty="0">
              <a:solidFill>
                <a:schemeClr val="bg1"/>
              </a:solidFill>
              <a:latin typeface="Proxima Nova Semibold" panose="02000506030000020004" charset="0"/>
              <a:cs typeface="Proxima Nova Semibold" panose="02000506030000020004" charset="0"/>
            </a:endParaRPr>
          </a:p>
        </p:txBody>
      </p:sp>
      <p:sp>
        <p:nvSpPr>
          <p:cNvPr id="15" name="文本框 14"/>
          <p:cNvSpPr txBox="1"/>
          <p:nvPr>
            <p:custDataLst>
              <p:tags r:id="rId11"/>
            </p:custDataLst>
          </p:nvPr>
        </p:nvSpPr>
        <p:spPr>
          <a:xfrm>
            <a:off x="553720" y="4739640"/>
            <a:ext cx="2642870" cy="6610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40000"/>
              </a:lnSpc>
              <a:buClrTx/>
              <a:buSzTx/>
              <a:buFontTx/>
            </a:pPr>
            <a:r>
              <a:rPr lang="en-US" altLang="zh-CN" sz="1400" b="1" dirty="0" err="1">
                <a:solidFill>
                  <a:schemeClr val="bg1"/>
                </a:solidFill>
                <a:latin typeface="Proxima Nova" panose="02000506030000020004" charset="0"/>
                <a:cs typeface="Proxima Nova" panose="02000506030000020004" charset="0"/>
                <a:sym typeface="+mn-ea"/>
              </a:rPr>
              <a:t>Asymetrický</a:t>
            </a:r>
            <a:r>
              <a:rPr lang="en-US" altLang="zh-CN" sz="1400" b="1" dirty="0">
                <a:solidFill>
                  <a:schemeClr val="bg1"/>
                </a:solidFill>
                <a:latin typeface="Proxima Nova" panose="02000506030000020004" charset="0"/>
                <a:cs typeface="Proxima Nova" panose="02000506030000020004" charset="0"/>
                <a:sym typeface="+mn-ea"/>
              </a:rPr>
              <a:t> </a:t>
            </a:r>
            <a:r>
              <a:rPr lang="en-US" altLang="zh-CN" sz="1400" b="1" dirty="0" err="1">
                <a:solidFill>
                  <a:schemeClr val="bg1"/>
                </a:solidFill>
                <a:latin typeface="Proxima Nova" panose="02000506030000020004" charset="0"/>
                <a:cs typeface="Proxima Nova" panose="02000506030000020004" charset="0"/>
                <a:sym typeface="+mn-ea"/>
              </a:rPr>
              <a:t>spirálový</a:t>
            </a:r>
            <a:r>
              <a:rPr lang="en-US" altLang="zh-CN" sz="1400" b="1" dirty="0">
                <a:solidFill>
                  <a:schemeClr val="bg1"/>
                </a:solidFill>
                <a:latin typeface="Proxima Nova" panose="02000506030000020004" charset="0"/>
                <a:cs typeface="Proxima Nova" panose="02000506030000020004" charset="0"/>
                <a:sym typeface="+mn-ea"/>
              </a:rPr>
              <a:t> </a:t>
            </a:r>
            <a:r>
              <a:rPr lang="en-US" altLang="zh-CN" sz="1400" b="1" dirty="0" err="1">
                <a:solidFill>
                  <a:schemeClr val="bg1"/>
                </a:solidFill>
                <a:latin typeface="Proxima Nova" panose="02000506030000020004" charset="0"/>
                <a:cs typeface="Proxima Nova" panose="02000506030000020004" charset="0"/>
                <a:sym typeface="+mn-ea"/>
              </a:rPr>
              <a:t>oblouk</a:t>
            </a:r>
            <a:endParaRPr lang="en-US" altLang="zh-CN" sz="1400" b="1" dirty="0">
              <a:solidFill>
                <a:schemeClr val="bg1"/>
              </a:solidFill>
              <a:latin typeface="Proxima Nova" panose="02000506030000020004" charset="0"/>
              <a:cs typeface="Proxima Nova" panose="02000506030000020004" charset="0"/>
              <a:sym typeface="+mn-ea"/>
            </a:endParaRPr>
          </a:p>
        </p:txBody>
      </p:sp>
      <p:sp>
        <p:nvSpPr>
          <p:cNvPr id="16" name="文本框 15"/>
          <p:cNvSpPr txBox="1"/>
          <p:nvPr>
            <p:custDataLst>
              <p:tags r:id="rId12"/>
            </p:custDataLst>
          </p:nvPr>
        </p:nvSpPr>
        <p:spPr>
          <a:xfrm>
            <a:off x="3342640" y="4739640"/>
            <a:ext cx="2642870" cy="35939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40000"/>
              </a:lnSpc>
              <a:buClrTx/>
              <a:buSzTx/>
              <a:buFontTx/>
            </a:pPr>
            <a:r>
              <a:rPr lang="en-US" altLang="zh-CN" sz="1400" b="1" dirty="0" err="1">
                <a:solidFill>
                  <a:schemeClr val="bg1"/>
                </a:solidFill>
                <a:latin typeface="Proxima Nova" panose="02000506030000020004" charset="0"/>
                <a:cs typeface="Proxima Nova" panose="02000506030000020004" charset="0"/>
                <a:sym typeface="+mn-ea"/>
              </a:rPr>
              <a:t>Měkká</a:t>
            </a:r>
            <a:r>
              <a:rPr lang="en-US" altLang="zh-CN" sz="1400" b="1" dirty="0">
                <a:solidFill>
                  <a:schemeClr val="bg1"/>
                </a:solidFill>
                <a:latin typeface="Proxima Nova" panose="02000506030000020004" charset="0"/>
                <a:cs typeface="Proxima Nova" panose="02000506030000020004" charset="0"/>
                <a:sym typeface="+mn-ea"/>
              </a:rPr>
              <a:t> </a:t>
            </a:r>
            <a:r>
              <a:rPr lang="en-US" altLang="zh-CN" sz="1400" b="1" dirty="0" err="1">
                <a:solidFill>
                  <a:schemeClr val="bg1"/>
                </a:solidFill>
                <a:latin typeface="Proxima Nova" panose="02000506030000020004" charset="0"/>
                <a:cs typeface="Proxima Nova" panose="02000506030000020004" charset="0"/>
                <a:sym typeface="+mn-ea"/>
              </a:rPr>
              <a:t>gumová</a:t>
            </a:r>
            <a:r>
              <a:rPr lang="en-US" altLang="zh-CN" sz="1400" b="1" dirty="0">
                <a:solidFill>
                  <a:schemeClr val="bg1"/>
                </a:solidFill>
                <a:latin typeface="Proxima Nova" panose="02000506030000020004" charset="0"/>
                <a:cs typeface="Proxima Nova" panose="02000506030000020004" charset="0"/>
                <a:sym typeface="+mn-ea"/>
              </a:rPr>
              <a:t> </a:t>
            </a:r>
            <a:r>
              <a:rPr lang="en-US" altLang="zh-CN" sz="1400" b="1" dirty="0" err="1">
                <a:solidFill>
                  <a:schemeClr val="bg1"/>
                </a:solidFill>
                <a:latin typeface="Proxima Nova" panose="02000506030000020004" charset="0"/>
                <a:cs typeface="Proxima Nova" panose="02000506030000020004" charset="0"/>
                <a:sym typeface="+mn-ea"/>
              </a:rPr>
              <a:t>lišta</a:t>
            </a:r>
            <a:endParaRPr lang="en-US" altLang="zh-CN" sz="1400" b="1" dirty="0">
              <a:solidFill>
                <a:schemeClr val="bg1"/>
              </a:solidFill>
              <a:latin typeface="Proxima Nova" panose="02000506030000020004" charset="0"/>
              <a:cs typeface="Proxima Nova" panose="02000506030000020004" charset="0"/>
              <a:sym typeface="+mn-ea"/>
            </a:endParaRPr>
          </a:p>
        </p:txBody>
      </p:sp>
      <p:sp>
        <p:nvSpPr>
          <p:cNvPr id="17" name="文本框 16"/>
          <p:cNvSpPr txBox="1"/>
          <p:nvPr>
            <p:custDataLst>
              <p:tags r:id="rId13"/>
            </p:custDataLst>
          </p:nvPr>
        </p:nvSpPr>
        <p:spPr>
          <a:xfrm>
            <a:off x="6050915" y="4739640"/>
            <a:ext cx="2642870" cy="35939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40000"/>
              </a:lnSpc>
              <a:buClrTx/>
              <a:buSzTx/>
              <a:buFontTx/>
            </a:pPr>
            <a:r>
              <a:rPr lang="en-US" altLang="zh-CN" sz="1400" b="1" dirty="0" err="1">
                <a:solidFill>
                  <a:schemeClr val="bg1"/>
                </a:solidFill>
                <a:latin typeface="Proxima Nova" panose="02000506030000020004" charset="0"/>
                <a:cs typeface="Proxima Nova" panose="02000506030000020004" charset="0"/>
                <a:sym typeface="+mn-ea"/>
              </a:rPr>
              <a:t>Delší</a:t>
            </a:r>
            <a:r>
              <a:rPr lang="en-US" altLang="zh-CN" sz="1400" b="1" dirty="0">
                <a:solidFill>
                  <a:schemeClr val="bg1"/>
                </a:solidFill>
                <a:latin typeface="Proxima Nova" panose="02000506030000020004" charset="0"/>
                <a:cs typeface="Proxima Nova" panose="02000506030000020004" charset="0"/>
                <a:sym typeface="+mn-ea"/>
              </a:rPr>
              <a:t> </a:t>
            </a:r>
            <a:r>
              <a:rPr lang="en-US" altLang="zh-CN" sz="1400" b="1" dirty="0" err="1">
                <a:solidFill>
                  <a:schemeClr val="bg1"/>
                </a:solidFill>
                <a:latin typeface="Proxima Nova" panose="02000506030000020004" charset="0"/>
                <a:cs typeface="Proxima Nova" panose="02000506030000020004" charset="0"/>
                <a:sym typeface="+mn-ea"/>
              </a:rPr>
              <a:t>štětiny</a:t>
            </a:r>
            <a:r>
              <a:rPr lang="en-US" altLang="zh-CN" sz="1400" b="1" dirty="0">
                <a:solidFill>
                  <a:schemeClr val="bg1"/>
                </a:solidFill>
                <a:latin typeface="Proxima Nova" panose="02000506030000020004" charset="0"/>
                <a:cs typeface="Proxima Nova" panose="02000506030000020004" charset="0"/>
                <a:sym typeface="+mn-ea"/>
              </a:rPr>
              <a:t> </a:t>
            </a:r>
            <a:r>
              <a:rPr lang="en-US" altLang="zh-CN" sz="1400" b="1" dirty="0" err="1">
                <a:solidFill>
                  <a:schemeClr val="bg1"/>
                </a:solidFill>
                <a:latin typeface="Proxima Nova" panose="02000506030000020004" charset="0"/>
                <a:cs typeface="Proxima Nova" panose="02000506030000020004" charset="0"/>
                <a:sym typeface="+mn-ea"/>
              </a:rPr>
              <a:t>bočního</a:t>
            </a:r>
            <a:r>
              <a:rPr lang="en-US" altLang="zh-CN" sz="1400" b="1" dirty="0">
                <a:solidFill>
                  <a:schemeClr val="bg1"/>
                </a:solidFill>
                <a:latin typeface="Proxima Nova" panose="02000506030000020004" charset="0"/>
                <a:cs typeface="Proxima Nova" panose="02000506030000020004" charset="0"/>
                <a:sym typeface="+mn-ea"/>
              </a:rPr>
              <a:t> </a:t>
            </a:r>
            <a:r>
              <a:rPr lang="en-US" altLang="zh-CN" sz="1400" b="1" dirty="0" err="1">
                <a:solidFill>
                  <a:schemeClr val="bg1"/>
                </a:solidFill>
                <a:latin typeface="Proxima Nova" panose="02000506030000020004" charset="0"/>
                <a:cs typeface="Proxima Nova" panose="02000506030000020004" charset="0"/>
                <a:sym typeface="+mn-ea"/>
              </a:rPr>
              <a:t>kartáče</a:t>
            </a:r>
            <a:endParaRPr lang="en-US" altLang="zh-CN" sz="1400" b="1" dirty="0">
              <a:solidFill>
                <a:schemeClr val="bg1"/>
              </a:solidFill>
              <a:latin typeface="Proxima Nova" panose="02000506030000020004" charset="0"/>
              <a:cs typeface="Proxima Nova" panose="02000506030000020004" charset="0"/>
              <a:sym typeface="+mn-ea"/>
            </a:endParaRPr>
          </a:p>
        </p:txBody>
      </p:sp>
      <p:sp>
        <p:nvSpPr>
          <p:cNvPr id="18" name="文本框 17"/>
          <p:cNvSpPr txBox="1"/>
          <p:nvPr>
            <p:custDataLst>
              <p:tags r:id="rId14"/>
            </p:custDataLst>
          </p:nvPr>
        </p:nvSpPr>
        <p:spPr>
          <a:xfrm>
            <a:off x="3342640" y="5309235"/>
            <a:ext cx="2065020" cy="5334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Měkká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gumová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lišta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účinně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odděluje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vlasy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a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zabraňuje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jejich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namotávání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,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takže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se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kartáč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méně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zanáší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.</a:t>
            </a:r>
          </a:p>
        </p:txBody>
      </p:sp>
      <p:sp>
        <p:nvSpPr>
          <p:cNvPr id="19" name="文本框 18"/>
          <p:cNvSpPr txBox="1"/>
          <p:nvPr>
            <p:custDataLst>
              <p:tags r:id="rId15"/>
            </p:custDataLst>
          </p:nvPr>
        </p:nvSpPr>
        <p:spPr>
          <a:xfrm>
            <a:off x="6050915" y="5309235"/>
            <a:ext cx="2065020" cy="3742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Delší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štětiny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na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bočních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kartáčcích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zvyšují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efektivitu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sběru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vlasů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.</a:t>
            </a:r>
          </a:p>
        </p:txBody>
      </p:sp>
      <p:sp>
        <p:nvSpPr>
          <p:cNvPr id="20" name="文本框 19"/>
          <p:cNvSpPr txBox="1"/>
          <p:nvPr>
            <p:custDataLst>
              <p:tags r:id="rId16"/>
            </p:custDataLst>
          </p:nvPr>
        </p:nvSpPr>
        <p:spPr>
          <a:xfrm>
            <a:off x="752475" y="1647190"/>
            <a:ext cx="2388870" cy="52193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Integrovaný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kartáč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s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gumovými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lamelami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br>
              <a:rPr lang="cs-CZ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</a:b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a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štětinami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vyniká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účinným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sběrem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vlasů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br>
              <a:rPr lang="cs-CZ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</a:b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z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koberců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.</a:t>
            </a:r>
          </a:p>
        </p:txBody>
      </p:sp>
      <p:sp>
        <p:nvSpPr>
          <p:cNvPr id="21" name="文本框 20"/>
          <p:cNvSpPr txBox="1"/>
          <p:nvPr>
            <p:custDataLst>
              <p:tags r:id="rId17"/>
            </p:custDataLst>
          </p:nvPr>
        </p:nvSpPr>
        <p:spPr>
          <a:xfrm>
            <a:off x="3530600" y="1647190"/>
            <a:ext cx="2454275" cy="5334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Dvojramenná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konstrukce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navádí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vlasy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z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obou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stran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ke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středu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kartáče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,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díky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čemuž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jsou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rychleji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zachyceny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a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odstraněny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.</a:t>
            </a:r>
          </a:p>
        </p:txBody>
      </p:sp>
      <p:sp>
        <p:nvSpPr>
          <p:cNvPr id="22" name="文本框 21"/>
          <p:cNvSpPr txBox="1"/>
          <p:nvPr>
            <p:custDataLst>
              <p:tags r:id="rId18"/>
            </p:custDataLst>
          </p:nvPr>
        </p:nvSpPr>
        <p:spPr>
          <a:xfrm>
            <a:off x="6310630" y="1647190"/>
            <a:ext cx="2388870" cy="52193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Mírně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odlišná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rychlost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otáčení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hlavních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kartáčů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pomáhá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uvolňovat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zachycené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vlasy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,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takže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je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lze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snadněji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odstranit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.</a:t>
            </a:r>
          </a:p>
        </p:txBody>
      </p:sp>
      <p:sp>
        <p:nvSpPr>
          <p:cNvPr id="24" name="文本框 23"/>
          <p:cNvSpPr txBox="1"/>
          <p:nvPr>
            <p:custDataLst>
              <p:tags r:id="rId19"/>
            </p:custDataLst>
          </p:nvPr>
        </p:nvSpPr>
        <p:spPr>
          <a:xfrm>
            <a:off x="9074150" y="1647190"/>
            <a:ext cx="2388870" cy="52193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Konstrukce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s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intenzivním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prouděním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vzduchu</a:t>
            </a:r>
            <a:br>
              <a:rPr lang="cs-CZ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</a:b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a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úzkým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sacím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otvorem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rychle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odsává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vlasy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uvolněné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z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hlavního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800" dirty="0" err="1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kartáče</a:t>
            </a:r>
            <a:r>
              <a:rPr lang="en-US" altLang="zh-CN" sz="800" dirty="0">
                <a:solidFill>
                  <a:srgbClr val="C6C6C5"/>
                </a:solidFill>
                <a:latin typeface="Proxima Nova Light" panose="02000506030000020004" charset="0"/>
                <a:cs typeface="Proxima Nova Light" panose="02000506030000020004" charset="0"/>
              </a:rPr>
              <a:t>.</a:t>
            </a:r>
          </a:p>
        </p:txBody>
      </p:sp>
      <p:cxnSp>
        <p:nvCxnSpPr>
          <p:cNvPr id="25" name="直接连接符 24"/>
          <p:cNvCxnSpPr/>
          <p:nvPr/>
        </p:nvCxnSpPr>
        <p:spPr>
          <a:xfrm>
            <a:off x="661670" y="5245100"/>
            <a:ext cx="469900" cy="0"/>
          </a:xfrm>
          <a:prstGeom prst="line">
            <a:avLst/>
          </a:prstGeom>
          <a:ln w="19050" cap="rnd" cmpd="sng">
            <a:solidFill>
              <a:srgbClr val="EF8934"/>
            </a:solidFill>
            <a:prstDash val="solid"/>
            <a:round/>
            <a:headEnd type="none"/>
            <a:tailEnd type="none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>
            <a:off x="3456305" y="5227320"/>
            <a:ext cx="469900" cy="0"/>
          </a:xfrm>
          <a:prstGeom prst="line">
            <a:avLst/>
          </a:prstGeom>
          <a:ln w="19050" cap="rnd" cmpd="sng">
            <a:solidFill>
              <a:srgbClr val="EF8934"/>
            </a:solidFill>
            <a:prstDash val="solid"/>
            <a:round/>
            <a:headEnd type="none"/>
            <a:tailEnd type="none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/>
        </p:nvCxnSpPr>
        <p:spPr>
          <a:xfrm>
            <a:off x="6144260" y="5220970"/>
            <a:ext cx="469900" cy="0"/>
          </a:xfrm>
          <a:prstGeom prst="line">
            <a:avLst/>
          </a:prstGeom>
          <a:ln w="19050" cap="rnd" cmpd="sng">
            <a:solidFill>
              <a:srgbClr val="EF8934"/>
            </a:solidFill>
            <a:prstDash val="solid"/>
            <a:round/>
            <a:headEnd type="none"/>
            <a:tailEnd type="none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853440" y="1388110"/>
            <a:ext cx="6247751" cy="7512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40000"/>
              </a:lnSpc>
            </a:pPr>
            <a:r>
              <a:rPr lang="en-US" altLang="zh-CN" sz="2900" dirty="0" err="1">
                <a:latin typeface="Proxima Nova Semibold" panose="02000506030000020004" charset="0"/>
                <a:cs typeface="Proxima Nova Semibold" panose="02000506030000020004" charset="0"/>
              </a:rPr>
              <a:t>Žádné</a:t>
            </a:r>
            <a:r>
              <a:rPr lang="en-US" altLang="zh-CN" sz="2900" dirty="0"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2900" dirty="0" err="1">
                <a:latin typeface="Proxima Nova Semibold" panose="02000506030000020004" charset="0"/>
                <a:cs typeface="Proxima Nova Semibold" panose="02000506030000020004" charset="0"/>
              </a:rPr>
              <a:t>kapky</a:t>
            </a:r>
            <a:r>
              <a:rPr lang="en-US" altLang="zh-CN" sz="2900" dirty="0">
                <a:latin typeface="Proxima Nova Semibold" panose="02000506030000020004" charset="0"/>
                <a:cs typeface="Proxima Nova Semibold" panose="02000506030000020004" charset="0"/>
              </a:rPr>
              <a:t>. </a:t>
            </a:r>
            <a:r>
              <a:rPr lang="en-US" altLang="zh-CN" sz="2900" dirty="0" err="1">
                <a:latin typeface="Proxima Nova Semibold" panose="02000506030000020004" charset="0"/>
                <a:cs typeface="Proxima Nova Semibold" panose="02000506030000020004" charset="0"/>
              </a:rPr>
              <a:t>Žádné</a:t>
            </a:r>
            <a:r>
              <a:rPr lang="en-US" altLang="zh-CN" sz="2900" dirty="0"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2900" dirty="0" err="1">
                <a:latin typeface="Proxima Nova Semibold" panose="02000506030000020004" charset="0"/>
                <a:cs typeface="Proxima Nova Semibold" panose="02000506030000020004" charset="0"/>
              </a:rPr>
              <a:t>mokré</a:t>
            </a:r>
            <a:r>
              <a:rPr lang="en-US" altLang="zh-CN" sz="2900" dirty="0"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2900" dirty="0" err="1">
                <a:latin typeface="Proxima Nova Semibold" panose="02000506030000020004" charset="0"/>
                <a:cs typeface="Proxima Nova Semibold" panose="02000506030000020004" charset="0"/>
              </a:rPr>
              <a:t>skvrny</a:t>
            </a:r>
            <a:r>
              <a:rPr lang="en-US" altLang="zh-CN" sz="2900" dirty="0">
                <a:latin typeface="Proxima Nova Semibold" panose="02000506030000020004" charset="0"/>
                <a:cs typeface="Proxima Nova Semibold" panose="02000506030000020004" charset="0"/>
              </a:rPr>
              <a:t>.</a:t>
            </a:r>
            <a:endParaRPr lang="en-US" altLang="zh-CN" sz="2900" dirty="0">
              <a:solidFill>
                <a:schemeClr val="tx1"/>
              </a:solidFill>
              <a:latin typeface="Proxima Nova Semibold" panose="02000506030000020004" charset="0"/>
              <a:cs typeface="Proxima Nova Semibold" panose="02000506030000020004" charset="0"/>
            </a:endParaRPr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853440" y="1193800"/>
            <a:ext cx="1847215" cy="388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40000"/>
              </a:lnSpc>
              <a:buClrTx/>
              <a:buSzTx/>
              <a:buFontTx/>
            </a:pPr>
            <a:r>
              <a:rPr lang="cs-CZ" altLang="zh-CN" sz="1550" b="1" dirty="0">
                <a:solidFill>
                  <a:schemeClr val="accent2"/>
                </a:solidFill>
                <a:latin typeface="Proxima Nova Semibold" panose="02000506030000020004" charset="0"/>
                <a:cs typeface="Proxima Nova Semibold" panose="02000506030000020004" charset="0"/>
                <a:sym typeface="+mn-ea"/>
              </a:rPr>
              <a:t>Úklid koberců</a:t>
            </a:r>
            <a:endParaRPr lang="en-US" altLang="zh-CN" sz="1550" b="1" dirty="0">
              <a:solidFill>
                <a:schemeClr val="accent2"/>
              </a:solidFill>
              <a:latin typeface="Proxima Nova Semibold" panose="02000506030000020004" charset="0"/>
              <a:cs typeface="Proxima Nova Semibold" panose="02000506030000020004" charset="0"/>
              <a:sym typeface="+mn-ea"/>
            </a:endParaRPr>
          </a:p>
        </p:txBody>
      </p:sp>
      <p:sp>
        <p:nvSpPr>
          <p:cNvPr id="21" name="文本框 20"/>
          <p:cNvSpPr txBox="1"/>
          <p:nvPr>
            <p:custDataLst>
              <p:tags r:id="rId6"/>
            </p:custDataLst>
          </p:nvPr>
        </p:nvSpPr>
        <p:spPr>
          <a:xfrm>
            <a:off x="853440" y="2722244"/>
            <a:ext cx="5621655" cy="1042359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cs-CZ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Zabraňuje nechtěnému navlhčení koberců.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Funkce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automatického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odpojení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mopů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⁽⁶⁾ </a:t>
            </a: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zajistí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jejich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cs-CZ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odpojení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ve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stanici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před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vysáváním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koberců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a </a:t>
            </a: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opětovné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nasazení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po </a:t>
            </a: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jeho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 </a:t>
            </a: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dokončení</a:t>
            </a:r>
            <a:r>
              <a:rPr lang="cs-CZ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egular" panose="02000506030000020004" charset="0"/>
                <a:cs typeface="Proxima Nova Regular" panose="02000506030000020004" charset="0"/>
                <a:sym typeface="+mn-ea"/>
              </a:rPr>
              <a:t>.</a:t>
            </a:r>
            <a:endParaRPr lang="en-US" altLang="zh-CN" sz="1200" dirty="0">
              <a:solidFill>
                <a:schemeClr val="tx1">
                  <a:lumMod val="75000"/>
                  <a:lumOff val="25000"/>
                </a:schemeClr>
              </a:solidFill>
              <a:latin typeface="Proxima Nova Regular" panose="02000506030000020004" charset="0"/>
              <a:cs typeface="Proxima Nova Regular" panose="02000506030000020004" charset="0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853439" y="2239010"/>
            <a:ext cx="3076575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cs-CZ" b="1" dirty="0"/>
              <a:t>Automatické odpojení mopu</a:t>
            </a:r>
            <a:endParaRPr lang="cs-CZ" dirty="0"/>
          </a:p>
        </p:txBody>
      </p:sp>
      <p:grpSp>
        <p:nvGrpSpPr>
          <p:cNvPr id="13" name="组合 12"/>
          <p:cNvGrpSpPr/>
          <p:nvPr/>
        </p:nvGrpSpPr>
        <p:grpSpPr>
          <a:xfrm>
            <a:off x="979805" y="4493895"/>
            <a:ext cx="2950210" cy="1226820"/>
            <a:chOff x="1511" y="6505"/>
            <a:chExt cx="4646" cy="1932"/>
          </a:xfrm>
        </p:grpSpPr>
        <p:pic>
          <p:nvPicPr>
            <p:cNvPr id="12" name="图片 11" descr="7页矩形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511" y="6505"/>
              <a:ext cx="4646" cy="1932"/>
            </a:xfrm>
            <a:prstGeom prst="rect">
              <a:avLst/>
            </a:prstGeom>
          </p:spPr>
        </p:pic>
        <p:sp>
          <p:nvSpPr>
            <p:cNvPr id="16" name="文本框 15"/>
            <p:cNvSpPr txBox="1"/>
            <p:nvPr>
              <p:custDataLst>
                <p:tags r:id="rId8"/>
              </p:custDataLst>
            </p:nvPr>
          </p:nvSpPr>
          <p:spPr>
            <a:xfrm>
              <a:off x="1655" y="7447"/>
              <a:ext cx="1778" cy="841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lvl="0" algn="ctr">
                <a:lnSpc>
                  <a:spcPct val="110000"/>
                </a:lnSpc>
                <a:buClrTx/>
                <a:buSzTx/>
                <a:buFontTx/>
              </a:pPr>
              <a:r>
                <a:rPr lang="cs-CZ" altLang="zh-CN" sz="1100" dirty="0">
                  <a:solidFill>
                    <a:schemeClr val="tx1"/>
                  </a:solidFill>
                  <a:latin typeface="Proxima Nova Medium" panose="02000506030000020004" charset="0"/>
                  <a:cs typeface="Proxima Nova Medium" panose="02000506030000020004" charset="0"/>
                  <a:sym typeface="+mn-ea"/>
                </a:rPr>
                <a:t>V režimu</a:t>
              </a:r>
              <a:r>
                <a:rPr lang="en-US" altLang="zh-CN" sz="1100" dirty="0">
                  <a:solidFill>
                    <a:schemeClr val="tx1"/>
                  </a:solidFill>
                  <a:latin typeface="Proxima Nova Medium" panose="02000506030000020004" charset="0"/>
                  <a:cs typeface="Proxima Nova Medium" panose="02000506030000020004" charset="0"/>
                  <a:sym typeface="+mn-ea"/>
                </a:rPr>
                <a:t> </a:t>
              </a:r>
            </a:p>
            <a:p>
              <a:pPr lvl="0" algn="ctr">
                <a:lnSpc>
                  <a:spcPct val="110000"/>
                </a:lnSpc>
                <a:buClrTx/>
                <a:buSzTx/>
                <a:buFontTx/>
              </a:pPr>
              <a:r>
                <a:rPr lang="en-US" altLang="zh-CN" sz="1100" dirty="0">
                  <a:solidFill>
                    <a:schemeClr val="tx1"/>
                  </a:solidFill>
                  <a:latin typeface="Proxima Nova Medium" panose="02000506030000020004" charset="0"/>
                  <a:cs typeface="Proxima Nova Medium" panose="02000506030000020004" charset="0"/>
                  <a:sym typeface="+mn-ea"/>
                </a:rPr>
                <a:t>Vacuum-Only</a:t>
              </a:r>
            </a:p>
          </p:txBody>
        </p:sp>
        <p:sp>
          <p:nvSpPr>
            <p:cNvPr id="9" name="文本框 8"/>
            <p:cNvSpPr txBox="1"/>
            <p:nvPr>
              <p:custDataLst>
                <p:tags r:id="rId9"/>
              </p:custDataLst>
            </p:nvPr>
          </p:nvSpPr>
          <p:spPr>
            <a:xfrm>
              <a:off x="3967" y="7447"/>
              <a:ext cx="1778" cy="841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lvl="0" algn="ctr">
                <a:lnSpc>
                  <a:spcPct val="110000"/>
                </a:lnSpc>
                <a:buClrTx/>
                <a:buSzTx/>
                <a:buFontTx/>
              </a:pPr>
              <a:r>
                <a:rPr lang="cs-CZ" altLang="zh-CN" sz="1100" dirty="0">
                  <a:solidFill>
                    <a:schemeClr val="tx1"/>
                  </a:solidFill>
                  <a:latin typeface="Proxima Nova Medium" panose="02000506030000020004" charset="0"/>
                  <a:cs typeface="Proxima Nova Medium" panose="02000506030000020004" charset="0"/>
                  <a:sym typeface="+mn-ea"/>
                </a:rPr>
                <a:t>V režimu</a:t>
              </a:r>
              <a:r>
                <a:rPr lang="en-US" altLang="zh-CN" sz="1100" dirty="0">
                  <a:solidFill>
                    <a:schemeClr val="tx1"/>
                  </a:solidFill>
                  <a:latin typeface="Proxima Nova Medium" panose="02000506030000020004" charset="0"/>
                  <a:cs typeface="Proxima Nova Medium" panose="02000506030000020004" charset="0"/>
                  <a:sym typeface="+mn-ea"/>
                </a:rPr>
                <a:t> Vacuum</a:t>
              </a:r>
            </a:p>
            <a:p>
              <a:pPr lvl="0" algn="ctr">
                <a:lnSpc>
                  <a:spcPct val="110000"/>
                </a:lnSpc>
                <a:buClrTx/>
                <a:buSzTx/>
                <a:buFontTx/>
              </a:pPr>
              <a:r>
                <a:rPr lang="en-US" altLang="zh-CN" sz="1100" dirty="0">
                  <a:solidFill>
                    <a:schemeClr val="tx1"/>
                  </a:solidFill>
                  <a:latin typeface="Proxima Nova Medium" panose="02000506030000020004" charset="0"/>
                  <a:cs typeface="Proxima Nova Medium" panose="02000506030000020004" charset="0"/>
                  <a:sym typeface="+mn-ea"/>
                </a:rPr>
                <a:t>Carpet First</a:t>
              </a:r>
            </a:p>
          </p:txBody>
        </p:sp>
        <p:cxnSp>
          <p:nvCxnSpPr>
            <p:cNvPr id="19" name="直接连接符 18"/>
            <p:cNvCxnSpPr/>
            <p:nvPr/>
          </p:nvCxnSpPr>
          <p:spPr>
            <a:xfrm>
              <a:off x="3609" y="6886"/>
              <a:ext cx="0" cy="1233"/>
            </a:xfrm>
            <a:prstGeom prst="line">
              <a:avLst/>
            </a:prstGeom>
            <a:ln w="12700" cap="rnd" cmpd="sng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/>
              <a:tailEnd type="none"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pic>
          <p:nvPicPr>
            <p:cNvPr id="10" name="图片 9" descr="图层 256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2174" y="6860"/>
              <a:ext cx="746" cy="430"/>
            </a:xfrm>
            <a:prstGeom prst="rect">
              <a:avLst/>
            </a:prstGeom>
          </p:spPr>
        </p:pic>
        <p:pic>
          <p:nvPicPr>
            <p:cNvPr id="11" name="图片 10" descr="图层 257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4523" y="6787"/>
              <a:ext cx="680" cy="503"/>
            </a:xfrm>
            <a:prstGeom prst="rect">
              <a:avLst/>
            </a:prstGeom>
          </p:spPr>
        </p:pic>
      </p:grp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554990" y="377190"/>
            <a:ext cx="7112635" cy="4813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40000"/>
              </a:lnSpc>
            </a:pPr>
            <a:r>
              <a:rPr lang="en-US" altLang="zh-CN" sz="2900" dirty="0" err="1">
                <a:latin typeface="Proxima Nova Semibold" panose="02000506030000020004" charset="0"/>
                <a:cs typeface="Proxima Nova Semibold" panose="02000506030000020004" charset="0"/>
              </a:rPr>
              <a:t>Pokročilá</a:t>
            </a:r>
            <a:r>
              <a:rPr lang="en-US" altLang="zh-CN" sz="2900" dirty="0"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2900" dirty="0" err="1">
                <a:latin typeface="Proxima Nova Semibold" panose="02000506030000020004" charset="0"/>
                <a:cs typeface="Proxima Nova Semibold" panose="02000506030000020004" charset="0"/>
              </a:rPr>
              <a:t>metoda</a:t>
            </a:r>
            <a:r>
              <a:rPr lang="en-US" altLang="zh-CN" sz="2900" dirty="0"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2900" dirty="0" err="1">
                <a:latin typeface="Proxima Nova Semibold" panose="02000506030000020004" charset="0"/>
                <a:cs typeface="Proxima Nova Semibold" panose="02000506030000020004" charset="0"/>
              </a:rPr>
              <a:t>úklidu</a:t>
            </a:r>
            <a:r>
              <a:rPr lang="en-US" altLang="zh-CN" sz="2900" dirty="0"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2900" dirty="0" err="1">
                <a:latin typeface="Proxima Nova Semibold" panose="02000506030000020004" charset="0"/>
                <a:cs typeface="Proxima Nova Semibold" panose="02000506030000020004" charset="0"/>
              </a:rPr>
              <a:t>koberců</a:t>
            </a:r>
            <a:endParaRPr lang="en-US" altLang="zh-CN" sz="2900" dirty="0">
              <a:solidFill>
                <a:schemeClr val="tx1"/>
              </a:solidFill>
              <a:latin typeface="Proxima Nova Semibold" panose="02000506030000020004" charset="0"/>
              <a:cs typeface="Proxima Nova Semibold" panose="02000506030000020004" charset="0"/>
            </a:endParaRPr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554990" y="1025525"/>
            <a:ext cx="8987844" cy="3438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5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Vyberte</a:t>
            </a:r>
            <a:r>
              <a:rPr lang="en-US" altLang="zh-CN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15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si</a:t>
            </a:r>
            <a:r>
              <a:rPr lang="en-US" altLang="zh-CN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15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vhodný</a:t>
            </a:r>
            <a:r>
              <a:rPr lang="en-US" altLang="zh-CN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15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způsob</a:t>
            </a:r>
            <a:r>
              <a:rPr lang="en-US" altLang="zh-CN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15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úklidu</a:t>
            </a:r>
            <a:r>
              <a:rPr lang="en-US" altLang="zh-CN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15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koberců</a:t>
            </a:r>
            <a:r>
              <a:rPr lang="en-US" altLang="zh-CN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. Pro </a:t>
            </a:r>
            <a:r>
              <a:rPr lang="en-US" altLang="zh-CN" sz="15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důkladnější</a:t>
            </a:r>
            <a:r>
              <a:rPr lang="en-US" altLang="zh-CN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15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odstranění</a:t>
            </a:r>
            <a:r>
              <a:rPr lang="en-US" altLang="zh-CN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15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nečistot</a:t>
            </a:r>
            <a:r>
              <a:rPr lang="en-US" altLang="zh-CN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15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zapněte</a:t>
            </a:r>
            <a:r>
              <a:rPr lang="en-US" altLang="zh-CN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15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pokročilý</a:t>
            </a:r>
            <a:r>
              <a:rPr lang="en-US" altLang="zh-CN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 </a:t>
            </a:r>
            <a:r>
              <a:rPr lang="en-US" altLang="zh-CN" sz="15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režim</a:t>
            </a:r>
            <a:r>
              <a:rPr lang="en-US" altLang="zh-CN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Light" panose="02000506030000020004" charset="0"/>
                <a:cs typeface="Proxima Nova Light" panose="02000506030000020004" charset="0"/>
              </a:rPr>
              <a:t>.</a:t>
            </a: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953770" y="5050155"/>
            <a:ext cx="3655060" cy="4813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40000"/>
              </a:lnSpc>
            </a:pPr>
            <a:r>
              <a:rPr lang="cs-CZ" altLang="zh-CN" sz="2140" dirty="0">
                <a:solidFill>
                  <a:schemeClr val="accent2"/>
                </a:solidFill>
                <a:latin typeface="Proxima Nova Semibold" panose="02000506030000020004" charset="0"/>
                <a:cs typeface="Proxima Nova Semibold" panose="02000506030000020004" charset="0"/>
              </a:rPr>
              <a:t>Režim </a:t>
            </a:r>
            <a:r>
              <a:rPr lang="en-US" altLang="zh-CN" sz="2140" dirty="0">
                <a:solidFill>
                  <a:schemeClr val="accent2"/>
                </a:solidFill>
                <a:latin typeface="Proxima Nova Semibold" panose="02000506030000020004" charset="0"/>
                <a:cs typeface="Proxima Nova Semibold" panose="02000506030000020004" charset="0"/>
              </a:rPr>
              <a:t>Carpet Boost+</a:t>
            </a:r>
          </a:p>
        </p:txBody>
      </p:sp>
      <p:sp>
        <p:nvSpPr>
          <p:cNvPr id="18" name="文本框 17"/>
          <p:cNvSpPr txBox="1"/>
          <p:nvPr>
            <p:custDataLst>
              <p:tags r:id="rId7"/>
            </p:custDataLst>
          </p:nvPr>
        </p:nvSpPr>
        <p:spPr>
          <a:xfrm>
            <a:off x="953769" y="5569585"/>
            <a:ext cx="4328347" cy="63299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000" dirty="0"/>
              <a:t>Zvýšení sacího výkonu podle potřeby. Při detekci koberce vysavač automaticky přepne na maximální výkon, aby účinně odstranil i odolné nečistoty usazené hluboko ve vláknech.</a:t>
            </a:r>
            <a:endParaRPr lang="en-US" altLang="zh-CN" sz="980" dirty="0">
              <a:solidFill>
                <a:schemeClr val="tx1">
                  <a:lumMod val="75000"/>
                  <a:lumOff val="25000"/>
                </a:schemeClr>
              </a:solidFill>
              <a:latin typeface="Proxima Nova Light" panose="02000506030000020004" charset="0"/>
              <a:cs typeface="Proxima Nova Light" panose="02000506030000020004" charset="0"/>
            </a:endParaRPr>
          </a:p>
        </p:txBody>
      </p:sp>
      <p:sp>
        <p:nvSpPr>
          <p:cNvPr id="9" name="文本框 8"/>
          <p:cNvSpPr txBox="1"/>
          <p:nvPr>
            <p:custDataLst>
              <p:tags r:id="rId8"/>
            </p:custDataLst>
          </p:nvPr>
        </p:nvSpPr>
        <p:spPr>
          <a:xfrm>
            <a:off x="6456044" y="5050155"/>
            <a:ext cx="4166559" cy="4813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40000"/>
              </a:lnSpc>
            </a:pPr>
            <a:r>
              <a:rPr lang="cs-CZ" altLang="zh-CN" sz="2140" dirty="0">
                <a:solidFill>
                  <a:schemeClr val="accent2"/>
                </a:solidFill>
                <a:latin typeface="Proxima Nova Semibold" panose="02000506030000020004" charset="0"/>
                <a:cs typeface="Proxima Nova Semibold" panose="02000506030000020004" charset="0"/>
              </a:rPr>
              <a:t>Režim </a:t>
            </a:r>
            <a:r>
              <a:rPr lang="en-US" altLang="zh-CN" sz="2140" dirty="0">
                <a:solidFill>
                  <a:schemeClr val="accent2"/>
                </a:solidFill>
                <a:latin typeface="Proxima Nova Semibold" panose="02000506030000020004" charset="0"/>
                <a:cs typeface="Proxima Nova Semibold" panose="02000506030000020004" charset="0"/>
              </a:rPr>
              <a:t>Deep Carpet Cleaning</a:t>
            </a:r>
          </a:p>
        </p:txBody>
      </p:sp>
      <p:cxnSp>
        <p:nvCxnSpPr>
          <p:cNvPr id="10" name="直接连接符 9"/>
          <p:cNvCxnSpPr/>
          <p:nvPr/>
        </p:nvCxnSpPr>
        <p:spPr>
          <a:xfrm>
            <a:off x="6284595" y="5258435"/>
            <a:ext cx="0" cy="692785"/>
          </a:xfrm>
          <a:prstGeom prst="line">
            <a:avLst/>
          </a:prstGeom>
          <a:ln w="12700" cap="rnd" cmpd="sng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/>
            <a:tailEnd type="none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>
            <p:custDataLst>
              <p:tags r:id="rId9"/>
            </p:custDataLst>
          </p:nvPr>
        </p:nvSpPr>
        <p:spPr>
          <a:xfrm>
            <a:off x="6456043" y="5569585"/>
            <a:ext cx="4782185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cs-CZ" sz="1000" dirty="0"/>
              <a:t>Důkladnější úklid díky druhému průjezdu. Po zapnutí tohoto režimu vysavač změní směr úklidu do křížového vzoru. Díky tomu budou uklizena i místa, která mohla být při prvním průjezdu vynechána. </a:t>
            </a:r>
          </a:p>
        </p:txBody>
      </p:sp>
      <p:cxnSp>
        <p:nvCxnSpPr>
          <p:cNvPr id="12" name="直接连接符 11"/>
          <p:cNvCxnSpPr/>
          <p:nvPr/>
        </p:nvCxnSpPr>
        <p:spPr>
          <a:xfrm>
            <a:off x="782320" y="5258435"/>
            <a:ext cx="0" cy="692785"/>
          </a:xfrm>
          <a:prstGeom prst="line">
            <a:avLst/>
          </a:prstGeom>
          <a:ln w="12700" cap="rnd" cmpd="sng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/>
            <a:tailEnd type="none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2"/>
            </p:custDataLst>
          </p:nvPr>
        </p:nvSpPr>
        <p:spPr>
          <a:xfrm>
            <a:off x="7454900" y="501015"/>
            <a:ext cx="4296113" cy="9785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zh-CN" sz="2900" dirty="0" err="1">
                <a:latin typeface="Proxima Nova Semibold" panose="02000506030000020004" charset="0"/>
                <a:cs typeface="Proxima Nova Semibold" panose="02000506030000020004" charset="0"/>
              </a:rPr>
              <a:t>Zcela</a:t>
            </a:r>
            <a:r>
              <a:rPr lang="en-US" altLang="zh-CN" sz="2900" dirty="0"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en-US" altLang="zh-CN" sz="2900" dirty="0" err="1">
                <a:latin typeface="Proxima Nova Semibold" panose="02000506030000020004" charset="0"/>
                <a:cs typeface="Proxima Nova Semibold" panose="02000506030000020004" charset="0"/>
              </a:rPr>
              <a:t>nový</a:t>
            </a:r>
            <a:r>
              <a:rPr lang="en-US" altLang="zh-CN" sz="2900" dirty="0">
                <a:latin typeface="Proxima Nova Semibold" panose="02000506030000020004" charset="0"/>
                <a:cs typeface="Proxima Nova Semibold" panose="02000506030000020004" charset="0"/>
              </a:rPr>
              <a:t> </a:t>
            </a:r>
            <a:r>
              <a:rPr lang="cs-CZ" altLang="zh-CN" sz="3200" dirty="0">
                <a:latin typeface="Proxima Nova Semibold" panose="02000506030000020004" charset="0"/>
                <a:cs typeface="Proxima Nova Semibold" panose="02000506030000020004" charset="0"/>
              </a:rPr>
              <a:t>b</a:t>
            </a:r>
            <a:r>
              <a:rPr lang="cs-CZ" sz="3200" dirty="0"/>
              <a:t>oční kartáč s reverzním otáčením</a:t>
            </a:r>
            <a:endParaRPr lang="en-US" altLang="zh-CN" sz="2900" dirty="0">
              <a:solidFill>
                <a:schemeClr val="tx1"/>
              </a:solidFill>
              <a:latin typeface="Proxima Nova Semibold" panose="02000506030000020004" charset="0"/>
              <a:cs typeface="Proxima Nova Semibold" panose="02000506030000020004" charset="0"/>
            </a:endParaRPr>
          </a:p>
        </p:txBody>
      </p:sp>
      <p:sp>
        <p:nvSpPr>
          <p:cNvPr id="13" name="文本框 12"/>
          <p:cNvSpPr txBox="1"/>
          <p:nvPr>
            <p:custDataLst>
              <p:tags r:id="rId3"/>
            </p:custDataLst>
          </p:nvPr>
        </p:nvSpPr>
        <p:spPr>
          <a:xfrm>
            <a:off x="7454900" y="5368925"/>
            <a:ext cx="2237740" cy="6692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40000"/>
              </a:lnSpc>
            </a:pPr>
            <a:r>
              <a:rPr lang="en-US" altLang="zh-CN" sz="3200" dirty="0">
                <a:solidFill>
                  <a:schemeClr val="accent2"/>
                </a:solidFill>
                <a:latin typeface="Anton" charset="0"/>
                <a:cs typeface="Anton" charset="0"/>
              </a:rPr>
              <a:t>30</a:t>
            </a:r>
            <a:r>
              <a:rPr lang="cs-CZ" altLang="zh-CN" sz="3200" dirty="0">
                <a:solidFill>
                  <a:schemeClr val="accent2"/>
                </a:solidFill>
                <a:latin typeface="Anton" charset="0"/>
                <a:cs typeface="Anton" charset="0"/>
              </a:rPr>
              <a:t> </a:t>
            </a:r>
            <a:r>
              <a:rPr lang="en-US" altLang="zh-CN" sz="3200" dirty="0">
                <a:solidFill>
                  <a:schemeClr val="accent2"/>
                </a:solidFill>
                <a:latin typeface="Anton" charset="0"/>
                <a:cs typeface="Anton" charset="0"/>
              </a:rPr>
              <a:t>% </a:t>
            </a:r>
            <a:r>
              <a:rPr lang="cs-CZ" altLang="zh-CN" sz="3200" dirty="0">
                <a:solidFill>
                  <a:schemeClr val="accent2"/>
                </a:solidFill>
                <a:latin typeface="Anton" charset="0"/>
                <a:cs typeface="Anton" charset="0"/>
              </a:rPr>
              <a:t>lepší</a:t>
            </a:r>
            <a:endParaRPr lang="en-US" altLang="zh-CN" sz="3200" dirty="0">
              <a:solidFill>
                <a:schemeClr val="accent2"/>
              </a:solidFill>
              <a:latin typeface="Anton" charset="0"/>
              <a:cs typeface="Anton" charset="0"/>
            </a:endParaRP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7454900" y="5260975"/>
            <a:ext cx="828040" cy="33401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lnSpc>
                <a:spcPct val="140000"/>
              </a:lnSpc>
              <a:buClrTx/>
              <a:buSzTx/>
              <a:buFontTx/>
            </a:pPr>
            <a:r>
              <a:rPr lang="cs-CZ" altLang="zh-CN" sz="1200" dirty="0">
                <a:solidFill>
                  <a:schemeClr val="tx1"/>
                </a:solidFill>
                <a:latin typeface="Proxima Nova" panose="02000506030000020004" charset="0"/>
                <a:cs typeface="Proxima Nova" panose="02000506030000020004" charset="0"/>
                <a:sym typeface="+mn-ea"/>
              </a:rPr>
              <a:t>Až o</a:t>
            </a:r>
            <a:endParaRPr lang="en-US" altLang="zh-CN" sz="1200" dirty="0">
              <a:solidFill>
                <a:schemeClr val="tx1"/>
              </a:solidFill>
              <a:latin typeface="Proxima Nova" panose="02000506030000020004" charset="0"/>
              <a:cs typeface="Proxima Nova" panose="02000506030000020004" charset="0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7454900" y="5967095"/>
            <a:ext cx="2705100" cy="32130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40000"/>
              </a:lnSpc>
              <a:buClrTx/>
              <a:buSzTx/>
              <a:buFontTx/>
            </a:pPr>
            <a:r>
              <a:rPr lang="cs-CZ" altLang="zh-CN" sz="1200" dirty="0">
                <a:latin typeface="Proxima Nova" panose="02000506030000020004" charset="0"/>
                <a:cs typeface="Proxima Nova" panose="02000506030000020004" charset="0"/>
                <a:sym typeface="+mn-ea"/>
              </a:rPr>
              <a:t>ú</a:t>
            </a:r>
            <a:r>
              <a:rPr lang="cs-CZ" altLang="zh-CN" sz="1200" dirty="0">
                <a:solidFill>
                  <a:schemeClr val="tx1"/>
                </a:solidFill>
                <a:latin typeface="Proxima Nova" panose="02000506030000020004" charset="0"/>
                <a:cs typeface="Proxima Nova" panose="02000506030000020004" charset="0"/>
                <a:sym typeface="+mn-ea"/>
              </a:rPr>
              <a:t>klid rohů místností</a:t>
            </a:r>
            <a:r>
              <a:rPr lang="en-US" altLang="zh-CN" sz="1200" baseline="30000" dirty="0">
                <a:solidFill>
                  <a:schemeClr val="tx1"/>
                </a:solidFill>
                <a:latin typeface="Proxima Nova" panose="02000506030000020004" charset="0"/>
                <a:cs typeface="Proxima Nova" panose="02000506030000020004" charset="0"/>
                <a:sym typeface="+mn-ea"/>
              </a:rPr>
              <a:t>(3)</a:t>
            </a:r>
          </a:p>
        </p:txBody>
      </p:sp>
      <p:sp>
        <p:nvSpPr>
          <p:cNvPr id="21" name="文本框 20"/>
          <p:cNvSpPr txBox="1"/>
          <p:nvPr>
            <p:custDataLst>
              <p:tags r:id="rId6"/>
            </p:custDataLst>
          </p:nvPr>
        </p:nvSpPr>
        <p:spPr>
          <a:xfrm>
            <a:off x="7454900" y="1479550"/>
            <a:ext cx="4082104" cy="11391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>
              <a:lnSpc>
                <a:spcPct val="110000"/>
              </a:lnSpc>
            </a:pPr>
            <a:r>
              <a:rPr lang="cs-CZ" sz="1200" dirty="0"/>
              <a:t>Lepší úklid rohů díky chytrému bočnímu kartáči. </a:t>
            </a:r>
            <a:br>
              <a:rPr lang="cs-CZ" sz="1200" dirty="0"/>
            </a:br>
            <a:r>
              <a:rPr lang="cs-CZ" sz="1200" dirty="0"/>
              <a:t>Při úklidu rohu místnosti změní kartáč směr otáčení a delšími štětinami zachytí nečistoty i v hůře dostupných místech. </a:t>
            </a:r>
            <a:br>
              <a:rPr lang="cs-CZ" sz="1200" dirty="0"/>
            </a:br>
            <a:r>
              <a:rPr lang="cs-CZ" sz="1200" dirty="0"/>
              <a:t>Po dokončení úklidu rohu se vrátí k běžnému otáčení.</a:t>
            </a:r>
            <a:endParaRPr lang="en-US" altLang="zh-CN" sz="1200" dirty="0">
              <a:solidFill>
                <a:schemeClr val="tx1">
                  <a:lumMod val="75000"/>
                  <a:lumOff val="25000"/>
                </a:schemeClr>
              </a:solidFill>
              <a:latin typeface="Proxima Nova Regular" panose="02000506030000020004" charset="0"/>
              <a:cs typeface="Proxima Nova Regular" panose="02000506030000020004" charset="0"/>
              <a:sym typeface="+mn-ea"/>
            </a:endParaRPr>
          </a:p>
        </p:txBody>
      </p:sp>
      <p:sp>
        <p:nvSpPr>
          <p:cNvPr id="16" name="文本框 15"/>
          <p:cNvSpPr txBox="1"/>
          <p:nvPr>
            <p:custDataLst>
              <p:tags r:id="rId7"/>
            </p:custDataLst>
          </p:nvPr>
        </p:nvSpPr>
        <p:spPr>
          <a:xfrm>
            <a:off x="7454901" y="4719955"/>
            <a:ext cx="2097662" cy="66992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>
              <a:lnSpc>
                <a:spcPct val="120000"/>
              </a:lnSpc>
            </a:pPr>
            <a:r>
              <a:rPr lang="en-US" altLang="zh-CN" sz="1200" dirty="0" err="1">
                <a:latin typeface="Proxima Nova" panose="02000506030000020004" charset="0"/>
                <a:cs typeface="Proxima Nova" panose="02000506030000020004" charset="0"/>
                <a:sym typeface="+mn-ea"/>
              </a:rPr>
              <a:t>Porovnání</a:t>
            </a:r>
            <a:r>
              <a:rPr lang="en-US" altLang="zh-CN" sz="1200" dirty="0">
                <a:latin typeface="Proxima Nova" panose="02000506030000020004" charset="0"/>
                <a:cs typeface="Proxima Nova" panose="02000506030000020004" charset="0"/>
                <a:sym typeface="+mn-ea"/>
              </a:rPr>
              <a:t> se </a:t>
            </a:r>
            <a:r>
              <a:rPr lang="en-US" altLang="zh-CN" sz="1200" dirty="0" err="1">
                <a:latin typeface="Proxima Nova" panose="02000506030000020004" charset="0"/>
                <a:cs typeface="Proxima Nova" panose="02000506030000020004" charset="0"/>
                <a:sym typeface="+mn-ea"/>
              </a:rPr>
              <a:t>standardním</a:t>
            </a:r>
            <a:r>
              <a:rPr lang="en-US" altLang="zh-CN" sz="1200" dirty="0">
                <a:latin typeface="Proxima Nova" panose="02000506030000020004" charset="0"/>
                <a:cs typeface="Proxima Nova" panose="02000506030000020004" charset="0"/>
                <a:sym typeface="+mn-ea"/>
              </a:rPr>
              <a:t> </a:t>
            </a:r>
            <a:r>
              <a:rPr lang="en-US" altLang="zh-CN" sz="1200" dirty="0" err="1">
                <a:latin typeface="Proxima Nova" panose="02000506030000020004" charset="0"/>
                <a:cs typeface="Proxima Nova" panose="02000506030000020004" charset="0"/>
                <a:sym typeface="+mn-ea"/>
              </a:rPr>
              <a:t>bočním</a:t>
            </a:r>
            <a:r>
              <a:rPr lang="en-US" altLang="zh-CN" sz="1200" dirty="0">
                <a:latin typeface="Proxima Nova" panose="02000506030000020004" charset="0"/>
                <a:cs typeface="Proxima Nova" panose="02000506030000020004" charset="0"/>
                <a:sym typeface="+mn-ea"/>
              </a:rPr>
              <a:t> </a:t>
            </a:r>
            <a:r>
              <a:rPr lang="en-US" altLang="zh-CN" sz="1200" dirty="0" err="1">
                <a:latin typeface="Proxima Nova" panose="02000506030000020004" charset="0"/>
                <a:cs typeface="Proxima Nova" panose="02000506030000020004" charset="0"/>
                <a:sym typeface="+mn-ea"/>
              </a:rPr>
              <a:t>kartáčem</a:t>
            </a:r>
            <a:endParaRPr lang="en-US" altLang="zh-CN" sz="1200" dirty="0">
              <a:solidFill>
                <a:schemeClr val="tx1"/>
              </a:solidFill>
              <a:latin typeface="Proxima Nova" panose="02000506030000020004" charset="0"/>
              <a:cs typeface="Proxima Nova" panose="02000506030000020004" charset="0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081_1*a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081_1*b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6}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55,&quot;left&quot;:44.6,&quot;top&quot;:355.05,&quot;width&quot;:403.6}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苹方-简"/>
        <a:ea typeface="苹方-简"/>
        <a:cs typeface=""/>
      </a:majorFont>
      <a:minorFont>
        <a:latin typeface="苹方-简"/>
        <a:ea typeface="苹方-简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WPS">
      <a:majorFont>
        <a:latin typeface="苹方-简"/>
        <a:ea typeface="苹方-简"/>
        <a:cs typeface=""/>
      </a:majorFont>
      <a:minorFont>
        <a:latin typeface="苹方-简"/>
        <a:ea typeface="苹方-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WPS">
      <a:majorFont>
        <a:latin typeface="苹方-简"/>
        <a:ea typeface="苹方-简"/>
        <a:cs typeface=""/>
      </a:majorFont>
      <a:minorFont>
        <a:latin typeface="苹方-简"/>
        <a:ea typeface="苹方-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1997</Words>
  <Application>Microsoft Office PowerPoint</Application>
  <PresentationFormat>Širokoúhlá obrazovka</PresentationFormat>
  <Paragraphs>155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10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32" baseType="lpstr">
      <vt:lpstr>Proxima Nova Regular</vt:lpstr>
      <vt:lpstr>Arial</vt:lpstr>
      <vt:lpstr>Proxima Nova Medium</vt:lpstr>
      <vt:lpstr>Proxima Nova Light</vt:lpstr>
      <vt:lpstr>苹方-简</vt:lpstr>
      <vt:lpstr>Wingdings</vt:lpstr>
      <vt:lpstr>ProximaSansMedium</vt:lpstr>
      <vt:lpstr>Anton</vt:lpstr>
      <vt:lpstr>Proxima Nova Semibold</vt:lpstr>
      <vt:lpstr>Proxima Nova</vt:lpstr>
      <vt:lpstr>WPS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Sára Mészárosová</cp:lastModifiedBy>
  <cp:revision>210</cp:revision>
  <dcterms:created xsi:type="dcterms:W3CDTF">2026-06-09T02:57:54Z</dcterms:created>
  <dcterms:modified xsi:type="dcterms:W3CDTF">2026-07-16T11:39:01Z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2052-7.4.1.8983</vt:lpwstr>
  </property>
  <property fmtid="{D5CDD505-2E9C-101B-9397-08002B2CF9AE}" pid="3" name="ICV">
    <vt:lpwstr>62AB0E0FD7665B54C8ED1F6AF853DD4E_41</vt:lpwstr>
  </property>
</Properties>
</file>