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A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394" autoAdjust="0"/>
  </p:normalViewPr>
  <p:slideViewPr>
    <p:cSldViewPr snapToGrid="0">
      <p:cViewPr varScale="1">
        <p:scale>
          <a:sx n="89" d="100"/>
          <a:sy n="89" d="100"/>
        </p:scale>
        <p:origin x="13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762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61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09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3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679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023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52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6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61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440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21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2B351-D0C7-439C-A47A-565AF3B42AEA}" type="datetimeFigureOut">
              <a:rPr lang="cs-CZ" smtClean="0"/>
              <a:t>22.04.2026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75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310" y="16252"/>
            <a:ext cx="1809000" cy="728399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=""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-1" y="16251"/>
            <a:ext cx="9398001" cy="93037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5AAA"/>
                </a:solidFill>
                <a:latin typeface="Arial" charset="0"/>
              </a:rPr>
              <a:t>HCR58S18CWMB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Volně </a:t>
            </a: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stojící </a:t>
            </a: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čtyřdveřová chladnička, </a:t>
            </a:r>
            <a:r>
              <a:rPr lang="cs-CZ" altLang="cs-CZ" sz="1400" dirty="0" smtClean="0">
                <a:solidFill>
                  <a:srgbClr val="005AAA"/>
                </a:solidFill>
                <a:latin typeface="Arial" charset="0"/>
              </a:rPr>
              <a:t>Cube 83 Series 5</a:t>
            </a:r>
            <a:endParaRPr lang="cs-CZ" altLang="cs-CZ" sz="1400" dirty="0">
              <a:solidFill>
                <a:srgbClr val="005AAA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Total </a:t>
            </a: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No Frost, Invertorový kompresor, </a:t>
            </a: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Active Fresh Zone, Magic Zone, Displej, H-</a:t>
            </a:r>
            <a:r>
              <a:rPr lang="cs-CZ" altLang="cs-CZ" sz="1400" dirty="0" err="1" smtClean="0">
                <a:solidFill>
                  <a:srgbClr val="6F6F6F"/>
                </a:solidFill>
                <a:latin typeface="Arial" charset="0"/>
              </a:rPr>
              <a:t>Deo</a:t>
            </a: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, Zásobník na vodu</a:t>
            </a:r>
            <a:endParaRPr lang="cs-CZ" altLang="cs-CZ" sz="1400" dirty="0">
              <a:solidFill>
                <a:srgbClr val="6F6F6F"/>
              </a:solidFill>
              <a:latin typeface="Arial" charset="0"/>
            </a:endParaRPr>
          </a:p>
        </p:txBody>
      </p:sp>
      <p:cxnSp>
        <p:nvCxnSpPr>
          <p:cNvPr id="8" name="Straight Connector 32">
            <a:extLst>
              <a:ext uri="{FF2B5EF4-FFF2-40B4-BE49-F238E27FC236}">
                <a16:creationId xmlns=""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4624399" y="1028721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ástupný symbol pro text 3">
            <a:extLst>
              <a:ext uri="{FF2B5EF4-FFF2-40B4-BE49-F238E27FC236}">
                <a16:creationId xmlns=""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60585" y="932953"/>
            <a:ext cx="4647301" cy="58985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523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328/195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0,561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205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5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SN - </a:t>
            </a:r>
            <a:r>
              <a:rPr lang="cs-CZ" altLang="cs-CZ" sz="800" dirty="0" smtClean="0">
                <a:latin typeface="Arial" charset="0"/>
              </a:rPr>
              <a:t>T  </a:t>
            </a:r>
            <a:r>
              <a:rPr lang="cs-CZ" altLang="cs-CZ" sz="800" dirty="0">
                <a:latin typeface="Arial" charset="0"/>
              </a:rPr>
              <a:t>10°- </a:t>
            </a:r>
            <a:r>
              <a:rPr lang="cs-CZ" altLang="cs-CZ" sz="800" dirty="0" smtClean="0">
                <a:latin typeface="Arial" charset="0"/>
              </a:rPr>
              <a:t>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kompresor – tichý a energeticky úsporný chod                    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Total </a:t>
            </a:r>
            <a:r>
              <a:rPr lang="cs-CZ" altLang="cs-CZ" sz="800" b="1" dirty="0">
                <a:latin typeface="Arial" charset="0"/>
              </a:rPr>
              <a:t>No Frost – beznámrazová technologie mrazení, </a:t>
            </a:r>
            <a:r>
              <a:rPr lang="cs-CZ" altLang="cs-CZ" sz="800" b="1" dirty="0" smtClean="0">
                <a:latin typeface="Arial" charset="0"/>
              </a:rPr>
              <a:t>kovový panel </a:t>
            </a:r>
            <a:r>
              <a:rPr lang="cs-CZ" altLang="cs-CZ" sz="800" b="1" dirty="0">
                <a:latin typeface="Arial" charset="0"/>
              </a:rPr>
              <a:t>Multi </a:t>
            </a:r>
            <a:r>
              <a:rPr lang="cs-CZ" altLang="cs-CZ" sz="800" b="1" dirty="0" smtClean="0">
                <a:latin typeface="Arial" charset="0"/>
              </a:rPr>
              <a:t>Air Flow </a:t>
            </a:r>
            <a:r>
              <a:rPr lang="cs-CZ" altLang="cs-CZ" sz="800" b="1" dirty="0">
                <a:latin typeface="Arial" charset="0"/>
              </a:rPr>
              <a:t>v zadní části zabezpečuje  aktivní cirkulaci </a:t>
            </a:r>
            <a:r>
              <a:rPr lang="cs-CZ" altLang="cs-CZ" sz="800" b="1" dirty="0" smtClean="0">
                <a:latin typeface="Arial" charset="0"/>
              </a:rPr>
              <a:t>vzduchu a díky kovovému povrchu rychlejší ochlazení.</a:t>
            </a:r>
            <a:endParaRPr lang="cs-CZ" altLang="cs-CZ" sz="800" b="1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Tichý </a:t>
            </a:r>
            <a:r>
              <a:rPr lang="cs-CZ" altLang="cs-CZ" sz="800" b="1" dirty="0">
                <a:latin typeface="Arial" charset="0"/>
              </a:rPr>
              <a:t>chod pouhých </a:t>
            </a:r>
            <a:r>
              <a:rPr lang="cs-CZ" altLang="cs-CZ" sz="800" b="1" dirty="0" smtClean="0">
                <a:latin typeface="Arial" charset="0"/>
              </a:rPr>
              <a:t>35 </a:t>
            </a:r>
            <a:r>
              <a:rPr lang="cs-CZ" altLang="cs-CZ" sz="800" b="1" dirty="0">
                <a:latin typeface="Arial" charset="0"/>
              </a:rPr>
              <a:t>dB(A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Zásobník na vodu s manuálním plněním (bez připojení) s dávkovačem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Funkce Rychlé chlazení, Rychlé mrazení, Dovolená, </a:t>
            </a:r>
            <a:r>
              <a:rPr lang="cs-CZ" altLang="cs-CZ" sz="800" dirty="0" smtClean="0">
                <a:latin typeface="Arial" charset="0"/>
              </a:rPr>
              <a:t>Eco, Auto </a:t>
            </a:r>
            <a:r>
              <a:rPr lang="cs-CZ" altLang="cs-CZ" sz="800" dirty="0">
                <a:latin typeface="Arial" charset="0"/>
              </a:rPr>
              <a:t>nastavení, </a:t>
            </a:r>
            <a:r>
              <a:rPr lang="cs-CZ" altLang="cs-CZ" sz="800" dirty="0" smtClean="0">
                <a:latin typeface="Arial" charset="0"/>
              </a:rPr>
              <a:t>Dětská </a:t>
            </a:r>
            <a:r>
              <a:rPr lang="cs-CZ" altLang="cs-CZ" sz="800" dirty="0">
                <a:latin typeface="Arial" charset="0"/>
              </a:rPr>
              <a:t>pojistka, Stand by – pohotovostní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teploty +1 až </a:t>
            </a:r>
            <a:r>
              <a:rPr lang="cs-CZ" altLang="cs-CZ" sz="800" dirty="0" smtClean="0">
                <a:latin typeface="Arial" charset="0"/>
              </a:rPr>
              <a:t>+7°C </a:t>
            </a:r>
            <a:r>
              <a:rPr lang="cs-CZ" altLang="cs-CZ" sz="800" dirty="0">
                <a:latin typeface="Arial" charset="0"/>
              </a:rPr>
              <a:t>chladnička / -</a:t>
            </a:r>
            <a:r>
              <a:rPr lang="cs-CZ" altLang="cs-CZ" sz="800" dirty="0" smtClean="0">
                <a:latin typeface="Arial" charset="0"/>
              </a:rPr>
              <a:t>16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22°C </a:t>
            </a:r>
            <a:r>
              <a:rPr lang="cs-CZ" altLang="cs-CZ" sz="800" dirty="0">
                <a:latin typeface="Arial" charset="0"/>
              </a:rPr>
              <a:t>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Interní </a:t>
            </a:r>
            <a:r>
              <a:rPr lang="cs-CZ" altLang="cs-CZ" sz="800" dirty="0">
                <a:latin typeface="Arial" charset="0"/>
              </a:rPr>
              <a:t>dotykový displej na </a:t>
            </a:r>
            <a:r>
              <a:rPr lang="cs-CZ" altLang="cs-CZ" sz="800" dirty="0" smtClean="0">
                <a:latin typeface="Arial" charset="0"/>
              </a:rPr>
              <a:t>pravém boku; </a:t>
            </a:r>
            <a:r>
              <a:rPr lang="cs-CZ" altLang="cs-CZ" sz="800" dirty="0">
                <a:latin typeface="Arial" charset="0"/>
              </a:rPr>
              <a:t>Automatické odmrazování chladničky i mrazáku; Akustický signál otevřených </a:t>
            </a:r>
            <a:r>
              <a:rPr lang="cs-CZ" altLang="cs-CZ" sz="800" dirty="0" smtClean="0">
                <a:latin typeface="Arial" charset="0"/>
              </a:rPr>
              <a:t>dvířek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Magic Zone </a:t>
            </a:r>
            <a:r>
              <a:rPr lang="cs-CZ" altLang="cs-CZ" sz="800" dirty="0" smtClean="0">
                <a:latin typeface="Arial" charset="0"/>
              </a:rPr>
              <a:t>– zásuvka se samostatným ovládáním pomocí posuvníku s třemi úrovněmi chlazení: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0 °C – čerstvé maso a ryby, 3 °C – sýry chlazení nápojů, 5 °C – ovoce a zelenina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Active Fresh Zone </a:t>
            </a:r>
            <a:r>
              <a:rPr lang="cs-CZ" altLang="cs-CZ" sz="800" dirty="0" smtClean="0">
                <a:latin typeface="Arial" charset="0"/>
              </a:rPr>
              <a:t>– zásuvka s 90 % vlhkostí, která je udržována díky </a:t>
            </a:r>
            <a:r>
              <a:rPr lang="cs-CZ" altLang="cs-CZ" sz="800" b="1" dirty="0" smtClean="0">
                <a:latin typeface="Arial" charset="0"/>
              </a:rPr>
              <a:t>HCS filtru </a:t>
            </a:r>
            <a:r>
              <a:rPr lang="cs-CZ" altLang="cs-CZ" sz="800" b="1" dirty="0">
                <a:latin typeface="Arial" charset="0"/>
              </a:rPr>
              <a:t>v </a:t>
            </a:r>
            <a:r>
              <a:rPr lang="cs-CZ" altLang="cs-CZ" sz="800" b="1" dirty="0" smtClean="0">
                <a:latin typeface="Arial" charset="0"/>
              </a:rPr>
              <a:t>zásuvce. Z</a:t>
            </a:r>
            <a:r>
              <a:rPr lang="cs-CZ" altLang="cs-CZ" sz="800" dirty="0" smtClean="0">
                <a:latin typeface="Arial" charset="0"/>
              </a:rPr>
              <a:t>achování </a:t>
            </a:r>
            <a:r>
              <a:rPr lang="cs-CZ" altLang="cs-CZ" sz="800" dirty="0">
                <a:latin typeface="Arial" charset="0"/>
              </a:rPr>
              <a:t>čerstvosti </a:t>
            </a:r>
            <a:r>
              <a:rPr lang="cs-CZ" altLang="cs-CZ" sz="800" dirty="0" smtClean="0">
                <a:latin typeface="Arial" charset="0"/>
              </a:rPr>
              <a:t>potravin až </a:t>
            </a:r>
            <a:r>
              <a:rPr lang="cs-CZ" altLang="cs-CZ" sz="800" dirty="0">
                <a:latin typeface="Arial" charset="0"/>
              </a:rPr>
              <a:t>2x </a:t>
            </a:r>
            <a:r>
              <a:rPr lang="cs-CZ" altLang="cs-CZ" sz="800" dirty="0" smtClean="0">
                <a:latin typeface="Arial" charset="0"/>
              </a:rPr>
              <a:t>déle.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H-</a:t>
            </a:r>
            <a:r>
              <a:rPr lang="cs-CZ" altLang="cs-CZ" sz="800" b="1" dirty="0" err="1">
                <a:latin typeface="Arial" charset="0"/>
              </a:rPr>
              <a:t>Deo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neutralizace nepříjemných pachů pomocí modulu s aktivním uhlím a eliminace bakterií </a:t>
            </a:r>
            <a:r>
              <a:rPr lang="en-US" altLang="cs-CZ" sz="800" dirty="0">
                <a:latin typeface="Arial" charset="0"/>
              </a:rPr>
              <a:t>Escherichia coli a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en-US" altLang="cs-CZ" sz="800" dirty="0">
                <a:latin typeface="Arial" charset="0"/>
              </a:rPr>
              <a:t>Staphylococcus aureus </a:t>
            </a:r>
            <a:r>
              <a:rPr lang="cs-CZ" altLang="cs-CZ" sz="800" dirty="0">
                <a:latin typeface="Arial" charset="0"/>
              </a:rPr>
              <a:t>až o </a:t>
            </a:r>
            <a:r>
              <a:rPr lang="en-US" altLang="cs-CZ" sz="800" dirty="0">
                <a:latin typeface="Arial" charset="0"/>
              </a:rPr>
              <a:t>99.9%</a:t>
            </a:r>
            <a:r>
              <a:rPr lang="cs-CZ" altLang="cs-CZ" sz="800" dirty="0">
                <a:latin typeface="Arial" charset="0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Chladnička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+1 skleněné </a:t>
            </a:r>
            <a:r>
              <a:rPr lang="cs-CZ" altLang="cs-CZ" sz="800" dirty="0" smtClean="0">
                <a:latin typeface="Arial" charset="0"/>
              </a:rPr>
              <a:t>police, 5 </a:t>
            </a:r>
            <a:r>
              <a:rPr lang="cs-CZ" altLang="cs-CZ" sz="800" dirty="0">
                <a:latin typeface="Arial" charset="0"/>
              </a:rPr>
              <a:t>přihrádek ve </a:t>
            </a:r>
            <a:r>
              <a:rPr lang="cs-CZ" altLang="cs-CZ" sz="800" dirty="0" smtClean="0">
                <a:latin typeface="Arial" charset="0"/>
              </a:rPr>
              <a:t>dveřích, Zásobník na vodu s manuálním plněním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1x Magic Zone, 1x </a:t>
            </a:r>
            <a:r>
              <a:rPr lang="cs-CZ" altLang="cs-CZ" sz="800" dirty="0">
                <a:latin typeface="Arial" charset="0"/>
              </a:rPr>
              <a:t>Active Fresh Zone </a:t>
            </a:r>
            <a:endParaRPr lang="cs-CZ" altLang="cs-CZ" sz="800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Mrazák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4 zásuvky, 2 výsuvné police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Konstrukce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</a:t>
            </a:r>
            <a:r>
              <a:rPr lang="cs-CZ" altLang="cs-CZ" sz="800" dirty="0" smtClean="0">
                <a:latin typeface="Arial" charset="0"/>
              </a:rPr>
              <a:t>LED na stropě chladničky  </a:t>
            </a:r>
            <a:r>
              <a:rPr lang="cs-CZ" altLang="cs-CZ" sz="800" dirty="0">
                <a:latin typeface="Arial" charset="0"/>
              </a:rPr>
              <a:t>/ Integrované madlo / 2 nastavitelné nožičky; 2 kolečka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10" name="Straight Connector 34">
            <a:extLst>
              <a:ext uri="{FF2B5EF4-FFF2-40B4-BE49-F238E27FC236}">
                <a16:creationId xmlns=""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6218790" y="1010838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bdélník 10">
            <a:extLst>
              <a:ext uri="{FF2B5EF4-FFF2-40B4-BE49-F238E27FC236}">
                <a16:creationId xmlns=""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6236614" y="4819255"/>
            <a:ext cx="303051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</a:t>
            </a:r>
            <a:r>
              <a:rPr lang="cs-CZ" altLang="cs-CZ" sz="800" dirty="0" smtClean="0">
                <a:latin typeface="Arial" charset="0"/>
              </a:rPr>
              <a:t>	34006231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6901018003059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latin typeface="Arial" panose="020B0604020202020204" pitchFamily="34" charset="0"/>
              </a:rPr>
              <a:t>1850 </a:t>
            </a:r>
            <a:r>
              <a:rPr lang="cs-CZ" altLang="cs-CZ" sz="800" dirty="0"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latin typeface="Arial" panose="020B0604020202020204" pitchFamily="34" charset="0"/>
              </a:rPr>
              <a:t>830 </a:t>
            </a:r>
            <a:r>
              <a:rPr lang="cs-CZ" altLang="cs-CZ" sz="800" dirty="0"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latin typeface="Arial" panose="020B0604020202020204" pitchFamily="34" charset="0"/>
              </a:rPr>
              <a:t>637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latin typeface="Arial" panose="020B0604020202020204" pitchFamily="34" charset="0"/>
              </a:rPr>
              <a:t>97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latin typeface="Arial" panose="020B0604020202020204" pitchFamily="34" charset="0"/>
              </a:rPr>
              <a:t>1955 </a:t>
            </a:r>
            <a:r>
              <a:rPr lang="cs-CZ" altLang="cs-CZ" sz="800" dirty="0"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latin typeface="Arial" panose="020B0604020202020204" pitchFamily="34" charset="0"/>
              </a:rPr>
              <a:t>892 </a:t>
            </a:r>
            <a:r>
              <a:rPr lang="cs-CZ" altLang="cs-CZ" sz="800" dirty="0"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latin typeface="Arial" panose="020B0604020202020204" pitchFamily="34" charset="0"/>
              </a:rPr>
              <a:t>699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Hmotnost s obalem (kg)	</a:t>
            </a:r>
            <a:r>
              <a:rPr lang="cs-CZ" altLang="cs-CZ" sz="800" dirty="0" smtClean="0">
                <a:latin typeface="Arial" panose="020B0604020202020204" pitchFamily="34" charset="0"/>
              </a:rPr>
              <a:t>107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=""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6218789" y="1106560"/>
            <a:ext cx="2761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</a:t>
            </a:r>
          </a:p>
        </p:txBody>
      </p:sp>
      <p:cxnSp>
        <p:nvCxnSpPr>
          <p:cNvPr id="6" name="Přímá spojnice 5"/>
          <p:cNvCxnSpPr/>
          <p:nvPr/>
        </p:nvCxnSpPr>
        <p:spPr>
          <a:xfrm>
            <a:off x="139700" y="959442"/>
            <a:ext cx="89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Obrázek 35">
            <a:extLst>
              <a:ext uri="{FF2B5EF4-FFF2-40B4-BE49-F238E27FC236}">
                <a16:creationId xmlns="" xmlns:a16="http://schemas.microsoft.com/office/drawing/2014/main" id="{5F1602C9-5BE6-C489-0894-6D6367C3B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715" y="1106560"/>
            <a:ext cx="555625" cy="55562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="" xmlns:a16="http://schemas.microsoft.com/office/drawing/2014/main" id="{883DDC93-6C83-E7C3-0261-E51E8B1C3F3C}"/>
              </a:ext>
            </a:extLst>
          </p:cNvPr>
          <p:cNvSpPr txBox="1"/>
          <p:nvPr/>
        </p:nvSpPr>
        <p:spPr>
          <a:xfrm>
            <a:off x="5354210" y="1116549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484714" y="3743943"/>
            <a:ext cx="8757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Zásuvka se samostatnou regulací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teploty ve 3 režimech chlazení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4565497" y="1957714"/>
            <a:ext cx="95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INVERTER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478612" y="1906359"/>
            <a:ext cx="828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Invertorový kompresor –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nízká spotřeba, tichý chod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55" name="TextovéPole 54"/>
          <p:cNvSpPr txBox="1"/>
          <p:nvPr/>
        </p:nvSpPr>
        <p:spPr>
          <a:xfrm>
            <a:off x="5418178" y="2877650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 Fresh Zone s 90% regulací vlhkosti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494449" y="4558701"/>
            <a:ext cx="7154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LED osvětlení     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s nízkou spotřebou energie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670938" y="2806936"/>
            <a:ext cx="784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 </a:t>
            </a:r>
          </a:p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FRESH </a:t>
            </a:r>
          </a:p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ZONE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740908" y="3794657"/>
            <a:ext cx="689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MAGIC</a:t>
            </a:r>
          </a:p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ZONE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09425" y="4619179"/>
            <a:ext cx="4828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438414" y="5364862"/>
            <a:ext cx="875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Neutralizace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nepříjemných pachů a bakterií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711860" y="5389698"/>
            <a:ext cx="6799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H-DEO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6" t="2893" r="19937" b="3522"/>
          <a:stretch/>
        </p:blipFill>
        <p:spPr>
          <a:xfrm>
            <a:off x="7618566" y="3068590"/>
            <a:ext cx="1091254" cy="171647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0" t="3899" r="28364" b="3145"/>
          <a:stretch/>
        </p:blipFill>
        <p:spPr>
          <a:xfrm>
            <a:off x="6280156" y="2083077"/>
            <a:ext cx="1277045" cy="273546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37" t="1006" r="1950" b="90063"/>
          <a:stretch/>
        </p:blipFill>
        <p:spPr>
          <a:xfrm>
            <a:off x="7599443" y="1600121"/>
            <a:ext cx="621103" cy="612476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421" y="1624349"/>
            <a:ext cx="713279" cy="14265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7" name="TextovéPole 26"/>
          <p:cNvSpPr txBox="1"/>
          <p:nvPr/>
        </p:nvSpPr>
        <p:spPr>
          <a:xfrm>
            <a:off x="4572406" y="6114307"/>
            <a:ext cx="10276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DÁVKOVAČ</a:t>
            </a:r>
          </a:p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VODY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485521" y="6062952"/>
            <a:ext cx="82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Zásobník na vodu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s dávkovačem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9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310</TotalTime>
  <Words>101</Words>
  <Application>Microsoft Office PowerPoint</Application>
  <PresentationFormat>Předvádění na obrazovce (4:3)</PresentationFormat>
  <Paragraphs>70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Křižáková</dc:creator>
  <cp:lastModifiedBy>Martina Křižáková</cp:lastModifiedBy>
  <cp:revision>51</cp:revision>
  <dcterms:created xsi:type="dcterms:W3CDTF">2026-02-18T10:09:31Z</dcterms:created>
  <dcterms:modified xsi:type="dcterms:W3CDTF">2026-04-22T15:44:23Z</dcterms:modified>
</cp:coreProperties>
</file>