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7" r:id="rId5"/>
  </p:sldIdLst>
  <p:sldSz cx="9144000" cy="6858000" type="screen4x3"/>
  <p:notesSz cx="6797675" cy="987266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43" y="28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31.07.2025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5075"/>
            <a:ext cx="444182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51220"/>
            <a:ext cx="5438140" cy="3887361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5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DE2168-CD7B-66A9-45E7-74C6F474C2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D50EBF3D-E61F-0560-A97E-B4D7E1DB80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BC733013-87EA-CE9B-57D7-25A0FB030E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7D23930-F68D-0EDF-1D63-BCCD6D04118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39105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31.07.2025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31.07.2025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31.07.2025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31.07.2025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31.07.2025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31.07.2025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31.07.2025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31.07.2025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31.07.2025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31.07.2025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ABF00531-EAA8-F523-2A9E-788BA7E3DC9E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6135017"/>
            <a:ext cx="1331640" cy="722982"/>
          </a:xfrm>
          <a:prstGeom prst="rect">
            <a:avLst/>
          </a:prstGeom>
        </p:spPr>
      </p:pic>
      <p:sp>
        <p:nvSpPr>
          <p:cNvPr id="2" name="Zástupný symbol pro nadpis 1"/>
          <p:cNvSpPr>
            <a:spLocks noGrp="1"/>
          </p:cNvSpPr>
          <p:nvPr userDrawn="1"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10" Type="http://schemas.openxmlformats.org/officeDocument/2006/relationships/image" Target="../media/image10.jpeg"/><Relationship Id="rId4" Type="http://schemas.openxmlformats.org/officeDocument/2006/relationships/image" Target="../media/image4.png"/><Relationship Id="rId9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5387AB-53D8-FF8F-A12A-6C61BE0ED7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>
            <a:extLst>
              <a:ext uri="{FF2B5EF4-FFF2-40B4-BE49-F238E27FC236}">
                <a16:creationId xmlns:a16="http://schemas.microsoft.com/office/drawing/2014/main" id="{26BAEC73-666C-DD82-3DF6-4C8D10A4E38B}"/>
              </a:ext>
            </a:extLst>
          </p:cNvPr>
          <p:cNvSpPr txBox="1">
            <a:spLocks/>
          </p:cNvSpPr>
          <p:nvPr/>
        </p:nvSpPr>
        <p:spPr>
          <a:xfrm>
            <a:off x="85243" y="3941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latin typeface="Arial" charset="0"/>
              </a:rPr>
              <a:t>BHA6SD69M6DB9-S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solidFill>
                  <a:prstClr val="black"/>
                </a:solidFill>
                <a:latin typeface="Arial" charset="0"/>
              </a:rPr>
              <a:t>Vestavná pračka s předním plněním </a:t>
            </a:r>
            <a:r>
              <a:rPr lang="cs-CZ" altLang="cs-CZ" sz="1400" dirty="0" err="1">
                <a:solidFill>
                  <a:prstClr val="black"/>
                </a:solidFill>
                <a:latin typeface="Arial" charset="0"/>
              </a:rPr>
              <a:t>Series</a:t>
            </a:r>
            <a:r>
              <a:rPr lang="cs-CZ" altLang="cs-CZ" sz="1400" dirty="0">
                <a:solidFill>
                  <a:prstClr val="black"/>
                </a:solidFill>
                <a:latin typeface="Arial" charset="0"/>
              </a:rPr>
              <a:t> 6 – hloubka 54 cm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WIFI+Bluetooth</a:t>
            </a:r>
            <a:r>
              <a:rPr lang="cs-CZ" altLang="cs-CZ" sz="14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pára, digitální displej, invertorový motor, odložený start, A-30%</a:t>
            </a:r>
            <a:endParaRPr lang="cs-CZ" altLang="cs-CZ" sz="14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E360BC3-819E-8DA7-18AA-A6A8796A1E77}"/>
              </a:ext>
            </a:extLst>
          </p:cNvPr>
          <p:cNvCxnSpPr/>
          <p:nvPr/>
        </p:nvCxnSpPr>
        <p:spPr>
          <a:xfrm>
            <a:off x="4211960" y="998331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55C391B9-6C53-8A18-3380-BC8C9EC370A1}"/>
              </a:ext>
            </a:extLst>
          </p:cNvPr>
          <p:cNvCxnSpPr/>
          <p:nvPr/>
        </p:nvCxnSpPr>
        <p:spPr>
          <a:xfrm>
            <a:off x="5830892" y="998331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3" name="TextovéPole 52">
            <a:extLst>
              <a:ext uri="{FF2B5EF4-FFF2-40B4-BE49-F238E27FC236}">
                <a16:creationId xmlns:a16="http://schemas.microsoft.com/office/drawing/2014/main" id="{DF39FE54-B03E-1EC8-2817-66601357B846}"/>
              </a:ext>
            </a:extLst>
          </p:cNvPr>
          <p:cNvSpPr txBox="1"/>
          <p:nvPr/>
        </p:nvSpPr>
        <p:spPr>
          <a:xfrm>
            <a:off x="5374708" y="101951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2019/2014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cxnSp>
        <p:nvCxnSpPr>
          <p:cNvPr id="57" name="Přímá spojnice se šipkou 56">
            <a:extLst>
              <a:ext uri="{FF2B5EF4-FFF2-40B4-BE49-F238E27FC236}">
                <a16:creationId xmlns:a16="http://schemas.microsoft.com/office/drawing/2014/main" id="{0DE700C5-DD84-650C-6164-A0F6EFFB7364}"/>
              </a:ext>
            </a:extLst>
          </p:cNvPr>
          <p:cNvCxnSpPr>
            <a:cxnSpLocks/>
          </p:cNvCxnSpPr>
          <p:nvPr/>
        </p:nvCxnSpPr>
        <p:spPr>
          <a:xfrm>
            <a:off x="6073979" y="4526666"/>
            <a:ext cx="2242437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ovéPole 57">
            <a:extLst>
              <a:ext uri="{FF2B5EF4-FFF2-40B4-BE49-F238E27FC236}">
                <a16:creationId xmlns:a16="http://schemas.microsoft.com/office/drawing/2014/main" id="{84DF8DA8-C03C-28EB-91F4-E7A5637D8578}"/>
              </a:ext>
            </a:extLst>
          </p:cNvPr>
          <p:cNvSpPr txBox="1"/>
          <p:nvPr/>
        </p:nvSpPr>
        <p:spPr>
          <a:xfrm>
            <a:off x="6670257" y="4573831"/>
            <a:ext cx="9939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altLang="cs-CZ" sz="1200" dirty="0">
                <a:latin typeface="Arial" charset="0"/>
              </a:rPr>
              <a:t>60 cm</a:t>
            </a:r>
            <a:endParaRPr lang="cs-CZ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B21E25EA-9F65-26C3-CF6C-92434576814D}"/>
              </a:ext>
            </a:extLst>
          </p:cNvPr>
          <p:cNvSpPr/>
          <p:nvPr/>
        </p:nvSpPr>
        <p:spPr>
          <a:xfrm>
            <a:off x="5902517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31801162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8059019109619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Barva		</a:t>
            </a:r>
            <a:r>
              <a:rPr lang="cs-CZ" altLang="cs-CZ" sz="800" dirty="0" err="1">
                <a:latin typeface="Arial" charset="0"/>
              </a:rPr>
              <a:t>bílá+černý</a:t>
            </a:r>
            <a:r>
              <a:rPr lang="cs-CZ" altLang="cs-CZ" sz="800" dirty="0">
                <a:latin typeface="Arial" charset="0"/>
              </a:rPr>
              <a:t> panel a dvířka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820 × 600 × 540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65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875 × 650 × 570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67</a:t>
            </a:r>
          </a:p>
        </p:txBody>
      </p:sp>
      <p:sp>
        <p:nvSpPr>
          <p:cNvPr id="3" name="Zástupný symbol pro text 3">
            <a:extLst>
              <a:ext uri="{FF2B5EF4-FFF2-40B4-BE49-F238E27FC236}">
                <a16:creationId xmlns:a16="http://schemas.microsoft.com/office/drawing/2014/main" id="{05030A1E-96E1-3D25-1848-B983AFAA35F5}"/>
              </a:ext>
            </a:extLst>
          </p:cNvPr>
          <p:cNvSpPr txBox="1">
            <a:spLocks/>
          </p:cNvSpPr>
          <p:nvPr/>
        </p:nvSpPr>
        <p:spPr>
          <a:xfrm>
            <a:off x="107504" y="971100"/>
            <a:ext cx="4104453" cy="5770267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800" b="1" u="sng" dirty="0">
                <a:latin typeface="Arial" panose="020B0604020202020204" pitchFamily="34" charset="0"/>
                <a:cs typeface="Arial" panose="020B0604020202020204" pitchFamily="34" charset="0"/>
              </a:rPr>
              <a:t>Hlavní vlastnosti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Energetická třída (praní)		A</a:t>
            </a:r>
          </a:p>
          <a:p>
            <a:pPr marL="0" indent="0">
              <a:buNone/>
            </a:pPr>
            <a:r>
              <a:rPr lang="cs-CZ" sz="900" b="1" dirty="0"/>
              <a:t>Marketingové označení en. účinnosti: o 30 % úspornější, než třída A</a:t>
            </a:r>
            <a:endParaRPr lang="cs-CZ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Spotřeba energie (praní, kWh/100 c.)		35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Kapacita pračky (praní, kg)		9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V. spotřeba vody na cyklus (praní, l)		46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Doba trvání (praní, hod)		3:48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Třída účinnosti odstřeďování a sušení		B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Hlučnost (dB(A))			72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Emise hluku šířeného vzduchem (program ECO 40-60)	A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Maximální otáčky odstřeďování		1600	</a:t>
            </a:r>
          </a:p>
          <a:p>
            <a:pPr marL="0" indent="0">
              <a:buNone/>
            </a:pPr>
            <a:endParaRPr lang="cs-CZ" sz="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750" b="1" u="sng" dirty="0">
                <a:latin typeface="Arial" panose="020B0604020202020204" pitchFamily="34" charset="0"/>
                <a:cs typeface="Arial" panose="020B0604020202020204" pitchFamily="34" charset="0"/>
              </a:rPr>
              <a:t>Programy</a:t>
            </a:r>
            <a:r>
              <a:rPr lang="cs-CZ" sz="75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750" b="1" dirty="0">
                <a:latin typeface="Arial" panose="020B0604020202020204" pitchFamily="34" charset="0"/>
                <a:cs typeface="Arial" panose="020B0604020202020204" pitchFamily="34" charset="0"/>
              </a:rPr>
              <a:t>14 programů + Wifi</a:t>
            </a:r>
          </a:p>
          <a:p>
            <a:pPr marL="0" indent="0">
              <a:buNone/>
            </a:pP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ECO 40-60, 20°C, Bavlna, Smíšené a barevné 59‘, Syntetika, Odčerpání a odstředění, Máchání, Rychlý, </a:t>
            </a:r>
            <a:r>
              <a:rPr lang="cs-CZ" sz="750" dirty="0" err="1">
                <a:latin typeface="Arial" panose="020B0604020202020204" pitchFamily="34" charset="0"/>
                <a:cs typeface="Arial" panose="020B0604020202020204" pitchFamily="34" charset="0"/>
              </a:rPr>
              <a:t>Vlna+ruční</a:t>
            </a: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 praní, Hygienická pára plus, Speciální, Dětské, Osvěžení, Smart </a:t>
            </a:r>
            <a:r>
              <a:rPr lang="cs-CZ" sz="750" dirty="0" err="1">
                <a:latin typeface="Arial" panose="020B0604020202020204" pitchFamily="34" charset="0"/>
                <a:cs typeface="Arial" panose="020B0604020202020204" pitchFamily="34" charset="0"/>
              </a:rPr>
              <a:t>Wash</a:t>
            </a:r>
            <a:endParaRPr lang="cs-CZ" sz="7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750" b="1" u="sng" dirty="0">
                <a:latin typeface="Arial" panose="020B0604020202020204" pitchFamily="34" charset="0"/>
                <a:cs typeface="Arial" panose="020B0604020202020204" pitchFamily="34" charset="0"/>
              </a:rPr>
              <a:t>Funkce</a:t>
            </a:r>
          </a:p>
          <a:p>
            <a:pPr marL="0" indent="0">
              <a:buNone/>
            </a:pPr>
            <a:r>
              <a:rPr lang="cs-CZ" sz="750" b="1" dirty="0">
                <a:latin typeface="Arial" panose="020B0604020202020204" pitchFamily="34" charset="0"/>
                <a:cs typeface="Arial" panose="020B0604020202020204" pitchFamily="34" charset="0"/>
              </a:rPr>
              <a:t>WIFI+BLE – konektivita </a:t>
            </a: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(připojení přes aplikaci </a:t>
            </a:r>
            <a:r>
              <a:rPr lang="cs-CZ" sz="750" dirty="0" err="1"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>
              <a:buNone/>
            </a:pPr>
            <a:r>
              <a:rPr lang="cs-CZ" sz="750" b="1" dirty="0">
                <a:latin typeface="Arial" panose="020B0604020202020204" pitchFamily="34" charset="0"/>
                <a:cs typeface="Arial" panose="020B0604020202020204" pitchFamily="34" charset="0"/>
              </a:rPr>
              <a:t>Smart Dose </a:t>
            </a: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- systém automatického dávkování</a:t>
            </a:r>
          </a:p>
          <a:p>
            <a:pPr marL="0" indent="0">
              <a:buNone/>
            </a:pPr>
            <a:r>
              <a:rPr lang="cs-CZ" sz="750" b="1" dirty="0">
                <a:latin typeface="Arial" panose="020B0604020202020204" pitchFamily="34" charset="0"/>
                <a:cs typeface="Arial" panose="020B0604020202020204" pitchFamily="34" charset="0"/>
              </a:rPr>
              <a:t>AI </a:t>
            </a:r>
            <a:r>
              <a:rPr lang="cs-CZ" sz="750" b="1" dirty="0" err="1">
                <a:latin typeface="Arial" panose="020B0604020202020204" pitchFamily="34" charset="0"/>
                <a:cs typeface="Arial" panose="020B0604020202020204" pitchFamily="34" charset="0"/>
              </a:rPr>
              <a:t>Weight</a:t>
            </a:r>
            <a:r>
              <a:rPr lang="cs-CZ" sz="75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750" b="1" dirty="0" err="1">
                <a:latin typeface="Arial" panose="020B0604020202020204" pitchFamily="34" charset="0"/>
                <a:cs typeface="Arial" panose="020B0604020202020204" pitchFamily="34" charset="0"/>
              </a:rPr>
              <a:t>Sense</a:t>
            </a:r>
            <a:r>
              <a:rPr lang="cs-CZ" sz="75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- Kontrolka detektoru hmotnosti</a:t>
            </a:r>
          </a:p>
          <a:p>
            <a:pPr marL="0" indent="0">
              <a:buNone/>
            </a:pPr>
            <a:r>
              <a:rPr lang="cs-CZ" sz="750" b="1" dirty="0">
                <a:latin typeface="Arial" panose="020B0604020202020204" pitchFamily="34" charset="0"/>
                <a:cs typeface="Arial" panose="020B0604020202020204" pitchFamily="34" charset="0"/>
              </a:rPr>
              <a:t>Mix </a:t>
            </a:r>
            <a:r>
              <a:rPr lang="cs-CZ" sz="750" b="1" dirty="0" err="1">
                <a:latin typeface="Arial" panose="020B0604020202020204" pitchFamily="34" charset="0"/>
                <a:cs typeface="Arial" panose="020B0604020202020204" pitchFamily="34" charset="0"/>
              </a:rPr>
              <a:t>Power</a:t>
            </a:r>
            <a:r>
              <a:rPr lang="cs-CZ" sz="75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750" b="1" dirty="0" err="1">
                <a:latin typeface="Arial" panose="020B0604020202020204" pitchFamily="34" charset="0"/>
                <a:cs typeface="Arial" panose="020B0604020202020204" pitchFamily="34" charset="0"/>
              </a:rPr>
              <a:t>System</a:t>
            </a:r>
            <a:r>
              <a:rPr lang="cs-CZ" sz="75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- rovnoměrné rozložení pracího prostředku, aviváže a vody</a:t>
            </a:r>
          </a:p>
          <a:p>
            <a:pPr marL="0" indent="0">
              <a:buNone/>
            </a:pPr>
            <a:r>
              <a:rPr lang="cs-CZ" sz="750" b="1" dirty="0">
                <a:latin typeface="Arial" panose="020B0604020202020204" pitchFamily="34" charset="0"/>
                <a:cs typeface="Arial" panose="020B0604020202020204" pitchFamily="34" charset="0"/>
              </a:rPr>
              <a:t>Možnosti</a:t>
            </a: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: Předpírka, Extra máchání, </a:t>
            </a:r>
            <a:r>
              <a:rPr lang="cs-CZ" sz="750" dirty="0" err="1">
                <a:latin typeface="Arial" panose="020B0604020202020204" pitchFamily="34" charset="0"/>
                <a:cs typeface="Arial" panose="020B0604020202020204" pitchFamily="34" charset="0"/>
              </a:rPr>
              <a:t>Hygiene</a:t>
            </a: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sz="750" i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pl-PL" sz="750" i="1" dirty="0">
                <a:latin typeface="Arial" panose="020B0604020202020204" pitchFamily="34" charset="0"/>
                <a:cs typeface="Arial" panose="020B0604020202020204" pitchFamily="34" charset="0"/>
              </a:rPr>
              <a:t>po celou dobu praní udržuje stejnou teplotu)</a:t>
            </a:r>
            <a:endParaRPr lang="cs-CZ" sz="75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750" b="1" dirty="0">
                <a:latin typeface="Arial" panose="020B0604020202020204" pitchFamily="34" charset="0"/>
                <a:cs typeface="Arial" panose="020B0604020202020204" pitchFamily="34" charset="0"/>
              </a:rPr>
              <a:t>Speciální programy: </a:t>
            </a: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Jeden kus (optimalizace vody a energie), Noc a Den, Čištění bubnu</a:t>
            </a:r>
          </a:p>
          <a:p>
            <a:pPr marL="0" indent="0">
              <a:buNone/>
            </a:pP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Nastavení stupně znečištění (3 úrovně)/Rychlý</a:t>
            </a:r>
          </a:p>
          <a:p>
            <a:pPr marL="0" indent="0">
              <a:buNone/>
            </a:pP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Nastavení teploty praní, Nastavení otáček odstřeďování, Odložený start</a:t>
            </a:r>
          </a:p>
          <a:p>
            <a:pPr marL="0" indent="0">
              <a:buNone/>
            </a:pP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Dotykové ovládání u digitálního displeje + manuální otočný ovladač</a:t>
            </a:r>
          </a:p>
          <a:p>
            <a:pPr marL="0" indent="0">
              <a:buNone/>
            </a:pPr>
            <a:endParaRPr lang="cs-CZ" sz="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750" b="1" u="sng" dirty="0">
                <a:latin typeface="Arial" panose="020B0604020202020204" pitchFamily="34" charset="0"/>
                <a:cs typeface="Arial" panose="020B0604020202020204" pitchFamily="34" charset="0"/>
              </a:rPr>
              <a:t>Bezpečnost</a:t>
            </a:r>
            <a:endParaRPr lang="cs-CZ" sz="7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Bezpečnostní zámek dveří</a:t>
            </a:r>
          </a:p>
          <a:p>
            <a:pPr marL="0" indent="0">
              <a:buNone/>
            </a:pPr>
            <a:endParaRPr lang="cs-CZ" sz="75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750" b="1" u="sng" dirty="0">
                <a:latin typeface="Arial" panose="020B0604020202020204" pitchFamily="34" charset="0"/>
                <a:cs typeface="Arial" panose="020B0604020202020204" pitchFamily="34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sz="750" dirty="0">
                <a:latin typeface="Arial" panose="020B0604020202020204" pitchFamily="34" charset="0"/>
                <a:cs typeface="Arial" panose="020B0604020202020204" pitchFamily="34" charset="0"/>
              </a:rPr>
              <a:t>Invertorový motor, Digitální displej (6místný displej), Nerezový buben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616C7BE9-CC70-4D8A-7ECB-3D213F19B9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8029" y="1070629"/>
            <a:ext cx="2498256" cy="3369318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9A1A29C7-E8FC-1385-C29F-6F1A6CB017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48315" y="2420888"/>
            <a:ext cx="982790" cy="198643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922C7287-7ABA-B170-4EFE-231491D832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96957" y="259921"/>
            <a:ext cx="662997" cy="685859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E6569051-5877-8A05-DB95-D9080388D3F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2938" y="1170481"/>
            <a:ext cx="583056" cy="583056"/>
          </a:xfrm>
          <a:prstGeom prst="rect">
            <a:avLst/>
          </a:prstGeo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6F403094-DC46-3D10-956C-CB769A365E7B}"/>
              </a:ext>
            </a:extLst>
          </p:cNvPr>
          <p:cNvSpPr txBox="1"/>
          <p:nvPr/>
        </p:nvSpPr>
        <p:spPr>
          <a:xfrm>
            <a:off x="4873094" y="1256385"/>
            <a:ext cx="9939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WiFi+Bluetooth</a:t>
            </a:r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Připojení k aplikaci </a:t>
            </a:r>
            <a:r>
              <a:rPr lang="cs-CZ" sz="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endParaRPr lang="cs-CZ" sz="8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FF4DAF60-EB75-3B27-3C4A-7B28BD2A604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1910" y="2058579"/>
            <a:ext cx="555625" cy="555625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3766F5E3-582D-A1DE-D773-7A405D6E598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4823" y="4832028"/>
            <a:ext cx="677141" cy="677141"/>
          </a:xfrm>
          <a:prstGeom prst="rect">
            <a:avLst/>
          </a:prstGeom>
        </p:spPr>
      </p:pic>
      <p:sp>
        <p:nvSpPr>
          <p:cNvPr id="17" name="TextovéPole 16">
            <a:extLst>
              <a:ext uri="{FF2B5EF4-FFF2-40B4-BE49-F238E27FC236}">
                <a16:creationId xmlns:a16="http://schemas.microsoft.com/office/drawing/2014/main" id="{82CC6F29-05D7-19F8-C27D-7FA89FB62206}"/>
              </a:ext>
            </a:extLst>
          </p:cNvPr>
          <p:cNvSpPr txBox="1"/>
          <p:nvPr/>
        </p:nvSpPr>
        <p:spPr>
          <a:xfrm>
            <a:off x="4920662" y="5001321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Invertorový motor</a:t>
            </a: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0A0DD670-46BD-F029-8E88-7D7093813B0F}"/>
              </a:ext>
            </a:extLst>
          </p:cNvPr>
          <p:cNvSpPr txBox="1"/>
          <p:nvPr/>
        </p:nvSpPr>
        <p:spPr>
          <a:xfrm>
            <a:off x="4969159" y="2168219"/>
            <a:ext cx="8172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Odložený start až 24 hodin</a:t>
            </a:r>
          </a:p>
        </p:txBody>
      </p:sp>
      <p:pic>
        <p:nvPicPr>
          <p:cNvPr id="19" name="Obrázek 18">
            <a:extLst>
              <a:ext uri="{FF2B5EF4-FFF2-40B4-BE49-F238E27FC236}">
                <a16:creationId xmlns:a16="http://schemas.microsoft.com/office/drawing/2014/main" id="{0B0E2852-1DA2-A095-6EBE-AA62FCC144A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0111" y="2983511"/>
            <a:ext cx="583056" cy="583056"/>
          </a:xfrm>
          <a:prstGeom prst="rect">
            <a:avLst/>
          </a:prstGeom>
        </p:spPr>
      </p:pic>
      <p:sp>
        <p:nvSpPr>
          <p:cNvPr id="20" name="TextovéPole 19">
            <a:extLst>
              <a:ext uri="{FF2B5EF4-FFF2-40B4-BE49-F238E27FC236}">
                <a16:creationId xmlns:a16="http://schemas.microsoft.com/office/drawing/2014/main" id="{ED90E8C1-1C19-1A6E-9AFC-B6F3BF2E4E29}"/>
              </a:ext>
            </a:extLst>
          </p:cNvPr>
          <p:cNvSpPr txBox="1"/>
          <p:nvPr/>
        </p:nvSpPr>
        <p:spPr>
          <a:xfrm>
            <a:off x="4974814" y="3179691"/>
            <a:ext cx="8172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Pára</a:t>
            </a:r>
          </a:p>
        </p:txBody>
      </p:sp>
      <p:pic>
        <p:nvPicPr>
          <p:cNvPr id="21" name="Obrázek 20">
            <a:extLst>
              <a:ext uri="{FF2B5EF4-FFF2-40B4-BE49-F238E27FC236}">
                <a16:creationId xmlns:a16="http://schemas.microsoft.com/office/drawing/2014/main" id="{2309C0B0-73A0-4629-E2A5-18906D59DD3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8471" y="3979784"/>
            <a:ext cx="594048" cy="594048"/>
          </a:xfrm>
          <a:prstGeom prst="rect">
            <a:avLst/>
          </a:prstGeom>
        </p:spPr>
      </p:pic>
      <p:sp>
        <p:nvSpPr>
          <p:cNvPr id="22" name="TextovéPole 21">
            <a:extLst>
              <a:ext uri="{FF2B5EF4-FFF2-40B4-BE49-F238E27FC236}">
                <a16:creationId xmlns:a16="http://schemas.microsoft.com/office/drawing/2014/main" id="{4BBC7AE4-9BF4-02EA-61A7-D7B5BC2C0EE8}"/>
              </a:ext>
            </a:extLst>
          </p:cNvPr>
          <p:cNvSpPr txBox="1"/>
          <p:nvPr/>
        </p:nvSpPr>
        <p:spPr>
          <a:xfrm>
            <a:off x="4961287" y="4017837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Systém automatického dávkování</a:t>
            </a:r>
          </a:p>
        </p:txBody>
      </p:sp>
    </p:spTree>
    <p:extLst>
      <p:ext uri="{BB962C8B-B14F-4D97-AF65-F5344CB8AC3E}">
        <p14:creationId xmlns:p14="http://schemas.microsoft.com/office/powerpoint/2010/main" val="17829146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71747CF-528E-4FB1-8821-D297DBD7BA7C}">
  <ds:schemaRefs>
    <ds:schemaRef ds:uri="http://www.w3.org/XML/1998/namespace"/>
    <ds:schemaRef ds:uri="http://schemas.openxmlformats.org/package/2006/metadata/core-properties"/>
    <ds:schemaRef ds:uri="a09af93a-bc92-4cce-8ba3-c8fdbed82e22"/>
    <ds:schemaRef ds:uri="b4af0723-3826-4aee-ba08-906e8dce3040"/>
    <ds:schemaRef ds:uri="http://purl.org/dc/terms/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2450</TotalTime>
  <Words>407</Words>
  <Application>Microsoft Office PowerPoint</Application>
  <PresentationFormat>Předvádění na obrazovce (4:3)</PresentationFormat>
  <Paragraphs>52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Šperl</cp:lastModifiedBy>
  <cp:revision>299</cp:revision>
  <cp:lastPrinted>2025-07-01T09:17:14Z</cp:lastPrinted>
  <dcterms:created xsi:type="dcterms:W3CDTF">2015-07-16T11:02:07Z</dcterms:created>
  <dcterms:modified xsi:type="dcterms:W3CDTF">2025-07-31T09:08:54Z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