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>
        <p:scale>
          <a:sx n="99" d="100"/>
          <a:sy n="99" d="100"/>
        </p:scale>
        <p:origin x="1507" y="-6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02.06.2025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05775754-AB55-35C6-183A-E2E30FBB0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3742" y="3178632"/>
            <a:ext cx="949699" cy="1102220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HWO60SM4FK3BH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Multifunkční trouba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4 s pravým horkým vzduchem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Wi-Fi+BLE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Gril, hydrolytické čištění, dotykový displej + otočné kolečko, nerezové pojezdy, Soft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Close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teleskopický výsuv 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980727"/>
            <a:ext cx="3905003" cy="531721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Kapacita (l) 			70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Energetická třída			A+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Statický program (kWh) 		1,10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Nucená ventilace (kWh) 		0,68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  <a:cs typeface="+mn-cs"/>
              </a:rPr>
              <a:t>Celkový příkon (W)			</a:t>
            </a:r>
            <a:r>
              <a:rPr lang="cs-CZ" sz="8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2600</a:t>
            </a: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Teplotní rozsah (°C)		50°C-240°C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u="sng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</a:t>
            </a:r>
            <a:r>
              <a:rPr lang="cs-CZ" altLang="cs-CZ" sz="800" dirty="0">
                <a:latin typeface="Arial" charset="0"/>
              </a:rPr>
              <a:t>: Statický (+pára), Statický + ventilátor (+pára), Gril, </a:t>
            </a:r>
            <a:r>
              <a:rPr lang="cs-CZ" altLang="cs-CZ" sz="800" dirty="0" err="1">
                <a:latin typeface="Arial" charset="0"/>
              </a:rPr>
              <a:t>Supergril</a:t>
            </a:r>
            <a:r>
              <a:rPr lang="cs-CZ" altLang="cs-CZ" sz="800" dirty="0">
                <a:latin typeface="Arial" charset="0"/>
              </a:rPr>
              <a:t>, Gril+ ventilátor (</a:t>
            </a:r>
            <a:r>
              <a:rPr lang="cs-CZ" altLang="cs-CZ" sz="800" dirty="0" err="1">
                <a:latin typeface="Arial" charset="0"/>
              </a:rPr>
              <a:t>AirFry</a:t>
            </a:r>
            <a:r>
              <a:rPr lang="cs-CZ" altLang="cs-CZ" sz="800" dirty="0">
                <a:latin typeface="Arial" charset="0"/>
              </a:rPr>
              <a:t>), Spodní ohřev, Spodní </a:t>
            </a:r>
            <a:r>
              <a:rPr lang="cs-CZ" altLang="cs-CZ" sz="800" dirty="0" err="1">
                <a:latin typeface="Arial" charset="0"/>
              </a:rPr>
              <a:t>ohřev+venitilátor</a:t>
            </a:r>
            <a:r>
              <a:rPr lang="cs-CZ" altLang="cs-CZ" sz="800" dirty="0">
                <a:latin typeface="Arial" charset="0"/>
              </a:rPr>
              <a:t> (+pára), Víceúrovňové pečení, Soft+ (</a:t>
            </a:r>
            <a:r>
              <a:rPr lang="cs-CZ" altLang="cs-CZ" sz="800" i="1" dirty="0">
                <a:latin typeface="Arial" charset="0"/>
              </a:rPr>
              <a:t>kombinuje první fázi tradičního pečení a následně mění rychlost ventilátoru tak, aby koláče, sušenky a croissanty byly nadýchané a měkké)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Speciální: </a:t>
            </a:r>
            <a:r>
              <a:rPr lang="cs-CZ" altLang="cs-CZ" sz="800" dirty="0" err="1">
                <a:latin typeface="Arial" charset="0"/>
              </a:rPr>
              <a:t>Tailor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dirty="0" err="1">
                <a:latin typeface="Arial" charset="0"/>
              </a:rPr>
              <a:t>Bake</a:t>
            </a:r>
            <a:r>
              <a:rPr lang="cs-CZ" altLang="cs-CZ" sz="800" dirty="0">
                <a:latin typeface="Arial" charset="0"/>
              </a:rPr>
              <a:t> – program pro přípravu uvnitř měkkých a na povrchu křupavých pokrmů, Chléb (+pára)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Každodenní</a:t>
            </a:r>
            <a:r>
              <a:rPr lang="cs-CZ" altLang="cs-CZ" sz="800" dirty="0">
                <a:latin typeface="Arial" charset="0"/>
              </a:rPr>
              <a:t>: Bílé maso, Červené maso, Zelenina, Ryby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br>
              <a:rPr lang="cs-CZ" altLang="cs-CZ" sz="800" dirty="0">
                <a:solidFill>
                  <a:srgbClr val="FF0000"/>
                </a:solidFill>
                <a:latin typeface="Arial" charset="0"/>
              </a:rPr>
            </a:b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Easy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steam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- asistovaná pára se spouští v konfigurací s různými topnými tělesy (200 ml vody na dno trouby)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Wi-Fi + Bluetooth – </a:t>
            </a:r>
            <a:r>
              <a:rPr lang="cs-CZ" altLang="cs-CZ" sz="800" dirty="0">
                <a:latin typeface="Arial" charset="0"/>
              </a:rPr>
              <a:t>možnost připojení k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a ovládání na dálk</a:t>
            </a:r>
            <a:r>
              <a:rPr lang="cs-CZ" altLang="cs-CZ" sz="800" b="1" dirty="0">
                <a:latin typeface="Arial" charset="0"/>
              </a:rPr>
              <a:t>u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Technologie OTA </a:t>
            </a:r>
            <a:r>
              <a:rPr lang="en-US" altLang="cs-CZ" sz="800" b="1" dirty="0">
                <a:latin typeface="Arial" charset="0"/>
              </a:rPr>
              <a:t>(Standard) </a:t>
            </a:r>
            <a:r>
              <a:rPr lang="en-US" altLang="cs-CZ" sz="800" dirty="0">
                <a:latin typeface="Arial" charset="0"/>
              </a:rPr>
              <a:t>- </a:t>
            </a:r>
            <a:r>
              <a:rPr lang="en-US" altLang="cs-CZ" sz="800" dirty="0" err="1">
                <a:latin typeface="Arial" charset="0"/>
              </a:rPr>
              <a:t>správa</a:t>
            </a:r>
            <a:r>
              <a:rPr lang="en-US" altLang="cs-CZ" sz="800" dirty="0">
                <a:latin typeface="Arial" charset="0"/>
              </a:rPr>
              <a:t> </a:t>
            </a:r>
            <a:r>
              <a:rPr lang="en-US" altLang="cs-CZ" sz="800" dirty="0" err="1">
                <a:latin typeface="Arial" charset="0"/>
              </a:rPr>
              <a:t>programů</a:t>
            </a:r>
            <a:r>
              <a:rPr lang="en-US" altLang="cs-CZ" sz="800" dirty="0">
                <a:latin typeface="Arial" charset="0"/>
              </a:rPr>
              <a:t> </a:t>
            </a:r>
            <a:r>
              <a:rPr lang="en-US" altLang="cs-CZ" sz="800" dirty="0" err="1">
                <a:latin typeface="Arial" charset="0"/>
              </a:rPr>
              <a:t>vaření</a:t>
            </a:r>
            <a:r>
              <a:rPr lang="en-US" altLang="cs-CZ" sz="800" dirty="0">
                <a:latin typeface="Arial" charset="0"/>
              </a:rPr>
              <a:t> a </a:t>
            </a:r>
            <a:r>
              <a:rPr lang="en-US" altLang="cs-CZ" sz="800" dirty="0" err="1">
                <a:latin typeface="Arial" charset="0"/>
              </a:rPr>
              <a:t>receptů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Hydrolytické čištění </a:t>
            </a:r>
            <a:r>
              <a:rPr lang="cs-CZ" altLang="cs-CZ" sz="800" dirty="0">
                <a:latin typeface="Arial" charset="0"/>
              </a:rPr>
              <a:t>– rychlé ekologické čištění pomocí vody, které je hotové za 90 min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latin typeface="Arial" charset="0"/>
                <a:cs typeface="+mn-cs"/>
              </a:rPr>
              <a:t>	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2 bezpečnostní skla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			</a:t>
            </a:r>
            <a:br>
              <a:rPr lang="cs-CZ" altLang="cs-CZ" sz="800" dirty="0">
                <a:solidFill>
                  <a:srgbClr val="FF0000"/>
                </a:solidFill>
                <a:latin typeface="Arial" charset="0"/>
              </a:rPr>
            </a:b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5 úrovní pečení</a:t>
            </a:r>
            <a:r>
              <a:rPr lang="cs-CZ" altLang="cs-CZ" sz="800" b="1" dirty="0">
                <a:solidFill>
                  <a:srgbClr val="FF0000"/>
                </a:solidFill>
                <a:latin typeface="Arial" charset="0"/>
                <a:cs typeface="+mn-cs"/>
              </a:rPr>
              <a:t>		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2x </a:t>
            </a:r>
            <a:r>
              <a:rPr lang="cs-CZ" altLang="cs-CZ" sz="800" dirty="0">
                <a:latin typeface="Arial" charset="0"/>
              </a:rPr>
              <a:t>p</a:t>
            </a:r>
            <a:r>
              <a:rPr lang="cs-CZ" altLang="cs-CZ" sz="800" dirty="0">
                <a:latin typeface="Arial" charset="0"/>
                <a:cs typeface="+mn-cs"/>
              </a:rPr>
              <a:t>ostranní osvětlení (halogenová žárovka) pro viditelnost 360°C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Nerezové pojezdy pro vedení plechů		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Teleskopický výsuv (plně výsuvné)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Soft </a:t>
            </a:r>
            <a:r>
              <a:rPr lang="cs-CZ" altLang="cs-CZ" sz="800" b="1" dirty="0" err="1">
                <a:latin typeface="Arial" charset="0"/>
                <a:cs typeface="+mn-cs"/>
              </a:rPr>
              <a:t>Close</a:t>
            </a:r>
            <a:r>
              <a:rPr lang="cs-CZ" altLang="cs-CZ" sz="800" b="1" dirty="0">
                <a:latin typeface="Arial" charset="0"/>
                <a:cs typeface="+mn-cs"/>
              </a:rPr>
              <a:t> </a:t>
            </a:r>
            <a:r>
              <a:rPr lang="cs-CZ" altLang="cs-CZ" sz="800" dirty="0">
                <a:latin typeface="Arial" charset="0"/>
                <a:cs typeface="+mn-cs"/>
              </a:rPr>
              <a:t>– pomalé dovírání dvířek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  <a:cs typeface="+mn-cs"/>
              </a:rPr>
              <a:t>Click&amp;Clean</a:t>
            </a:r>
            <a:r>
              <a:rPr lang="cs-CZ" altLang="cs-CZ" sz="800" b="1" dirty="0">
                <a:latin typeface="Arial" charset="0"/>
                <a:cs typeface="+mn-cs"/>
              </a:rPr>
              <a:t> </a:t>
            </a:r>
            <a:r>
              <a:rPr lang="cs-CZ" altLang="cs-CZ" sz="800" dirty="0">
                <a:latin typeface="Arial" charset="0"/>
                <a:cs typeface="+mn-cs"/>
              </a:rPr>
              <a:t>– snadné čištění dvířek pouhým </a:t>
            </a:r>
            <a:r>
              <a:rPr lang="cs-CZ" altLang="cs-CZ" sz="800" dirty="0" err="1">
                <a:latin typeface="Arial" charset="0"/>
                <a:cs typeface="+mn-cs"/>
              </a:rPr>
              <a:t>vycvaknutím</a:t>
            </a:r>
            <a:r>
              <a:rPr lang="cs-CZ" altLang="cs-CZ" sz="800" dirty="0">
                <a:latin typeface="Arial" charset="0"/>
                <a:cs typeface="+mn-cs"/>
              </a:rPr>
              <a:t> lišty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688739" y="4900041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33704235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8059019107288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Zástrčka		</a:t>
            </a:r>
            <a:r>
              <a:rPr lang="cs-CZ" altLang="cs-CZ" sz="800" dirty="0" err="1">
                <a:latin typeface="Arial" charset="0"/>
              </a:rPr>
              <a:t>Shuko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dirty="0" err="1">
                <a:latin typeface="Arial" charset="0"/>
              </a:rPr>
              <a:t>plug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595 × 595 × 568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30,7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665 × 620 × 646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32,4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856465" y="1166874"/>
            <a:ext cx="784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861460" y="2012209"/>
            <a:ext cx="8149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Teleskopický výsuv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4822439" y="2743641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Postranní osvětlení pro 360°C viditelnost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3844" y="1101268"/>
            <a:ext cx="589760" cy="626240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4AD5A672-9D3B-4494-BFD9-E023DE19BD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3669" y="2745780"/>
            <a:ext cx="705392" cy="683188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75EAABF9-C665-474B-818A-DC0625773A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3162" y="1919691"/>
            <a:ext cx="693534" cy="559666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C48B6050-6194-4219-AFD9-96B169410F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8174" y="3582569"/>
            <a:ext cx="731511" cy="683188"/>
          </a:xfrm>
          <a:prstGeom prst="rect">
            <a:avLst/>
          </a:prstGeom>
        </p:spPr>
      </p:pic>
      <p:sp>
        <p:nvSpPr>
          <p:cNvPr id="46" name="TextovéPole 45">
            <a:extLst>
              <a:ext uri="{FF2B5EF4-FFF2-40B4-BE49-F238E27FC236}">
                <a16:creationId xmlns:a16="http://schemas.microsoft.com/office/drawing/2014/main" id="{38B9F9D3-E082-4EB9-AFCB-466BCAC760C4}"/>
              </a:ext>
            </a:extLst>
          </p:cNvPr>
          <p:cNvSpPr txBox="1"/>
          <p:nvPr/>
        </p:nvSpPr>
        <p:spPr>
          <a:xfrm>
            <a:off x="4851384" y="3749513"/>
            <a:ext cx="7995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Hydrolytické čištění trouby</a:t>
            </a:r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F7B26AD6-8C7A-4F20-B2F2-11E44277A3C2}"/>
              </a:ext>
            </a:extLst>
          </p:cNvPr>
          <p:cNvSpPr txBox="1"/>
          <p:nvPr/>
        </p:nvSpPr>
        <p:spPr>
          <a:xfrm>
            <a:off x="95138" y="6235035"/>
            <a:ext cx="1886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u="sng" dirty="0">
                <a:solidFill>
                  <a:schemeClr val="bg1"/>
                </a:solidFill>
                <a:latin typeface="Arial" charset="0"/>
              </a:rPr>
              <a:t>Příslušenství</a:t>
            </a: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1x plech – 20 mm</a:t>
            </a:r>
          </a:p>
          <a:p>
            <a:r>
              <a:rPr lang="cs-CZ" sz="800" dirty="0">
                <a:solidFill>
                  <a:schemeClr val="bg1"/>
                </a:solidFill>
                <a:latin typeface="Arial" charset="0"/>
              </a:rPr>
              <a:t>1x plech – 40 mm</a:t>
            </a:r>
          </a:p>
          <a:p>
            <a:r>
              <a:rPr lang="cs-CZ" sz="800" dirty="0">
                <a:solidFill>
                  <a:schemeClr val="bg1"/>
                </a:solidFill>
                <a:latin typeface="Arial" charset="0"/>
              </a:rPr>
              <a:t>1x rošt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4AC3478-8292-841C-7A62-7A0F847628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59708" y="1154292"/>
            <a:ext cx="2316621" cy="227470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0A5A5470-9F78-3BF8-094D-F8D5714401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49384" y="3508959"/>
            <a:ext cx="2294358" cy="830247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5E483D04-05DC-F600-EBBB-D03B875E44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71302" y="1125223"/>
            <a:ext cx="866614" cy="1771788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02E1DA34-74ED-5AB7-8FB1-2B473E58DEBF}"/>
              </a:ext>
            </a:extLst>
          </p:cNvPr>
          <p:cNvSpPr txBox="1"/>
          <p:nvPr/>
        </p:nvSpPr>
        <p:spPr>
          <a:xfrm>
            <a:off x="1187624" y="6332290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bg1"/>
                </a:solidFill>
                <a:latin typeface="Arial" charset="0"/>
              </a:rPr>
              <a:t>1x fritovací plech </a:t>
            </a:r>
            <a:r>
              <a:rPr lang="cs-CZ" sz="800" dirty="0" err="1">
                <a:solidFill>
                  <a:schemeClr val="bg1"/>
                </a:solidFill>
                <a:latin typeface="Arial" charset="0"/>
              </a:rPr>
              <a:t>AirFry</a:t>
            </a:r>
            <a:endParaRPr lang="cs-CZ" sz="800" dirty="0">
              <a:solidFill>
                <a:schemeClr val="bg1"/>
              </a:solidFill>
              <a:latin typeface="Arial" charset="0"/>
            </a:endParaRPr>
          </a:p>
          <a:p>
            <a:r>
              <a:rPr lang="cs-CZ" sz="800" dirty="0">
                <a:solidFill>
                  <a:schemeClr val="bg1"/>
                </a:solidFill>
                <a:latin typeface="Arial" charset="0"/>
              </a:rPr>
              <a:t>1x teplotní sonda </a:t>
            </a:r>
            <a:r>
              <a:rPr lang="cs-CZ" sz="800" dirty="0" err="1">
                <a:solidFill>
                  <a:schemeClr val="bg1"/>
                </a:solidFill>
                <a:latin typeface="Arial" charset="0"/>
              </a:rPr>
              <a:t>Preci</a:t>
            </a:r>
            <a:r>
              <a:rPr lang="cs-CZ" sz="8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cs-CZ" sz="800" dirty="0" err="1">
                <a:solidFill>
                  <a:schemeClr val="bg1"/>
                </a:solidFill>
                <a:latin typeface="Arial" charset="0"/>
              </a:rPr>
              <a:t>Probe</a:t>
            </a:r>
            <a:r>
              <a:rPr lang="cs-CZ" sz="800" dirty="0">
                <a:solidFill>
                  <a:schemeClr val="bg1"/>
                </a:solidFill>
                <a:latin typeface="Arial" charset="0"/>
              </a:rPr>
              <a:t> (WIFI)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9DA015D8-707E-5687-9F7F-79CEF8CA2B1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691" y="4426568"/>
            <a:ext cx="619108" cy="619108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D7E5B34A-2D00-20EA-AAD6-6F5DC41695B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272" y="5267508"/>
            <a:ext cx="577752" cy="577752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1CCE362A-417F-53C0-4ADF-F45D4B7C69C9}"/>
              </a:ext>
            </a:extLst>
          </p:cNvPr>
          <p:cNvSpPr txBox="1"/>
          <p:nvPr/>
        </p:nvSpPr>
        <p:spPr>
          <a:xfrm>
            <a:off x="4845115" y="4439354"/>
            <a:ext cx="7995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Parní asistence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steam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7B21EFEA-7DDD-9D2A-D261-47331F4C14F9}"/>
              </a:ext>
            </a:extLst>
          </p:cNvPr>
          <p:cNvSpPr txBox="1"/>
          <p:nvPr/>
        </p:nvSpPr>
        <p:spPr>
          <a:xfrm>
            <a:off x="4805761" y="5267508"/>
            <a:ext cx="7995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Teplotní sonda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Probe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2486</TotalTime>
  <Words>433</Words>
  <Application>Microsoft Office PowerPoint</Application>
  <PresentationFormat>Předvádění na obrazovce (4:3)</PresentationFormat>
  <Paragraphs>55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307</cp:revision>
  <cp:lastPrinted>2016-05-31T13:00:02Z</cp:lastPrinted>
  <dcterms:created xsi:type="dcterms:W3CDTF">2015-07-16T11:02:07Z</dcterms:created>
  <dcterms:modified xsi:type="dcterms:W3CDTF">2025-06-02T10:10:07Z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