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40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D15FE6-C83B-4870-9959-B1311892437B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A4F029-7379-4C3D-941A-AA52CD5653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96143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jpeg"/><Relationship Id="rId4" Type="http://schemas.openxmlformats.org/officeDocument/2006/relationships/image" Target="../media/image2.emf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CNF 4A4S3PSX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myčka nádobí Rapidó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Wifi + Bluetooth,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displej,14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sad, 9,5 l, 44 dB(A), 3 koše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Smart Door, rychlý program 35 min, BLDC motor, Power Wash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836712"/>
            <a:ext cx="3960440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54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9,5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3:59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Konektivita Wifi + Bluetooth - možnost připojení </a:t>
            </a:r>
            <a:r>
              <a:rPr lang="cs-CZ" altLang="cs-CZ" sz="800" b="1" dirty="0">
                <a:latin typeface="Arial" charset="0"/>
              </a:rPr>
              <a:t>k Wifi </a:t>
            </a:r>
            <a:r>
              <a:rPr lang="cs-CZ" altLang="cs-CZ" sz="800" b="1" dirty="0" smtClean="0">
                <a:latin typeface="Arial" charset="0"/>
              </a:rPr>
              <a:t>a </a:t>
            </a:r>
            <a:r>
              <a:rPr lang="cs-CZ" altLang="cs-CZ" sz="800" b="1" dirty="0">
                <a:latin typeface="Arial" charset="0"/>
              </a:rPr>
              <a:t>ovládání </a:t>
            </a:r>
            <a:r>
              <a:rPr lang="cs-CZ" altLang="cs-CZ" sz="800" b="1" dirty="0" smtClean="0">
                <a:latin typeface="Arial" charset="0"/>
              </a:rPr>
              <a:t>myčky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Stahování </a:t>
            </a:r>
            <a:r>
              <a:rPr lang="cs-CZ" altLang="cs-CZ" sz="800" dirty="0">
                <a:latin typeface="Arial" charset="0"/>
              </a:rPr>
              <a:t>nových funkcí a </a:t>
            </a:r>
            <a:r>
              <a:rPr lang="cs-CZ" altLang="cs-CZ" sz="800" dirty="0" smtClean="0">
                <a:latin typeface="Arial" charset="0"/>
              </a:rPr>
              <a:t>cyklů; Funkce </a:t>
            </a:r>
            <a:r>
              <a:rPr lang="cs-CZ" altLang="cs-CZ" sz="800" dirty="0">
                <a:latin typeface="Arial" charset="0"/>
              </a:rPr>
              <a:t>pro odložený začátek a konec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Kontrolní </a:t>
            </a:r>
            <a:r>
              <a:rPr lang="cs-CZ" altLang="cs-CZ" sz="800" dirty="0" smtClean="0">
                <a:latin typeface="Arial" charset="0"/>
              </a:rPr>
              <a:t>cyklus; Vedení </a:t>
            </a:r>
            <a:r>
              <a:rPr lang="cs-CZ" altLang="cs-CZ" sz="800" dirty="0">
                <a:latin typeface="Arial" charset="0"/>
              </a:rPr>
              <a:t>statistik </a:t>
            </a:r>
            <a:r>
              <a:rPr lang="cs-CZ" altLang="cs-CZ" sz="800" dirty="0" smtClean="0">
                <a:latin typeface="Arial" charset="0"/>
              </a:rPr>
              <a:t>mytí </a:t>
            </a:r>
            <a:r>
              <a:rPr lang="cs-CZ" altLang="cs-CZ" sz="800" dirty="0">
                <a:latin typeface="Arial" charset="0"/>
              </a:rPr>
              <a:t>a čerpání energie</a:t>
            </a:r>
            <a:endParaRPr lang="en-US" altLang="cs-CZ" sz="800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latin typeface="Arial" charset="0"/>
              </a:rPr>
              <a:t>Průvodce </a:t>
            </a:r>
            <a:r>
              <a:rPr lang="cs-CZ" altLang="cs-CZ" sz="800" dirty="0">
                <a:latin typeface="Arial" charset="0"/>
              </a:rPr>
              <a:t>chybovými hláškami a uživatelský </a:t>
            </a:r>
            <a:r>
              <a:rPr lang="cs-CZ" altLang="cs-CZ" sz="800" dirty="0" smtClean="0">
                <a:latin typeface="Arial" charset="0"/>
              </a:rPr>
              <a:t>návod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Snap &amp; Wash </a:t>
            </a:r>
            <a:r>
              <a:rPr lang="cs-CZ" altLang="cs-CZ" sz="800" dirty="0" smtClean="0">
                <a:latin typeface="Arial" charset="0"/>
              </a:rPr>
              <a:t>– aplikace doporučí program na základě fotky nádobí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Kompatibilní s Google Assistant a Alexa (v angličtině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Nejrychlejší </a:t>
            </a:r>
            <a:r>
              <a:rPr lang="cs-CZ" altLang="cs-CZ" sz="800" b="1" dirty="0">
                <a:latin typeface="Arial" charset="0"/>
              </a:rPr>
              <a:t>program mytí a sušení (35 min) na </a:t>
            </a:r>
            <a:r>
              <a:rPr lang="cs-CZ" altLang="cs-CZ" sz="800" b="1" dirty="0" smtClean="0">
                <a:latin typeface="Arial" charset="0"/>
              </a:rPr>
              <a:t>trhu</a:t>
            </a:r>
          </a:p>
          <a:p>
            <a:pPr>
              <a:spcBef>
                <a:spcPct val="0"/>
              </a:spcBef>
            </a:pP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Power </a:t>
            </a:r>
            <a:r>
              <a:rPr lang="cs-CZ" altLang="cs-CZ" sz="800" b="1" dirty="0" smtClean="0">
                <a:latin typeface="Arial" charset="0"/>
              </a:rPr>
              <a:t>Wash – přídavné ostřikovací rameno na silně znečištěné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10 programů základních + 20 Wifi</a:t>
            </a:r>
            <a:r>
              <a:rPr lang="cs-CZ" altLang="cs-CZ" sz="800" dirty="0">
                <a:latin typeface="Arial" charset="0"/>
              </a:rPr>
              <a:t>	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Wash&amp;Dry 35 min – rychlé mytí včetně sušení za 35 min</a:t>
            </a:r>
            <a:r>
              <a:rPr lang="cs-CZ" altLang="cs-CZ" sz="800" dirty="0" smtClean="0">
                <a:latin typeface="Arial" charset="0"/>
              </a:rPr>
              <a:t>, Rychlý 59 min (včetně sušení), Eco, Univerzální, Intenzivní, Sklo, Auto Wash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Auto Plus, Noční, Opláchnutí, </a:t>
            </a:r>
            <a:r>
              <a:rPr lang="cs-CZ" altLang="cs-CZ" sz="800" b="1" dirty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Wifi, Odložený </a:t>
            </a:r>
            <a:r>
              <a:rPr lang="cs-CZ" altLang="cs-CZ" sz="800" dirty="0">
                <a:latin typeface="Arial" charset="0"/>
              </a:rPr>
              <a:t>start 0:30 min až </a:t>
            </a:r>
            <a:r>
              <a:rPr lang="cs-CZ" altLang="cs-CZ" sz="800" dirty="0" smtClean="0">
                <a:latin typeface="Arial" charset="0"/>
              </a:rPr>
              <a:t>23:30 </a:t>
            </a:r>
            <a:r>
              <a:rPr lang="cs-CZ" altLang="cs-CZ" sz="800" dirty="0">
                <a:latin typeface="Arial" charset="0"/>
              </a:rPr>
              <a:t>hod, </a:t>
            </a:r>
            <a:r>
              <a:rPr lang="cs-CZ" altLang="cs-CZ" sz="800" dirty="0" smtClean="0">
                <a:latin typeface="Arial" charset="0"/>
              </a:rPr>
              <a:t>Expres, Poloviční náplň, Hygienický,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Door – Automatické otevření dvířek na konci cyklu</a:t>
            </a:r>
            <a:r>
              <a:rPr lang="cs-CZ" altLang="cs-CZ" sz="800" dirty="0">
                <a:latin typeface="Arial" charset="0"/>
              </a:rPr>
              <a:t>, Dětská pojistka, </a:t>
            </a:r>
            <a:r>
              <a:rPr lang="cs-CZ" altLang="cs-CZ" sz="800" dirty="0" smtClean="0">
                <a:latin typeface="Arial" charset="0"/>
              </a:rPr>
              <a:t>Multifunkční tablety, </a:t>
            </a:r>
            <a:r>
              <a:rPr lang="cs-CZ" altLang="cs-CZ" sz="800" b="1" dirty="0" smtClean="0">
                <a:latin typeface="Arial" charset="0"/>
              </a:rPr>
              <a:t>Ukazatel </a:t>
            </a:r>
            <a:r>
              <a:rPr lang="cs-CZ" altLang="cs-CZ" sz="800" b="1" dirty="0">
                <a:latin typeface="Arial" charset="0"/>
              </a:rPr>
              <a:t>ADDISH – možnost přidat nádobí po zahájení cyklu, </a:t>
            </a:r>
            <a:r>
              <a:rPr lang="cs-CZ" altLang="cs-CZ" sz="800" dirty="0">
                <a:latin typeface="Arial" charset="0"/>
              </a:rPr>
              <a:t>Ukazatel délky cyklu, Ukazatel nedostatku </a:t>
            </a:r>
            <a:r>
              <a:rPr lang="cs-CZ" altLang="cs-CZ" sz="800" dirty="0" smtClean="0">
                <a:latin typeface="Arial" charset="0"/>
              </a:rPr>
              <a:t>soli a leštidla </a:t>
            </a:r>
            <a:r>
              <a:rPr lang="cs-CZ" altLang="cs-CZ" sz="800" dirty="0">
                <a:latin typeface="Arial" charset="0"/>
              </a:rPr>
              <a:t>na displeji, Zvukový signál ukončení programu, Možnost vypnutí zvukové </a:t>
            </a:r>
            <a:r>
              <a:rPr lang="cs-CZ" altLang="cs-CZ" sz="800" dirty="0" smtClean="0">
                <a:latin typeface="Arial" charset="0"/>
              </a:rPr>
              <a:t>signalizace, </a:t>
            </a:r>
            <a:r>
              <a:rPr lang="cs-CZ" altLang="cs-CZ" sz="800" dirty="0">
                <a:latin typeface="Arial" charset="0"/>
              </a:rPr>
              <a:t>Uložení posledního mycího cyklu do paměti, </a:t>
            </a:r>
            <a:r>
              <a:rPr lang="cs-CZ" altLang="cs-CZ" sz="800" b="1" dirty="0">
                <a:latin typeface="Arial" charset="0"/>
              </a:rPr>
              <a:t>Impulsní mytí – snížení spotřeby a hlučnosti</a:t>
            </a:r>
            <a:r>
              <a:rPr lang="cs-CZ" altLang="cs-CZ" sz="800" b="1" dirty="0" smtClean="0">
                <a:latin typeface="Arial" charset="0"/>
              </a:rPr>
              <a:t>, DEMO režim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BLDC Speed Drive Inverter motor </a:t>
            </a:r>
            <a:r>
              <a:rPr lang="cs-CZ" altLang="cs-CZ" sz="800" b="1" dirty="0">
                <a:latin typeface="Arial" charset="0"/>
              </a:rPr>
              <a:t>- </a:t>
            </a:r>
            <a:r>
              <a:rPr lang="cs-CZ" altLang="cs-CZ" sz="800" b="1" dirty="0" smtClean="0">
                <a:latin typeface="Arial" charset="0"/>
              </a:rPr>
              <a:t>inovativní </a:t>
            </a:r>
            <a:r>
              <a:rPr lang="cs-CZ" altLang="cs-CZ" sz="800" b="1" dirty="0">
                <a:latin typeface="Arial" charset="0"/>
              </a:rPr>
              <a:t>a </a:t>
            </a:r>
            <a:r>
              <a:rPr lang="cs-CZ" altLang="cs-CZ" sz="800" b="1" dirty="0" smtClean="0">
                <a:latin typeface="Arial" charset="0"/>
              </a:rPr>
              <a:t>odolný bezkartáčový motor, </a:t>
            </a:r>
            <a:r>
              <a:rPr lang="cs-CZ" altLang="cs-CZ" sz="800" b="1" dirty="0">
                <a:latin typeface="Arial" charset="0"/>
              </a:rPr>
              <a:t>který dokáže zvýšit čisticí sílu a zároveň snížit spotřebu energie</a:t>
            </a:r>
            <a:r>
              <a:rPr lang="cs-CZ" altLang="cs-CZ" sz="800" b="1" dirty="0" smtClean="0">
                <a:latin typeface="Arial" charset="0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6místný </a:t>
            </a:r>
            <a:r>
              <a:rPr lang="cs-CZ" altLang="cs-CZ" sz="800" b="1" dirty="0">
                <a:latin typeface="Arial" charset="0"/>
              </a:rPr>
              <a:t>textový displej v CZ i </a:t>
            </a:r>
            <a:r>
              <a:rPr lang="cs-CZ" altLang="cs-CZ" sz="800" b="1" dirty="0" smtClean="0">
                <a:latin typeface="Arial" charset="0"/>
              </a:rPr>
              <a:t>SK</a:t>
            </a:r>
            <a:r>
              <a:rPr lang="cs-CZ" altLang="cs-CZ" sz="800" dirty="0" smtClean="0">
                <a:latin typeface="Arial" charset="0"/>
              </a:rPr>
              <a:t>; Materiál vany nerez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Samočistící filtr; </a:t>
            </a:r>
            <a:r>
              <a:rPr lang="cs-CZ" altLang="cs-CZ" sz="800" dirty="0" smtClean="0">
                <a:latin typeface="Arial" charset="0"/>
              </a:rPr>
              <a:t>Skryté topné těleso; </a:t>
            </a:r>
            <a:r>
              <a:rPr lang="cs-CZ" altLang="cs-CZ" sz="800" b="1" dirty="0" smtClean="0">
                <a:latin typeface="Arial" charset="0"/>
              </a:rPr>
              <a:t>Senzor znečištění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</a:t>
            </a:r>
            <a:r>
              <a:rPr lang="cs-CZ" altLang="cs-CZ" sz="800" b="1" dirty="0">
                <a:latin typeface="Arial" charset="0"/>
              </a:rPr>
              <a:t>regenerace změkčovače vody – nižší spotřeba soli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Výklopné držáky šálku a skleniček v horním koši, Polohování horního koše, sklopitelné držáky na talíře ve spodním koši, Horní výsuvný třetí koš na příbory, </a:t>
            </a:r>
            <a:r>
              <a:rPr lang="cs-CZ" altLang="cs-CZ" sz="800" b="1" dirty="0">
                <a:latin typeface="Arial" charset="0"/>
              </a:rPr>
              <a:t>Power Wash ostřikovací rameno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smtClean="0">
                <a:latin typeface="Arial" charset="0"/>
              </a:rPr>
              <a:t>Antioverflow, Ochrana proti úniku vody </a:t>
            </a:r>
            <a:r>
              <a:rPr lang="cs-CZ" altLang="cs-CZ" sz="800" dirty="0" smtClean="0">
                <a:latin typeface="Arial" charset="0"/>
              </a:rPr>
              <a:t>Total Water Block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81366" y="505760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32002631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8059019093543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45,5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47,2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39" name="Přímá spojnice se šipkou 38"/>
          <p:cNvCxnSpPr/>
          <p:nvPr/>
        </p:nvCxnSpPr>
        <p:spPr>
          <a:xfrm>
            <a:off x="6013082" y="2305182"/>
            <a:ext cx="3600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/>
          <p:cNvSpPr txBox="1"/>
          <p:nvPr/>
        </p:nvSpPr>
        <p:spPr>
          <a:xfrm>
            <a:off x="5816236" y="1918581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" t="9451" r="6752" b="14305"/>
          <a:stretch/>
        </p:blipFill>
        <p:spPr>
          <a:xfrm>
            <a:off x="5704265" y="1071312"/>
            <a:ext cx="1080120" cy="383269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2406" y="1513487"/>
            <a:ext cx="1119846" cy="336275"/>
          </a:xfrm>
          <a:prstGeom prst="rect">
            <a:avLst/>
          </a:prstGeom>
        </p:spPr>
      </p:pic>
      <p:sp>
        <p:nvSpPr>
          <p:cNvPr id="42" name="TextovéPole 41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1" t="8000" r="19551" b="6951"/>
          <a:stretch/>
        </p:blipFill>
        <p:spPr>
          <a:xfrm>
            <a:off x="5730390" y="2417901"/>
            <a:ext cx="1745379" cy="243751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64899" y="867579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42" y="1863817"/>
            <a:ext cx="1493149" cy="29862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9" name="Obrázek 4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0" name="Obrázek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54" name="TextovéPole 53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3" y="2617655"/>
            <a:ext cx="720000" cy="720000"/>
          </a:xfrm>
          <a:prstGeom prst="rect">
            <a:avLst/>
          </a:prstGeom>
        </p:spPr>
      </p:pic>
      <p:sp>
        <p:nvSpPr>
          <p:cNvPr id="61" name="TextovéPole 60"/>
          <p:cNvSpPr txBox="1"/>
          <p:nvPr/>
        </p:nvSpPr>
        <p:spPr>
          <a:xfrm>
            <a:off x="4827084" y="2615559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mytí včetně sušení za pouhých </a:t>
            </a:r>
          </a:p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35 min</a:t>
            </a:r>
            <a:endParaRPr lang="cs-CZ" sz="800" dirty="0"/>
          </a:p>
        </p:txBody>
      </p:sp>
      <p:pic>
        <p:nvPicPr>
          <p:cNvPr id="18" name="Obrázek 1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77" y="1749495"/>
            <a:ext cx="720000" cy="72000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77" y="3428868"/>
            <a:ext cx="720000" cy="720000"/>
          </a:xfrm>
          <a:prstGeom prst="rect">
            <a:avLst/>
          </a:prstGeom>
        </p:spPr>
      </p:pic>
      <p:sp>
        <p:nvSpPr>
          <p:cNvPr id="66" name="TextovéPole 65"/>
          <p:cNvSpPr txBox="1"/>
          <p:nvPr/>
        </p:nvSpPr>
        <p:spPr>
          <a:xfrm>
            <a:off x="4853771" y="3540759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Třetí koš na příbory</a:t>
            </a:r>
            <a:endParaRPr lang="cs-CZ" sz="800" dirty="0"/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513" y="4274139"/>
            <a:ext cx="720000" cy="720000"/>
          </a:xfrm>
          <a:prstGeom prst="rect">
            <a:avLst/>
          </a:prstGeom>
        </p:spPr>
      </p:pic>
      <p:sp>
        <p:nvSpPr>
          <p:cNvPr id="67" name="TextovéPole 66"/>
          <p:cNvSpPr txBox="1"/>
          <p:nvPr/>
        </p:nvSpPr>
        <p:spPr>
          <a:xfrm>
            <a:off x="4891014" y="4221088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Přídavné rameno Power Wash na intenzivní mytí</a:t>
            </a:r>
            <a:endParaRPr lang="cs-CZ" sz="800" dirty="0"/>
          </a:p>
        </p:txBody>
      </p:sp>
      <p:pic>
        <p:nvPicPr>
          <p:cNvPr id="22" name="Obrázek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77" y="5125324"/>
            <a:ext cx="720000" cy="720000"/>
          </a:xfrm>
          <a:prstGeom prst="rect">
            <a:avLst/>
          </a:prstGeom>
        </p:spPr>
      </p:pic>
      <p:sp>
        <p:nvSpPr>
          <p:cNvPr id="68" name="TextovéPole 67"/>
          <p:cNvSpPr txBox="1"/>
          <p:nvPr/>
        </p:nvSpPr>
        <p:spPr>
          <a:xfrm>
            <a:off x="4841703" y="5224583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Poloviční náplň</a:t>
            </a:r>
            <a:endParaRPr lang="cs-CZ" sz="800" dirty="0"/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498" y="5906587"/>
            <a:ext cx="720000" cy="720000"/>
          </a:xfrm>
          <a:prstGeom prst="rect">
            <a:avLst/>
          </a:prstGeom>
        </p:spPr>
      </p:pic>
      <p:sp>
        <p:nvSpPr>
          <p:cNvPr id="69" name="TextovéPole 68"/>
          <p:cNvSpPr txBox="1"/>
          <p:nvPr/>
        </p:nvSpPr>
        <p:spPr>
          <a:xfrm>
            <a:off x="4814974" y="5965547"/>
            <a:ext cx="8309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Door – Automatické otevření dvířek na konci cyklu</a:t>
            </a:r>
            <a:endParaRPr lang="cs-CZ" sz="800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100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213</cp:revision>
  <cp:lastPrinted>2016-05-05T10:40:20Z</cp:lastPrinted>
  <dcterms:created xsi:type="dcterms:W3CDTF">2015-07-16T11:02:07Z</dcterms:created>
  <dcterms:modified xsi:type="dcterms:W3CDTF">2024-10-10T15:56:36Z</dcterms:modified>
</cp:coreProperties>
</file>