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27.06.2023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27.06.2023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27.06.2023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27.06.2023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27.06.2023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27.06.2023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27.06.2023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27.06.2023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27.06.2023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27.06.2023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27.06.2023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27.06.2023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27.06.2023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Obrázek 4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41" r="14900"/>
          <a:stretch/>
        </p:blipFill>
        <p:spPr>
          <a:xfrm>
            <a:off x="-1" y="6148129"/>
            <a:ext cx="9144000" cy="1097295"/>
          </a:xfrm>
          <a:prstGeom prst="rect">
            <a:avLst/>
          </a:prstGeom>
        </p:spPr>
      </p:pic>
      <p:sp>
        <p:nvSpPr>
          <p:cNvPr id="32" name="Zástupný symbol pro text 3"/>
          <p:cNvSpPr txBox="1">
            <a:spLocks/>
          </p:cNvSpPr>
          <p:nvPr/>
        </p:nvSpPr>
        <p:spPr>
          <a:xfrm>
            <a:off x="35496" y="42725"/>
            <a:ext cx="8856984" cy="864443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 smtClean="0">
                <a:solidFill>
                  <a:srgbClr val="0093CE"/>
                </a:solidFill>
                <a:latin typeface="Arial" charset="0"/>
              </a:rPr>
              <a:t>CO4 274TWM6/1-S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 smtClean="0">
                <a:latin typeface="Arial" charset="0"/>
              </a:rPr>
              <a:t>Předem plněná automatická pračka Smart Pro Inverter SLIM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 smtClean="0">
                <a:solidFill>
                  <a:srgbClr val="706F6F"/>
                </a:solidFill>
                <a:latin typeface="Arial" charset="0"/>
              </a:rPr>
              <a:t>Wifi + Bluetooth, 9 rychlých programů do 1 hod, displej češtině, invertorový motor, </a:t>
            </a:r>
            <a:r>
              <a:rPr lang="cs-CZ" altLang="cs-CZ" sz="1400" dirty="0">
                <a:solidFill>
                  <a:srgbClr val="706F6F"/>
                </a:solidFill>
                <a:latin typeface="Arial" charset="0"/>
              </a:rPr>
              <a:t>Quick&amp;Clean, </a:t>
            </a:r>
            <a:r>
              <a:rPr lang="cs-CZ" altLang="cs-CZ" sz="1400" b="1" dirty="0" smtClean="0">
                <a:solidFill>
                  <a:srgbClr val="706F6F"/>
                </a:solidFill>
                <a:latin typeface="Arial" charset="0"/>
              </a:rPr>
              <a:t>A-10 %</a:t>
            </a:r>
            <a:endParaRPr lang="cs-CZ" altLang="cs-CZ" sz="1400" b="1" dirty="0">
              <a:solidFill>
                <a:srgbClr val="706F6F"/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995936" y="980728"/>
            <a:ext cx="0" cy="5400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0" y="908720"/>
            <a:ext cx="3995936" cy="5760640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Hlavní vlastnosti </a:t>
            </a:r>
            <a:r>
              <a:rPr lang="cs-CZ" altLang="cs-CZ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Nařízení v přenesené pravomoci: (EU) 2019/2014)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Třída energetické </a:t>
            </a:r>
            <a:r>
              <a:rPr lang="cs-CZ" altLang="cs-CZ" sz="800" dirty="0" smtClean="0">
                <a:latin typeface="Arial" charset="0"/>
              </a:rPr>
              <a:t>účinnosti dle EU </a:t>
            </a:r>
            <a:r>
              <a:rPr lang="cs-CZ" altLang="cs-CZ" sz="800" dirty="0">
                <a:latin typeface="Arial" charset="0"/>
              </a:rPr>
              <a:t>		</a:t>
            </a:r>
            <a:r>
              <a:rPr lang="cs-CZ" altLang="cs-CZ" sz="800" dirty="0" smtClean="0">
                <a:latin typeface="Arial" charset="0"/>
              </a:rPr>
              <a:t>A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Marketingové označení en.  </a:t>
            </a:r>
            <a:r>
              <a:rPr lang="cs-CZ" altLang="cs-CZ" sz="800" b="1" dirty="0">
                <a:latin typeface="Arial" charset="0"/>
              </a:rPr>
              <a:t>ú</a:t>
            </a:r>
            <a:r>
              <a:rPr lang="cs-CZ" altLang="cs-CZ" sz="800" b="1" dirty="0" smtClean="0">
                <a:latin typeface="Arial" charset="0"/>
              </a:rPr>
              <a:t>činnosti: o 10 % úspornější než třída A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Jmenovitá kapacita (kg)		</a:t>
            </a:r>
            <a:r>
              <a:rPr lang="cs-CZ" altLang="cs-CZ" sz="800" dirty="0" smtClean="0">
                <a:latin typeface="Arial" charset="0"/>
              </a:rPr>
              <a:t>7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na 1 cyklus programu Eco 40-60 (kWh) 	</a:t>
            </a:r>
            <a:r>
              <a:rPr lang="cs-CZ" altLang="cs-CZ" sz="800" dirty="0" smtClean="0">
                <a:latin typeface="Arial" charset="0"/>
              </a:rPr>
              <a:t>0,403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na 100 cyklů programu Eco 40-60 (kWh)	</a:t>
            </a:r>
            <a:r>
              <a:rPr lang="cs-CZ" altLang="cs-CZ" sz="800" dirty="0" smtClean="0">
                <a:latin typeface="Arial" charset="0"/>
              </a:rPr>
              <a:t>40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vody na 1 cyklus v programu Eco 40-60 (l) 	4</a:t>
            </a:r>
            <a:r>
              <a:rPr lang="cs-CZ" altLang="cs-CZ" sz="800" dirty="0" smtClean="0">
                <a:latin typeface="Arial" charset="0"/>
              </a:rPr>
              <a:t>1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Otáčky při odstřeďování (ot./min)		</a:t>
            </a:r>
            <a:r>
              <a:rPr lang="cs-CZ" altLang="cs-CZ" sz="800" dirty="0" smtClean="0">
                <a:latin typeface="Arial" charset="0"/>
              </a:rPr>
              <a:t>1151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účinnosti sušení odstřeďováním		</a:t>
            </a:r>
            <a:r>
              <a:rPr lang="cs-CZ" altLang="cs-CZ" sz="800" dirty="0" smtClean="0">
                <a:latin typeface="Arial" charset="0"/>
              </a:rPr>
              <a:t>B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Trvání programu Eco 40-60 (h:min)		</a:t>
            </a:r>
            <a:r>
              <a:rPr lang="cs-CZ" altLang="cs-CZ" sz="800" dirty="0" smtClean="0">
                <a:latin typeface="Arial" charset="0"/>
              </a:rPr>
              <a:t>3:28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Úroveň emisí hluku ve fázi odstřeďování (dB(A) re 1 pW) 	</a:t>
            </a:r>
            <a:r>
              <a:rPr lang="cs-CZ" altLang="cs-CZ" sz="800" dirty="0" smtClean="0">
                <a:latin typeface="Arial" charset="0"/>
              </a:rPr>
              <a:t>74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Emisní třída hluku šířeného vzduchem při odstřeďování	</a:t>
            </a:r>
            <a:r>
              <a:rPr lang="cs-CZ" altLang="cs-CZ" sz="800" dirty="0" smtClean="0">
                <a:latin typeface="Arial" charset="0"/>
              </a:rPr>
              <a:t>B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Technologie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Wifi + Bluetooth připojení -  možnost ovládat pračku přes aplikaci hOn </a:t>
            </a:r>
            <a:r>
              <a:rPr lang="cs-CZ" altLang="cs-CZ" sz="800" b="1" dirty="0">
                <a:latin typeface="Arial" panose="020B0604020202020204" pitchFamily="34" charset="0"/>
              </a:rPr>
              <a:t>se širokou škálou dodatečných informací a funkcí: 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Stahování nových funkcí a cyklů; Funkce pro odložený začátek a konec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Kontrolní cyklus; Vedení statistik praní a čerpání energie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Tipy a triky; Průvodce chybovými hláškami a uživatelský návod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9 rychlých programů do 1 </a:t>
            </a:r>
            <a:r>
              <a:rPr lang="cs-CZ" altLang="cs-CZ" sz="800" b="1" dirty="0" smtClean="0">
                <a:latin typeface="Arial" charset="0"/>
              </a:rPr>
              <a:t>hodiny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Energetická </a:t>
            </a:r>
            <a:r>
              <a:rPr lang="cs-CZ" altLang="cs-CZ" sz="800" b="1" dirty="0" smtClean="0">
                <a:latin typeface="Arial" charset="0"/>
              </a:rPr>
              <a:t>spotřeba </a:t>
            </a:r>
            <a:r>
              <a:rPr lang="cs-CZ" altLang="cs-CZ" sz="800" b="1" dirty="0" smtClean="0">
                <a:latin typeface="Arial" charset="0"/>
              </a:rPr>
              <a:t>je o 10 % nižší než ve třídě A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Programy 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16 programů základních + 40 programů </a:t>
            </a:r>
            <a:r>
              <a:rPr lang="cs-CZ" altLang="cs-CZ" sz="800" dirty="0" smtClean="0">
                <a:latin typeface="Arial" charset="0"/>
              </a:rPr>
              <a:t>Wifi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 </a:t>
            </a:r>
            <a:r>
              <a:rPr lang="cs-CZ" altLang="cs-CZ" sz="800" dirty="0" smtClean="0">
                <a:latin typeface="Arial" charset="0"/>
              </a:rPr>
              <a:t>Bavlna, Eco </a:t>
            </a:r>
            <a:r>
              <a:rPr lang="cs-CZ" altLang="cs-CZ" sz="800" dirty="0">
                <a:latin typeface="Arial" charset="0"/>
              </a:rPr>
              <a:t>40 – 60°C</a:t>
            </a:r>
            <a:r>
              <a:rPr lang="cs-CZ" altLang="cs-CZ" sz="800" dirty="0" smtClean="0">
                <a:latin typeface="Arial" charset="0"/>
              </a:rPr>
              <a:t>, Džíny, </a:t>
            </a:r>
            <a:r>
              <a:rPr lang="cs-CZ" altLang="cs-CZ" sz="800" dirty="0">
                <a:latin typeface="Arial" charset="0"/>
              </a:rPr>
              <a:t>Vlna/ruční praní, </a:t>
            </a:r>
            <a:r>
              <a:rPr lang="cs-CZ" altLang="cs-CZ" sz="800" dirty="0" smtClean="0">
                <a:latin typeface="Arial" charset="0"/>
              </a:rPr>
              <a:t>Syntetika a barevné, </a:t>
            </a:r>
            <a:r>
              <a:rPr lang="cs-CZ" altLang="cs-CZ" sz="800" dirty="0">
                <a:latin typeface="Arial" charset="0"/>
              </a:rPr>
              <a:t>Máchání, Odčerpání + Odstřeďování</a:t>
            </a:r>
            <a:r>
              <a:rPr lang="cs-CZ" altLang="cs-CZ" sz="800" dirty="0" smtClean="0">
                <a:latin typeface="Arial" charset="0"/>
              </a:rPr>
              <a:t>, </a:t>
            </a:r>
            <a:r>
              <a:rPr lang="cs-CZ" altLang="cs-CZ" sz="800" b="1" dirty="0" smtClean="0">
                <a:latin typeface="Arial" charset="0"/>
              </a:rPr>
              <a:t>Rychlý </a:t>
            </a:r>
            <a:r>
              <a:rPr lang="cs-CZ" altLang="cs-CZ" sz="800" b="1" dirty="0">
                <a:latin typeface="Arial" charset="0"/>
              </a:rPr>
              <a:t>jemný 59 min</a:t>
            </a:r>
            <a:r>
              <a:rPr lang="cs-CZ" altLang="cs-CZ" sz="800" b="1" dirty="0" smtClean="0">
                <a:latin typeface="Arial" charset="0"/>
              </a:rPr>
              <a:t>, Rychlé </a:t>
            </a:r>
            <a:r>
              <a:rPr lang="cs-CZ" altLang="cs-CZ" sz="800" b="1" dirty="0">
                <a:latin typeface="Arial" charset="0"/>
              </a:rPr>
              <a:t>S</a:t>
            </a:r>
            <a:r>
              <a:rPr lang="cs-CZ" altLang="cs-CZ" sz="800" b="1" dirty="0" smtClean="0">
                <a:latin typeface="Arial" charset="0"/>
              </a:rPr>
              <a:t>port Plus </a:t>
            </a:r>
            <a:r>
              <a:rPr lang="cs-CZ" altLang="cs-CZ" sz="800" b="1" dirty="0">
                <a:latin typeface="Arial" charset="0"/>
              </a:rPr>
              <a:t>39 </a:t>
            </a:r>
            <a:r>
              <a:rPr lang="cs-CZ" altLang="cs-CZ" sz="800" b="1" dirty="0" smtClean="0">
                <a:latin typeface="Arial" charset="0"/>
              </a:rPr>
              <a:t>min, </a:t>
            </a:r>
            <a:r>
              <a:rPr lang="cs-CZ" altLang="cs-CZ" sz="800" b="1" dirty="0">
                <a:latin typeface="Arial" charset="0"/>
              </a:rPr>
              <a:t>Rychlý </a:t>
            </a:r>
            <a:r>
              <a:rPr lang="cs-CZ" altLang="cs-CZ" sz="800" b="1" dirty="0" smtClean="0">
                <a:latin typeface="Arial" charset="0"/>
              </a:rPr>
              <a:t>hygienický Plus 59 </a:t>
            </a:r>
            <a:r>
              <a:rPr lang="cs-CZ" altLang="cs-CZ" sz="800" b="1" dirty="0">
                <a:latin typeface="Arial" charset="0"/>
              </a:rPr>
              <a:t>min, </a:t>
            </a:r>
            <a:r>
              <a:rPr lang="cs-CZ" altLang="cs-CZ" sz="800" b="1" dirty="0" smtClean="0">
                <a:latin typeface="Arial" charset="0"/>
              </a:rPr>
              <a:t>Rychlý </a:t>
            </a:r>
            <a:r>
              <a:rPr lang="cs-CZ" altLang="cs-CZ" sz="800" b="1" dirty="0">
                <a:latin typeface="Arial" charset="0"/>
              </a:rPr>
              <a:t>pro malé náplně 14, 30, 44 min, Rychlé smíšené a barevné 20° 59 min, Rychlá perfektní bavlna 59 min, Rychlý speciální 49 min, </a:t>
            </a:r>
            <a:r>
              <a:rPr lang="cs-CZ" altLang="cs-CZ" sz="800" dirty="0" smtClean="0">
                <a:latin typeface="Arial" charset="0"/>
              </a:rPr>
              <a:t>Wifi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 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Funkce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Rychlý/Nastavení míry znečištění (3), Extra máchání, </a:t>
            </a:r>
            <a:r>
              <a:rPr lang="cs-CZ" altLang="cs-CZ" sz="800" dirty="0" smtClean="0">
                <a:latin typeface="Arial" charset="0"/>
              </a:rPr>
              <a:t>Předpírka, Hygienický, Snadné žehlení, Odložený </a:t>
            </a:r>
            <a:r>
              <a:rPr lang="cs-CZ" altLang="cs-CZ" sz="800" dirty="0">
                <a:latin typeface="Arial" charset="0"/>
              </a:rPr>
              <a:t>start až 24 hod, Nastavení teploty praní, Nastavení otáček odstřeďování, Zablokování tlačítek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Bezpečnost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Bezpečnostní zámek dveří; Ochrana proti úniku vody Antioverflow a proti přepěnění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Konstrukce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4 </a:t>
            </a:r>
            <a:r>
              <a:rPr lang="cs-CZ" altLang="cs-CZ" sz="800" dirty="0">
                <a:latin typeface="Arial" charset="0"/>
              </a:rPr>
              <a:t>místný digitální displej v </a:t>
            </a:r>
            <a:r>
              <a:rPr lang="cs-CZ" altLang="cs-CZ" sz="800" dirty="0" smtClean="0">
                <a:latin typeface="Arial" charset="0"/>
              </a:rPr>
              <a:t>češtině a slovenštině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Invertorový motor – tichý chod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Active Motion System - Čisticí účinek je zesílen zvýšením rychlosti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otáčení bubnu na více úrovních během praní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Materiál bubnu Nerez/ vany Silitech, Objem bubnu </a:t>
            </a:r>
            <a:r>
              <a:rPr lang="cs-CZ" altLang="cs-CZ" sz="800" dirty="0" smtClean="0">
                <a:latin typeface="Arial" charset="0"/>
              </a:rPr>
              <a:t>48 </a:t>
            </a:r>
            <a:r>
              <a:rPr lang="cs-CZ" altLang="cs-CZ" sz="800" dirty="0">
                <a:latin typeface="Arial" charset="0"/>
              </a:rPr>
              <a:t>l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Buben Shiatsu – masážní body na povrchu pro šetrnou péči o tkaniny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Šířka dvířek 35 cm; Úhel otevírání dvířek 180°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 smtClean="0">
              <a:latin typeface="Arial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652120" y="980728"/>
            <a:ext cx="0" cy="540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 descr="Candy_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225" y="6453584"/>
            <a:ext cx="1755271" cy="359792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5"/>
          <a:srcRect l="2283" t="9563" r="76286" b="46539"/>
          <a:stretch/>
        </p:blipFill>
        <p:spPr>
          <a:xfrm>
            <a:off x="4068024" y="1844824"/>
            <a:ext cx="720000" cy="720000"/>
          </a:xfrm>
          <a:prstGeom prst="flowChartConnector">
            <a:avLst/>
          </a:prstGeom>
        </p:spPr>
      </p:pic>
      <p:sp>
        <p:nvSpPr>
          <p:cNvPr id="10" name="Ovál 9"/>
          <p:cNvSpPr/>
          <p:nvPr/>
        </p:nvSpPr>
        <p:spPr>
          <a:xfrm>
            <a:off x="4860032" y="2636912"/>
            <a:ext cx="720000" cy="720000"/>
          </a:xfrm>
          <a:prstGeom prst="ellipse">
            <a:avLst/>
          </a:prstGeom>
          <a:solidFill>
            <a:srgbClr val="0E8FC5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4867497" y="2755833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cs-CZ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rychlých cyklů </a:t>
            </a:r>
          </a:p>
          <a:p>
            <a:pPr algn="ctr"/>
            <a:r>
              <a:rPr lang="cs-CZ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1 hodiny</a:t>
            </a:r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27" name="Ovál 26"/>
          <p:cNvSpPr/>
          <p:nvPr/>
        </p:nvSpPr>
        <p:spPr>
          <a:xfrm>
            <a:off x="4860032" y="1844824"/>
            <a:ext cx="720000" cy="720000"/>
          </a:xfrm>
          <a:prstGeom prst="ellipse">
            <a:avLst/>
          </a:prstGeom>
          <a:solidFill>
            <a:srgbClr val="0E8FC5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28" name="TextovéPole 27"/>
          <p:cNvSpPr txBox="1"/>
          <p:nvPr/>
        </p:nvSpPr>
        <p:spPr>
          <a:xfrm>
            <a:off x="4860032" y="1988840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Stahování více než 40 cyklů</a:t>
            </a:r>
            <a:r>
              <a:rPr lang="cs-CZ" sz="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9" name="Ovál 28"/>
          <p:cNvSpPr/>
          <p:nvPr/>
        </p:nvSpPr>
        <p:spPr>
          <a:xfrm>
            <a:off x="4860032" y="1052816"/>
            <a:ext cx="720000" cy="720000"/>
          </a:xfrm>
          <a:prstGeom prst="ellipse">
            <a:avLst/>
          </a:prstGeom>
          <a:solidFill>
            <a:srgbClr val="0E8FC5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36" name="Ovál 35"/>
          <p:cNvSpPr/>
          <p:nvPr/>
        </p:nvSpPr>
        <p:spPr>
          <a:xfrm>
            <a:off x="4860032" y="3429000"/>
            <a:ext cx="720000" cy="720000"/>
          </a:xfrm>
          <a:prstGeom prst="ellipse">
            <a:avLst/>
          </a:prstGeom>
          <a:solidFill>
            <a:srgbClr val="0E8FC5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37" name="TextovéPole 36"/>
          <p:cNvSpPr txBox="1"/>
          <p:nvPr/>
        </p:nvSpPr>
        <p:spPr>
          <a:xfrm>
            <a:off x="4860032" y="3501008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Tichý </a:t>
            </a:r>
            <a:r>
              <a:rPr lang="cs-CZ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chod - </a:t>
            </a:r>
            <a:endParaRPr lang="cs-CZ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Invertorový </a:t>
            </a:r>
            <a:r>
              <a:rPr lang="cs-CZ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</a:t>
            </a:r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42" name="Ovál 41"/>
          <p:cNvSpPr/>
          <p:nvPr/>
        </p:nvSpPr>
        <p:spPr>
          <a:xfrm>
            <a:off x="4860032" y="4244210"/>
            <a:ext cx="720000" cy="720000"/>
          </a:xfrm>
          <a:prstGeom prst="ellipse">
            <a:avLst/>
          </a:prstGeom>
          <a:solidFill>
            <a:srgbClr val="0E8FC5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43" name="TextovéPole 42"/>
          <p:cNvSpPr txBox="1"/>
          <p:nvPr/>
        </p:nvSpPr>
        <p:spPr>
          <a:xfrm>
            <a:off x="4844479" y="4316138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Smísení pracího prostředku  </a:t>
            </a:r>
            <a:r>
              <a:rPr lang="cs-CZ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 </a:t>
            </a:r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vodou</a:t>
            </a:r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19" name="Obdélník 18"/>
          <p:cNvSpPr/>
          <p:nvPr/>
        </p:nvSpPr>
        <p:spPr>
          <a:xfrm>
            <a:off x="5804285" y="5066195"/>
            <a:ext cx="321246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Kód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31019457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EAN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8059019064871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Barva 		Bílá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Rozměry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výrobku v x š x h (mm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850 x 600 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450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59</a:t>
            </a:r>
            <a:endParaRPr lang="cs-CZ" altLang="cs-CZ" sz="8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890 x 650 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480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61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1" name="TextovéPole 40"/>
          <p:cNvSpPr txBox="1"/>
          <p:nvPr/>
        </p:nvSpPr>
        <p:spPr>
          <a:xfrm>
            <a:off x="4788024" y="1052736"/>
            <a:ext cx="864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Ovládání </a:t>
            </a:r>
          </a:p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přes aplikaci</a:t>
            </a:r>
          </a:p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 díky připojení</a:t>
            </a:r>
          </a:p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 Wifi</a:t>
            </a:r>
          </a:p>
        </p:txBody>
      </p:sp>
      <p:sp>
        <p:nvSpPr>
          <p:cNvPr id="44" name="TextovéPole 43">
            <a:extLst>
              <a:ext uri="{FF2B5EF4-FFF2-40B4-BE49-F238E27FC236}">
                <a16:creationId xmlns="" xmlns:a16="http://schemas.microsoft.com/office/drawing/2014/main" id="{87E6A696-3B0E-4AB4-A886-45FE02A3E943}"/>
              </a:ext>
            </a:extLst>
          </p:cNvPr>
          <p:cNvSpPr txBox="1"/>
          <p:nvPr/>
        </p:nvSpPr>
        <p:spPr>
          <a:xfrm>
            <a:off x="5258163" y="90260"/>
            <a:ext cx="38858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</a:t>
            </a:r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2019/2014</a:t>
            </a: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pic>
        <p:nvPicPr>
          <p:cNvPr id="49" name="Immagine 4">
            <a:extLst>
              <a:ext uri="{FF2B5EF4-FFF2-40B4-BE49-F238E27FC236}">
                <a16:creationId xmlns:a16="http://schemas.microsoft.com/office/drawing/2014/main" xmlns="" id="{8FEC3CAD-FE03-456A-9135-E151861453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3934" y="965273"/>
            <a:ext cx="1494701" cy="343503"/>
          </a:xfrm>
          <a:prstGeom prst="rect">
            <a:avLst/>
          </a:prstGeom>
        </p:spPr>
      </p:pic>
      <p:sp>
        <p:nvSpPr>
          <p:cNvPr id="4" name="Pětiúhelník 3"/>
          <p:cNvSpPr/>
          <p:nvPr/>
        </p:nvSpPr>
        <p:spPr>
          <a:xfrm>
            <a:off x="5753934" y="1772816"/>
            <a:ext cx="1617554" cy="360040"/>
          </a:xfrm>
          <a:prstGeom prst="homePlat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A-10 %</a:t>
            </a:r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40" name="Obrázek 39"/>
          <p:cNvPicPr>
            <a:picLocks noChangeAspect="1"/>
          </p:cNvPicPr>
          <p:nvPr/>
        </p:nvPicPr>
        <p:blipFill rotWithShape="1">
          <a:blip r:embed="rId7"/>
          <a:srcRect l="3022" t="8817" r="4558" b="5317"/>
          <a:stretch/>
        </p:blipFill>
        <p:spPr>
          <a:xfrm>
            <a:off x="4037348" y="1035298"/>
            <a:ext cx="733246" cy="741873"/>
          </a:xfrm>
          <a:prstGeom prst="rect">
            <a:avLst/>
          </a:prstGeom>
        </p:spPr>
      </p:pic>
      <p:pic>
        <p:nvPicPr>
          <p:cNvPr id="45" name="Obrázek 4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450" y="3421340"/>
            <a:ext cx="756000" cy="756000"/>
          </a:xfrm>
          <a:prstGeom prst="flowChartConnector">
            <a:avLst/>
          </a:prstGeom>
        </p:spPr>
      </p:pic>
      <p:pic>
        <p:nvPicPr>
          <p:cNvPr id="48" name="Obrázek 4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269" y="4221088"/>
            <a:ext cx="756000" cy="756000"/>
          </a:xfrm>
          <a:prstGeom prst="flowChartConnector">
            <a:avLst/>
          </a:prstGeom>
        </p:spPr>
      </p:pic>
      <p:sp>
        <p:nvSpPr>
          <p:cNvPr id="50" name="TextovéPole 49"/>
          <p:cNvSpPr txBox="1"/>
          <p:nvPr/>
        </p:nvSpPr>
        <p:spPr>
          <a:xfrm>
            <a:off x="5665187" y="1484784"/>
            <a:ext cx="31069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altLang="cs-CZ" sz="1000" b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Energetická </a:t>
            </a:r>
            <a:r>
              <a:rPr lang="cs-CZ" altLang="cs-CZ" sz="10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spotřeba </a:t>
            </a:r>
            <a:r>
              <a:rPr lang="cs-CZ" altLang="cs-CZ" sz="10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o 10 % </a:t>
            </a:r>
            <a:r>
              <a:rPr lang="cs-CZ" altLang="cs-CZ" sz="1000" b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nižší než ve třídě </a:t>
            </a:r>
            <a:r>
              <a:rPr lang="cs-CZ" altLang="cs-CZ" sz="10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A</a:t>
            </a:r>
            <a:endParaRPr lang="cs-CZ" dirty="0"/>
          </a:p>
        </p:txBody>
      </p:sp>
      <p:pic>
        <p:nvPicPr>
          <p:cNvPr id="51" name="Obrázek 5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024" y="2627322"/>
            <a:ext cx="756000" cy="756000"/>
          </a:xfrm>
          <a:prstGeom prst="flowChartConnector">
            <a:avLst/>
          </a:prstGeom>
        </p:spPr>
      </p:pic>
      <p:pic>
        <p:nvPicPr>
          <p:cNvPr id="52" name="Obrázek 5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307" y="5036298"/>
            <a:ext cx="756000" cy="756000"/>
          </a:xfrm>
          <a:prstGeom prst="flowChartConnector">
            <a:avLst/>
          </a:prstGeom>
        </p:spPr>
      </p:pic>
      <p:sp>
        <p:nvSpPr>
          <p:cNvPr id="53" name="Ovál 52"/>
          <p:cNvSpPr/>
          <p:nvPr/>
        </p:nvSpPr>
        <p:spPr>
          <a:xfrm>
            <a:off x="4847563" y="5029789"/>
            <a:ext cx="720000" cy="720000"/>
          </a:xfrm>
          <a:prstGeom prst="ellipse">
            <a:avLst/>
          </a:prstGeom>
          <a:solidFill>
            <a:srgbClr val="0E8FC5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54" name="TextovéPole 53"/>
          <p:cNvSpPr txBox="1"/>
          <p:nvPr/>
        </p:nvSpPr>
        <p:spPr>
          <a:xfrm>
            <a:off x="4855028" y="5148710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Funkce Snadné žehlení</a:t>
            </a:r>
            <a:endParaRPr lang="cs-CZ" sz="800" dirty="0">
              <a:solidFill>
                <a:schemeClr val="bg1"/>
              </a:solidFill>
            </a:endParaRPr>
          </a:p>
        </p:txBody>
      </p:sp>
      <p:cxnSp>
        <p:nvCxnSpPr>
          <p:cNvPr id="14" name="Přímá spojnice se šipkou 13"/>
          <p:cNvCxnSpPr/>
          <p:nvPr/>
        </p:nvCxnSpPr>
        <p:spPr>
          <a:xfrm>
            <a:off x="6970789" y="2404145"/>
            <a:ext cx="167408" cy="30532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ovéPole 14"/>
          <p:cNvSpPr txBox="1"/>
          <p:nvPr/>
        </p:nvSpPr>
        <p:spPr>
          <a:xfrm>
            <a:off x="6167575" y="2396480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 cm</a:t>
            </a:r>
            <a:endParaRPr lang="cs-CZ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00" b="89899"/>
          <a:stretch/>
        </p:blipFill>
        <p:spPr>
          <a:xfrm>
            <a:off x="8212536" y="767514"/>
            <a:ext cx="706388" cy="692696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301" y="1937699"/>
            <a:ext cx="1445623" cy="28912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Obrázek 10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6951" r="18500" b="6951"/>
          <a:stretch/>
        </p:blipFill>
        <p:spPr>
          <a:xfrm>
            <a:off x="5817116" y="2859522"/>
            <a:ext cx="1451184" cy="198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91</Words>
  <Application>Microsoft Office PowerPoint</Application>
  <PresentationFormat>Předvádění na obrazovce (4:3)</PresentationFormat>
  <Paragraphs>69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Martina Křižáková</cp:lastModifiedBy>
  <cp:revision>101</cp:revision>
  <cp:lastPrinted>2016-05-05T10:40:20Z</cp:lastPrinted>
  <dcterms:created xsi:type="dcterms:W3CDTF">2015-07-16T11:02:07Z</dcterms:created>
  <dcterms:modified xsi:type="dcterms:W3CDTF">2023-06-27T09:02:34Z</dcterms:modified>
</cp:coreProperties>
</file>