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5405" autoAdjust="0"/>
  </p:normalViewPr>
  <p:slideViewPr>
    <p:cSldViewPr snapToGrid="0">
      <p:cViewPr varScale="1">
        <p:scale>
          <a:sx n="89" d="100"/>
          <a:sy n="89" d="100"/>
        </p:scale>
        <p:origin x="1310" y="9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15.08.2022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15.08.2022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15.08.2022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15.08.2022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15.08.2022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755380" cy="928255"/>
          </a:xfrm>
        </p:spPr>
        <p:txBody>
          <a:bodyPr>
            <a:normAutofit/>
          </a:bodyPr>
          <a:lstStyle/>
          <a:p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HOCE4T618EB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600" b="0" cap="none" dirty="0" smtClean="0">
                <a:latin typeface="Arial" charset="0"/>
              </a:rPr>
              <a:t>Volně stojící kombinovaná chladnička s mrazákem H-FRIDGE 500</a:t>
            </a:r>
            <a:br>
              <a:rPr lang="cs-CZ" altLang="cs-CZ" sz="1600" b="0" cap="none" dirty="0" smtClean="0">
                <a:latin typeface="Arial" charset="0"/>
              </a:rPr>
            </a:br>
            <a:r>
              <a:rPr lang="cs-CZ" altLang="cs-CZ" sz="1600" b="0" cap="none" dirty="0">
                <a:latin typeface="Arial" charset="0"/>
              </a:rPr>
              <a:t> </a:t>
            </a:r>
            <a:r>
              <a:rPr lang="cs-CZ" altLang="cs-CZ" sz="1400" b="0" cap="none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No </a:t>
            </a:r>
            <a:r>
              <a:rPr lang="cs-CZ" altLang="cs-CZ" sz="1400" b="0" cap="none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 Air Care, vnitřní dotykový displej, osvětlení LED, rychlé mrazení a chlazení</a:t>
            </a:r>
            <a:endParaRPr lang="cs-CZ" altLang="cs-CZ" sz="1400" b="0" cap="none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335884" y="1119098"/>
            <a:ext cx="3786536" cy="5546607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2019/2016)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E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Celkový čistý objem (l)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341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Čistý objem chladničky/ mrazáku (l)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222/119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za den (kWh/24 hod)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0,701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Roční spotřeba energie (kWh/rok)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256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Mrazicí výkon (kg/24 hod)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5,4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Doba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skladování při výpadku proudu (hod)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10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Úroveň emisí hluku šířeného vzduchem (dB(A) re 1 pW)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39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C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Klimatická třída	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N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-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ST 16°- 38°C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Hvězdičkové označení 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****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 světla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F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Vlastnosti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Locator,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Inventory Management, Smart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Drink Assistant,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atd.)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Total No Frost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Air Care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beznámrazová technologie chlazení v chladničce i mrazáku s rovnoměrnou distribucí chladného vzduchu v jednotlivých úrovních        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Interní dotykový displej; Elektronický termostat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Funkce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Rychlé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chlazení (na displeji),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Rychlé mrazení, Dovolená, Eco (pouze v aplikaci)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Automatické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odmrazování chladničky i mrazáku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Alarm otevřených dvířek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Těsnění dvířek s hygienickým ošetřením proti tvorbě plísní a bakterií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Chladnička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 + 1 skleněné police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5 přihrádek ve dveřích chladničky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1 zásuvka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na ovoce a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zeleninu Cool Space Plus s regulací vlhkosti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Držák na vajíčka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Mrazák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3 transparentní zásuvky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 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Osvětlení LED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Polohovatelné nožičky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 standardní kompresor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Integrované madlo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205322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205333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4191966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11437" y="4332656"/>
            <a:ext cx="7550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Rychlé chlazení</a:t>
            </a:r>
            <a:endParaRPr lang="es-ES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7" y="4979600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60496" y="5124330"/>
            <a:ext cx="691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Rychlé mrazení (v aplikaci)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2616014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910744" y="2761550"/>
            <a:ext cx="7204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Interní dotykové ovládání</a:t>
            </a: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3402264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30141" y="3536714"/>
            <a:ext cx="7363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41168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34005028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endParaRPr lang="cs-CZ" altLang="cs-CZ" sz="800" dirty="0" smtClean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	8059019046655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Černá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výrobku v x š x h (mm)	1850 x 595 x 658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69,5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1897 x 655 x 747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5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897" y="1058414"/>
            <a:ext cx="720000" cy="720000"/>
          </a:xfrm>
          <a:prstGeom prst="rect">
            <a:avLst/>
          </a:prstGeom>
        </p:spPr>
      </p:pic>
      <p:sp>
        <p:nvSpPr>
          <p:cNvPr id="55" name="TextBox 22"/>
          <p:cNvSpPr txBox="1"/>
          <p:nvPr/>
        </p:nvSpPr>
        <p:spPr>
          <a:xfrm>
            <a:off x="4901708" y="1147472"/>
            <a:ext cx="8153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38" name="TextovéPole 6"/>
          <p:cNvSpPr txBox="1"/>
          <p:nvPr/>
        </p:nvSpPr>
        <p:spPr>
          <a:xfrm>
            <a:off x="6690529" y="1067129"/>
            <a:ext cx="102110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1600" b="1" dirty="0" smtClean="0">
                <a:solidFill>
                  <a:srgbClr val="C00000"/>
                </a:solidFill>
                <a:latin typeface="Gotham Narrow Light"/>
                <a:cs typeface="Arial" panose="020B0604020202020204" pitchFamily="34" charset="0"/>
              </a:rPr>
              <a:t>185 cm </a:t>
            </a:r>
            <a:endParaRPr lang="cs-CZ" sz="1600" b="1" dirty="0">
              <a:solidFill>
                <a:srgbClr val="C00000"/>
              </a:solidFill>
              <a:latin typeface="Gotham Narrow Light"/>
              <a:cs typeface="Arial" panose="020B0604020202020204" pitchFamily="34" charset="0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363" y="2616398"/>
            <a:ext cx="720000" cy="720000"/>
          </a:xfrm>
          <a:prstGeom prst="flowChartConnector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547" y="3397594"/>
            <a:ext cx="720000" cy="720000"/>
          </a:xfrm>
          <a:prstGeom prst="flowChartConnector">
            <a:avLst/>
          </a:prstGeom>
        </p:spPr>
      </p:pic>
      <p:cxnSp>
        <p:nvCxnSpPr>
          <p:cNvPr id="31" name="Přímá spojnice se šipkou 30"/>
          <p:cNvCxnSpPr/>
          <p:nvPr/>
        </p:nvCxnSpPr>
        <p:spPr>
          <a:xfrm>
            <a:off x="7524093" y="1048188"/>
            <a:ext cx="0" cy="39955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ovéPole 3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228" y="1823417"/>
            <a:ext cx="720000" cy="720000"/>
          </a:xfrm>
          <a:prstGeom prst="rect">
            <a:avLst/>
          </a:prstGeom>
        </p:spPr>
      </p:pic>
      <p:sp>
        <p:nvSpPr>
          <p:cNvPr id="43" name="TextBox 22"/>
          <p:cNvSpPr txBox="1"/>
          <p:nvPr/>
        </p:nvSpPr>
        <p:spPr>
          <a:xfrm>
            <a:off x="4921861" y="1886917"/>
            <a:ext cx="8153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</a:t>
            </a:r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chlazení s rovnoměrnou distribucí</a:t>
            </a:r>
            <a:endParaRPr lang="cs-CZ" sz="700" b="1" dirty="0">
              <a:solidFill>
                <a:schemeClr val="bg1"/>
              </a:solidFill>
            </a:endParaRPr>
          </a:p>
        </p:txBody>
      </p:sp>
      <p:sp>
        <p:nvSpPr>
          <p:cNvPr id="44" name="Ovál 43"/>
          <p:cNvSpPr/>
          <p:nvPr/>
        </p:nvSpPr>
        <p:spPr>
          <a:xfrm>
            <a:off x="4150610" y="4950774"/>
            <a:ext cx="720000" cy="720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232930" y="5128235"/>
            <a:ext cx="559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000" dirty="0" smtClean="0">
                <a:solidFill>
                  <a:srgbClr val="C00000"/>
                </a:solidFill>
              </a:rPr>
              <a:t>SUPER </a:t>
            </a:r>
          </a:p>
          <a:p>
            <a:pPr algn="ctr"/>
            <a:r>
              <a:rPr lang="cs-CZ" sz="1000" dirty="0" smtClean="0">
                <a:solidFill>
                  <a:srgbClr val="C00000"/>
                </a:solidFill>
              </a:rPr>
              <a:t>FREEZE</a:t>
            </a:r>
            <a:endParaRPr lang="cs-CZ" sz="1000" dirty="0">
              <a:solidFill>
                <a:srgbClr val="C00000"/>
              </a:solidFill>
            </a:endParaRPr>
          </a:p>
        </p:txBody>
      </p:sp>
      <p:sp>
        <p:nvSpPr>
          <p:cNvPr id="46" name="Ovál 45"/>
          <p:cNvSpPr/>
          <p:nvPr/>
        </p:nvSpPr>
        <p:spPr>
          <a:xfrm>
            <a:off x="4162506" y="4191301"/>
            <a:ext cx="720000" cy="720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248835" y="4368762"/>
            <a:ext cx="5517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1000" dirty="0" smtClean="0">
                <a:solidFill>
                  <a:srgbClr val="C00000"/>
                </a:solidFill>
              </a:rPr>
              <a:t>SUPER </a:t>
            </a:r>
          </a:p>
          <a:p>
            <a:pPr algn="ctr"/>
            <a:r>
              <a:rPr lang="cs-CZ" sz="1000" dirty="0" smtClean="0">
                <a:solidFill>
                  <a:srgbClr val="C00000"/>
                </a:solidFill>
              </a:rPr>
              <a:t>COOL</a:t>
            </a:r>
            <a:endParaRPr lang="cs-CZ" sz="1000" dirty="0">
              <a:solidFill>
                <a:srgbClr val="C00000"/>
              </a:solidFill>
            </a:endParaRP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728" y="1096605"/>
            <a:ext cx="648000" cy="652320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60" t="19976" r="24382" b="19647"/>
          <a:stretch/>
        </p:blipFill>
        <p:spPr>
          <a:xfrm>
            <a:off x="4173093" y="1794389"/>
            <a:ext cx="755999" cy="756000"/>
          </a:xfrm>
          <a:prstGeom prst="flowChartConnector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4" t="9057" r="13544" b="10063"/>
          <a:stretch/>
        </p:blipFill>
        <p:spPr>
          <a:xfrm>
            <a:off x="6635596" y="2682781"/>
            <a:ext cx="1413904" cy="229002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93" t="7673" r="18188" b="7673"/>
          <a:stretch/>
        </p:blipFill>
        <p:spPr>
          <a:xfrm>
            <a:off x="5700805" y="1436804"/>
            <a:ext cx="931738" cy="25804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46" b="90108"/>
          <a:stretch/>
        </p:blipFill>
        <p:spPr>
          <a:xfrm>
            <a:off x="8225107" y="504464"/>
            <a:ext cx="747215" cy="756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500" y="1510677"/>
            <a:ext cx="1021719" cy="20434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763</TotalTime>
  <Words>49</Words>
  <Application>Microsoft Office PowerPoint</Application>
  <PresentationFormat>Předvádění na obrazovce (4:3)</PresentationFormat>
  <Paragraphs>67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HOCE4T618EB Volně stojící kombinovaná chladnička s mrazákem H-FRIDGE 500  Wifi, No Frost Air Care, vnitřní dotykový displej, osvětlení LED, rychlé mrazení a chlazení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114</cp:revision>
  <cp:lastPrinted>2016-03-31T14:41:45Z</cp:lastPrinted>
  <dcterms:created xsi:type="dcterms:W3CDTF">2016-03-31T13:54:55Z</dcterms:created>
  <dcterms:modified xsi:type="dcterms:W3CDTF">2022-08-15T09:36:31Z</dcterms:modified>
</cp:coreProperties>
</file>