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>
        <p:scale>
          <a:sx n="125" d="100"/>
          <a:sy n="125" d="100"/>
        </p:scale>
        <p:origin x="739" y="-8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26.10.2021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26.10.2021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26.10.2021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26.10.2021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26.10.2021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26.10.2021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26.10.2021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HAIH8IFMCF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Vestavná indukční varná deska </a:t>
            </a:r>
            <a:r>
              <a:rPr lang="cs-CZ" altLang="cs-CZ" sz="1400" dirty="0" err="1">
                <a:latin typeface="Arial" charset="0"/>
              </a:rPr>
              <a:t>Series</a:t>
            </a:r>
            <a:r>
              <a:rPr lang="cs-CZ" altLang="cs-CZ" sz="1400" dirty="0">
                <a:latin typeface="Arial" charset="0"/>
              </a:rPr>
              <a:t> 6 s odsavačem par – šíře 80 cm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4 varné zóny, integrovaný odsavač par (pouze recirkulace) s funkcí Booster,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Bridge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Zones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, 4x Booster,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Power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 Management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95138" y="980728"/>
            <a:ext cx="3946438" cy="522000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  <a:cs typeface="+mn-cs"/>
              </a:rPr>
              <a:t>Hlavní vlastnosti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Počet varných zón / induktorů         4 / 4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Celkový příkon (W)	                        7400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Jištění (A) L / 230V~                       16 při 3,1kW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Jištění (A) L1, L2 / 400V ~              10 při 4,5kW</a:t>
            </a:r>
            <a:endParaRPr lang="cs-CZ" altLang="cs-CZ" sz="800" b="1" dirty="0">
              <a:solidFill>
                <a:srgbClr val="00B05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Jištění (A) L1, L2 / 400V~               16 při 7,4kW - </a:t>
            </a:r>
            <a:r>
              <a:rPr lang="cs-CZ" altLang="cs-CZ" sz="800" b="1" dirty="0">
                <a:latin typeface="Arial" charset="0"/>
              </a:rPr>
              <a:t>bez omezení výkonu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Kmitočet sítě (Hz)                            50 až 60       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  <a:cs typeface="+mn-cs"/>
              </a:rPr>
              <a:t>Varné zóny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4x zóna –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2100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 (B3000) 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Min/Max Ø varné nádoby pro všechny zóny 110/210 mm</a:t>
            </a:r>
            <a:br>
              <a:rPr lang="cs-CZ" altLang="cs-CZ" sz="800" dirty="0">
                <a:solidFill>
                  <a:prstClr val="black"/>
                </a:solidFill>
                <a:latin typeface="Arial" charset="0"/>
              </a:rPr>
            </a:b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  <a:cs typeface="+mn-cs"/>
              </a:rPr>
              <a:t>Funkce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solidFill>
                  <a:prstClr val="black"/>
                </a:solidFill>
                <a:latin typeface="Arial" charset="0"/>
              </a:rPr>
              <a:t>Bridge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cs-CZ" altLang="cs-CZ" sz="800" b="1" dirty="0" err="1">
                <a:solidFill>
                  <a:prstClr val="black"/>
                </a:solidFill>
                <a:latin typeface="Arial" charset="0"/>
              </a:rPr>
              <a:t>Zones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 možnost přepnutí varných zón do kombinovaného fungování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Pot </a:t>
            </a:r>
            <a:r>
              <a:rPr lang="cs-CZ" altLang="cs-CZ" sz="800" b="1" dirty="0" err="1">
                <a:latin typeface="Arial" charset="0"/>
              </a:rPr>
              <a:t>Detector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 automatická detekce hrnců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Power</a:t>
            </a:r>
            <a:r>
              <a:rPr lang="cs-CZ" altLang="cs-CZ" sz="800" b="1" dirty="0">
                <a:latin typeface="Arial" charset="0"/>
              </a:rPr>
              <a:t> Management </a:t>
            </a:r>
            <a:r>
              <a:rPr lang="cs-CZ" altLang="cs-CZ" sz="800" dirty="0">
                <a:latin typeface="Arial" charset="0"/>
              </a:rPr>
              <a:t>–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možnost nastavit maximální příkon na 3,1kW, 4,5kW a 7,4kW pro domácnosti s nízkým jištěním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Automatic</a:t>
            </a:r>
            <a:r>
              <a:rPr lang="cs-CZ" altLang="cs-CZ" sz="800" b="1" dirty="0">
                <a:latin typeface="Arial" charset="0"/>
              </a:rPr>
              <a:t> Heat Up </a:t>
            </a:r>
            <a:r>
              <a:rPr lang="cs-CZ" altLang="cs-CZ" sz="800" dirty="0">
                <a:latin typeface="Arial" charset="0"/>
              </a:rPr>
              <a:t>– automatické zahřátí umožňuje uvést režim rychleji do nastaveného režimu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Keep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warm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 udržuje stálou teplotu ohřívaného pokrmu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Funkce Pauza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Dotykové ovládání 4x </a:t>
            </a:r>
            <a:r>
              <a:rPr lang="cs-CZ" altLang="cs-CZ" sz="800" dirty="0" err="1">
                <a:solidFill>
                  <a:prstClr val="black"/>
                </a:solidFill>
                <a:latin typeface="Arial" charset="0"/>
                <a:cs typeface="+mn-cs"/>
              </a:rPr>
              <a:t>Individual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 </a:t>
            </a:r>
            <a:r>
              <a:rPr lang="cs-CZ" altLang="cs-CZ" sz="800" dirty="0" err="1">
                <a:solidFill>
                  <a:prstClr val="black"/>
                </a:solidFill>
                <a:latin typeface="Arial" charset="0"/>
                <a:cs typeface="+mn-cs"/>
              </a:rPr>
              <a:t>Slider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9 úrovní výkonu + Booster (4x)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Ukazatel zbytkového tepla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Časovač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  <a:cs typeface="+mn-cs"/>
              </a:rPr>
              <a:t>Bezpečnost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Safe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Activation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 ohřev se přeruší v případě nepřítomnosti hrnců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Dětská pojistka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Safety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Shut</a:t>
            </a:r>
            <a:r>
              <a:rPr lang="cs-CZ" altLang="cs-CZ" sz="800" b="1" dirty="0">
                <a:latin typeface="Arial" charset="0"/>
              </a:rPr>
              <a:t> Down</a:t>
            </a:r>
            <a:r>
              <a:rPr lang="cs-CZ" altLang="cs-CZ" sz="800" dirty="0">
                <a:latin typeface="Arial" charset="0"/>
              </a:rPr>
              <a:t> – b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ezpečnostní automatické vypnutí v případě dlouhodobé nečinnosti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Ochrana před přehřátím a při vylití tekutin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</a:rPr>
              <a:t>Integrovaný odsavač par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8 úrovní výkonu + Booster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Recirkulace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Časovač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Tukový filtr a uhlíkový filtr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33803037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8059019039121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Barva		Černé sklo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× Š × H (mm)	210 × 830 × 510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27,4</a:t>
            </a:r>
            <a:endParaRPr lang="cs-CZ" altLang="cs-CZ" sz="80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× Š × H (mm)	</a:t>
            </a:r>
            <a:r>
              <a:rPr lang="cs-CZ" altLang="cs-CZ" sz="800" dirty="0">
                <a:latin typeface="Arial" charset="0"/>
                <a:cs typeface="+mn-cs"/>
              </a:rPr>
              <a:t>506 × 915 × 515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37,2</a:t>
            </a: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38" name="Obrázek 37">
            <a:extLst>
              <a:ext uri="{FF2B5EF4-FFF2-40B4-BE49-F238E27FC236}">
                <a16:creationId xmlns:a16="http://schemas.microsoft.com/office/drawing/2014/main" id="{083842A9-0D8B-448B-9CC2-640FA8283A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5578" y="1484784"/>
            <a:ext cx="723480" cy="529299"/>
          </a:xfrm>
          <a:prstGeom prst="rect">
            <a:avLst/>
          </a:prstGeom>
        </p:spPr>
      </p:pic>
      <p:pic>
        <p:nvPicPr>
          <p:cNvPr id="39" name="Obrázek 38">
            <a:extLst>
              <a:ext uri="{FF2B5EF4-FFF2-40B4-BE49-F238E27FC236}">
                <a16:creationId xmlns:a16="http://schemas.microsoft.com/office/drawing/2014/main" id="{76004DCC-7F58-4446-9F79-888585ED04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8834" y="2467755"/>
            <a:ext cx="707182" cy="673213"/>
          </a:xfrm>
          <a:prstGeom prst="rect">
            <a:avLst/>
          </a:prstGeom>
        </p:spPr>
      </p:pic>
      <p:sp>
        <p:nvSpPr>
          <p:cNvPr id="41" name="TextovéPole 40">
            <a:extLst>
              <a:ext uri="{FF2B5EF4-FFF2-40B4-BE49-F238E27FC236}">
                <a16:creationId xmlns:a16="http://schemas.microsoft.com/office/drawing/2014/main" id="{FFB7612F-78BA-482F-B324-B6D68192941A}"/>
              </a:ext>
            </a:extLst>
          </p:cNvPr>
          <p:cNvSpPr txBox="1"/>
          <p:nvPr/>
        </p:nvSpPr>
        <p:spPr>
          <a:xfrm>
            <a:off x="4730169" y="1503055"/>
            <a:ext cx="9939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Multislider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ovéPole 44">
            <a:extLst>
              <a:ext uri="{FF2B5EF4-FFF2-40B4-BE49-F238E27FC236}">
                <a16:creationId xmlns:a16="http://schemas.microsoft.com/office/drawing/2014/main" id="{EBA9DAD2-216C-4382-8481-A13DC917BBA5}"/>
              </a:ext>
            </a:extLst>
          </p:cNvPr>
          <p:cNvSpPr txBox="1"/>
          <p:nvPr/>
        </p:nvSpPr>
        <p:spPr>
          <a:xfrm>
            <a:off x="4717944" y="2542790"/>
            <a:ext cx="9939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Booster pro všechny čtyři zóny a odsavač par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21253E61-DE85-49FD-A88E-1294B632D22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8" t="7857" r="4864" b="8837"/>
          <a:stretch/>
        </p:blipFill>
        <p:spPr>
          <a:xfrm>
            <a:off x="5840943" y="1052736"/>
            <a:ext cx="3103938" cy="1889354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10CD540F-BE9B-4E21-B4EC-224FA0F1493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8" t="7857" r="4864" b="8837"/>
          <a:stretch/>
        </p:blipFill>
        <p:spPr>
          <a:xfrm>
            <a:off x="5848854" y="2996952"/>
            <a:ext cx="3103938" cy="1889354"/>
          </a:xfrm>
          <a:prstGeom prst="rect">
            <a:avLst/>
          </a:prstGeom>
        </p:spPr>
      </p:pic>
      <p:pic>
        <p:nvPicPr>
          <p:cNvPr id="14" name="Immagine 32">
            <a:extLst>
              <a:ext uri="{FF2B5EF4-FFF2-40B4-BE49-F238E27FC236}">
                <a16:creationId xmlns:a16="http://schemas.microsoft.com/office/drawing/2014/main" id="{DD726334-1128-48A7-A965-448A77DB8B2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6515" t="10866" r="50169" b="72873"/>
          <a:stretch/>
        </p:blipFill>
        <p:spPr>
          <a:xfrm>
            <a:off x="6084168" y="3140968"/>
            <a:ext cx="710217" cy="728670"/>
          </a:xfrm>
          <a:prstGeom prst="ellipse">
            <a:avLst/>
          </a:prstGeom>
        </p:spPr>
      </p:pic>
      <p:pic>
        <p:nvPicPr>
          <p:cNvPr id="17" name="Immagine 32">
            <a:extLst>
              <a:ext uri="{FF2B5EF4-FFF2-40B4-BE49-F238E27FC236}">
                <a16:creationId xmlns:a16="http://schemas.microsoft.com/office/drawing/2014/main" id="{F8464CEE-55AC-4D0C-983B-B085785A227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6515" t="10866" r="50169" b="72873"/>
          <a:stretch/>
        </p:blipFill>
        <p:spPr>
          <a:xfrm>
            <a:off x="6084168" y="3912411"/>
            <a:ext cx="710217" cy="728670"/>
          </a:xfrm>
          <a:prstGeom prst="ellipse">
            <a:avLst/>
          </a:prstGeom>
        </p:spPr>
      </p:pic>
      <p:pic>
        <p:nvPicPr>
          <p:cNvPr id="18" name="Immagine 32">
            <a:extLst>
              <a:ext uri="{FF2B5EF4-FFF2-40B4-BE49-F238E27FC236}">
                <a16:creationId xmlns:a16="http://schemas.microsoft.com/office/drawing/2014/main" id="{16A073C1-F3DD-494D-A436-6F8FC6E5D79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6515" t="10866" r="50169" b="72873"/>
          <a:stretch/>
        </p:blipFill>
        <p:spPr>
          <a:xfrm>
            <a:off x="7964103" y="3127565"/>
            <a:ext cx="710217" cy="728670"/>
          </a:xfrm>
          <a:prstGeom prst="ellipse">
            <a:avLst/>
          </a:prstGeom>
        </p:spPr>
      </p:pic>
      <p:pic>
        <p:nvPicPr>
          <p:cNvPr id="20" name="Immagine 32">
            <a:extLst>
              <a:ext uri="{FF2B5EF4-FFF2-40B4-BE49-F238E27FC236}">
                <a16:creationId xmlns:a16="http://schemas.microsoft.com/office/drawing/2014/main" id="{7057D4E6-B332-44A4-85AC-8693F2B9AC6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6515" t="10866" r="50169" b="72873"/>
          <a:stretch/>
        </p:blipFill>
        <p:spPr>
          <a:xfrm>
            <a:off x="7964103" y="3899008"/>
            <a:ext cx="710217" cy="728670"/>
          </a:xfrm>
          <a:prstGeom prst="ellipse">
            <a:avLst/>
          </a:prstGeom>
        </p:spPr>
      </p:pic>
      <p:pic>
        <p:nvPicPr>
          <p:cNvPr id="21" name="Immagine 32">
            <a:extLst>
              <a:ext uri="{FF2B5EF4-FFF2-40B4-BE49-F238E27FC236}">
                <a16:creationId xmlns:a16="http://schemas.microsoft.com/office/drawing/2014/main" id="{3E636811-7459-4E10-A7A0-66CCB180E2C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duotone>
              <a:prstClr val="black"/>
              <a:schemeClr val="bg1">
                <a:lumMod val="95000"/>
                <a:tint val="45000"/>
                <a:satMod val="400000"/>
              </a:schemeClr>
            </a:duotone>
          </a:blip>
          <a:srcRect l="16515" t="10866" r="50169" b="72873"/>
          <a:stretch/>
        </p:blipFill>
        <p:spPr>
          <a:xfrm>
            <a:off x="4268019" y="3594640"/>
            <a:ext cx="256714" cy="263384"/>
          </a:xfrm>
          <a:prstGeom prst="ellipse">
            <a:avLst/>
          </a:prstGeom>
        </p:spPr>
      </p:pic>
      <p:pic>
        <p:nvPicPr>
          <p:cNvPr id="22" name="Immagine 32">
            <a:extLst>
              <a:ext uri="{FF2B5EF4-FFF2-40B4-BE49-F238E27FC236}">
                <a16:creationId xmlns:a16="http://schemas.microsoft.com/office/drawing/2014/main" id="{72C4168F-FB68-4600-B6F9-4839F5E1F81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duotone>
              <a:prstClr val="black"/>
              <a:schemeClr val="bg1">
                <a:lumMod val="95000"/>
                <a:tint val="45000"/>
                <a:satMod val="400000"/>
              </a:schemeClr>
            </a:duotone>
          </a:blip>
          <a:srcRect l="16515" t="10866" r="50169" b="72873"/>
          <a:stretch/>
        </p:blipFill>
        <p:spPr>
          <a:xfrm>
            <a:off x="4268019" y="3907813"/>
            <a:ext cx="256714" cy="263384"/>
          </a:xfrm>
          <a:prstGeom prst="ellipse">
            <a:avLst/>
          </a:prstGeom>
        </p:spPr>
      </p:pic>
      <p:sp>
        <p:nvSpPr>
          <p:cNvPr id="23" name="TextovéPole 22">
            <a:extLst>
              <a:ext uri="{FF2B5EF4-FFF2-40B4-BE49-F238E27FC236}">
                <a16:creationId xmlns:a16="http://schemas.microsoft.com/office/drawing/2014/main" id="{D2C832BE-98DD-46D3-87F0-EF3665CF0BFC}"/>
              </a:ext>
            </a:extLst>
          </p:cNvPr>
          <p:cNvSpPr txBox="1"/>
          <p:nvPr/>
        </p:nvSpPr>
        <p:spPr>
          <a:xfrm>
            <a:off x="4868376" y="3625402"/>
            <a:ext cx="7071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Bridge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Zones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71747CF-528E-4FB1-8821-D297DBD7BA7C}">
  <ds:schemaRefs>
    <ds:schemaRef ds:uri="http://schemas.openxmlformats.org/package/2006/metadata/core-properties"/>
    <ds:schemaRef ds:uri="http://purl.org/dc/dcmitype/"/>
    <ds:schemaRef ds:uri="b4af0723-3826-4aee-ba08-906e8dce3040"/>
    <ds:schemaRef ds:uri="http://purl.org/dc/terms/"/>
    <ds:schemaRef ds:uri="a09af93a-bc92-4cce-8ba3-c8fdbed82e22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4093</TotalTime>
  <Words>326</Words>
  <Application>Microsoft Office PowerPoint</Application>
  <PresentationFormat>Předvádění na obrazovce (4:3)</PresentationFormat>
  <Paragraphs>50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Kristýna Kopecká</cp:lastModifiedBy>
  <cp:revision>298</cp:revision>
  <cp:lastPrinted>2016-05-31T13:00:02Z</cp:lastPrinted>
  <dcterms:created xsi:type="dcterms:W3CDTF">2015-07-16T11:02:07Z</dcterms:created>
  <dcterms:modified xsi:type="dcterms:W3CDTF">2021-10-26T11:28:59Z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