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754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HUT7518EWF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latin typeface="Arial" charset="0"/>
              </a:rPr>
              <a:t>Multi</a:t>
            </a:r>
            <a:r>
              <a:rPr lang="cs-CZ" altLang="cs-CZ" sz="1400" dirty="0">
                <a:latin typeface="Arial" charset="0"/>
              </a:rPr>
              <a:t>-teplotní vestavná mraznička ID </a:t>
            </a:r>
            <a:r>
              <a:rPr lang="cs-CZ" altLang="cs-CZ" sz="1400" dirty="0" err="1">
                <a:latin typeface="Arial" charset="0"/>
              </a:rPr>
              <a:t>Titanium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6 - výška 177,2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E,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</a:t>
            </a:r>
            <a:r>
              <a:rPr lang="cs-CZ" altLang="cs-CZ" sz="1200" dirty="0" err="1">
                <a:latin typeface="Arial" charset="0"/>
              </a:rPr>
              <a:t>Daylight</a:t>
            </a:r>
            <a:r>
              <a:rPr lang="cs-CZ" altLang="cs-CZ" sz="1200" dirty="0">
                <a:latin typeface="Arial" charset="0"/>
              </a:rPr>
              <a:t>, </a:t>
            </a:r>
            <a:r>
              <a:rPr lang="cs-CZ" altLang="cs-CZ" sz="1200" dirty="0" err="1">
                <a:latin typeface="Arial" charset="0"/>
              </a:rPr>
              <a:t>Deep</a:t>
            </a:r>
            <a:r>
              <a:rPr lang="cs-CZ" altLang="cs-CZ" sz="1200" dirty="0">
                <a:latin typeface="Arial" charset="0"/>
              </a:rPr>
              <a:t> </a:t>
            </a:r>
            <a:r>
              <a:rPr lang="cs-CZ" altLang="cs-CZ" sz="1200" dirty="0" err="1">
                <a:latin typeface="Arial" charset="0"/>
              </a:rPr>
              <a:t>freezing</a:t>
            </a:r>
            <a:r>
              <a:rPr lang="cs-CZ" altLang="cs-CZ" sz="1200">
                <a:latin typeface="Arial" charset="0"/>
              </a:rPr>
              <a:t>, Reverzibilní </a:t>
            </a:r>
            <a:r>
              <a:rPr lang="cs-CZ" altLang="cs-CZ" sz="1200" dirty="0">
                <a:latin typeface="Arial" charset="0"/>
              </a:rPr>
              <a:t>dvířka, 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262311" y="1035895"/>
            <a:ext cx="3573492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750" b="1" u="sng" dirty="0">
                <a:latin typeface="Arial" charset="0"/>
              </a:rPr>
              <a:t>Hlavní vlastnosti</a:t>
            </a:r>
            <a:r>
              <a:rPr lang="cs-CZ" altLang="cs-CZ" sz="750" b="1" dirty="0">
                <a:latin typeface="Arial" charset="0"/>
              </a:rPr>
              <a:t> </a:t>
            </a:r>
            <a:r>
              <a:rPr lang="cs-CZ" altLang="cs-CZ" sz="75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75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Celkový čistý objem mrazničky (l)		256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Roční spotřeba energie (kWh/rok)		249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Úroveň emisí hluku šířeného vzduchem (dB(A))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Maximální mrazicí výkon za 24h (Kg)		20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Klimatická třída			SN.N.ST.T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75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b="1" dirty="0">
                <a:latin typeface="Arial" charset="0"/>
              </a:rPr>
              <a:t>WIFI-Bluetooth</a:t>
            </a:r>
            <a:r>
              <a:rPr lang="cs-CZ" altLang="cs-CZ" sz="750" dirty="0">
                <a:latin typeface="Arial" charset="0"/>
              </a:rPr>
              <a:t> – připojení přes aplikaci </a:t>
            </a:r>
            <a:r>
              <a:rPr lang="cs-CZ" altLang="cs-CZ" sz="750" dirty="0" err="1">
                <a:latin typeface="Arial" charset="0"/>
              </a:rPr>
              <a:t>hOn</a:t>
            </a:r>
            <a:endParaRPr lang="cs-CZ" altLang="cs-CZ" sz="75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b="1" dirty="0" err="1">
                <a:latin typeface="Arial" charset="0"/>
              </a:rPr>
              <a:t>Total</a:t>
            </a:r>
            <a:r>
              <a:rPr lang="cs-CZ" altLang="cs-CZ" sz="750" b="1" dirty="0">
                <a:latin typeface="Arial" charset="0"/>
              </a:rPr>
              <a:t> No </a:t>
            </a:r>
            <a:r>
              <a:rPr lang="cs-CZ" altLang="cs-CZ" sz="750" b="1" dirty="0" err="1">
                <a:latin typeface="Arial" charset="0"/>
              </a:rPr>
              <a:t>Frost</a:t>
            </a:r>
            <a:r>
              <a:rPr lang="cs-CZ" altLang="cs-CZ" sz="750" b="1" dirty="0">
                <a:latin typeface="Arial" charset="0"/>
              </a:rPr>
              <a:t> – </a:t>
            </a:r>
            <a:r>
              <a:rPr lang="cs-CZ" altLang="cs-CZ" sz="750" b="1" dirty="0" err="1">
                <a:latin typeface="Arial" charset="0"/>
              </a:rPr>
              <a:t>dual</a:t>
            </a:r>
            <a:r>
              <a:rPr lang="cs-CZ" altLang="cs-CZ" sz="750" b="1" dirty="0">
                <a:latin typeface="Arial" charset="0"/>
              </a:rPr>
              <a:t> </a:t>
            </a:r>
            <a:r>
              <a:rPr lang="cs-CZ" altLang="cs-CZ" sz="750" b="1" dirty="0" err="1">
                <a:latin typeface="Arial" charset="0"/>
              </a:rPr>
              <a:t>cooling</a:t>
            </a:r>
            <a:r>
              <a:rPr lang="cs-CZ" altLang="cs-CZ" sz="750" b="1" dirty="0">
                <a:latin typeface="Arial" charset="0"/>
              </a:rPr>
              <a:t> (dva výparníky)</a:t>
            </a:r>
            <a:endParaRPr lang="cs-CZ" altLang="cs-CZ" sz="75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b="1" dirty="0">
                <a:latin typeface="Arial" charset="0"/>
              </a:rPr>
              <a:t>Horní část: </a:t>
            </a:r>
            <a:r>
              <a:rPr lang="cs-CZ" altLang="cs-CZ" sz="750" dirty="0">
                <a:latin typeface="Arial" charset="0"/>
              </a:rPr>
              <a:t>volba teploty v rozsahu -12°C až -18°C (po 1°C)</a:t>
            </a:r>
          </a:p>
          <a:p>
            <a:pPr>
              <a:spcBef>
                <a:spcPct val="0"/>
              </a:spcBef>
            </a:pPr>
            <a:r>
              <a:rPr lang="cs-CZ" altLang="cs-CZ" sz="750" b="1" dirty="0">
                <a:latin typeface="Arial" charset="0"/>
              </a:rPr>
              <a:t>Soft </a:t>
            </a:r>
            <a:r>
              <a:rPr lang="cs-CZ" altLang="cs-CZ" sz="750" b="1" dirty="0" err="1">
                <a:latin typeface="Arial" charset="0"/>
              </a:rPr>
              <a:t>Frz</a:t>
            </a:r>
            <a:r>
              <a:rPr lang="cs-CZ" altLang="cs-CZ" sz="750" b="1" dirty="0">
                <a:latin typeface="Arial" charset="0"/>
              </a:rPr>
              <a:t>. </a:t>
            </a:r>
            <a:r>
              <a:rPr lang="cs-CZ" altLang="cs-CZ" sz="750" dirty="0">
                <a:latin typeface="Arial" charset="0"/>
              </a:rPr>
              <a:t>- teplota –9 °C</a:t>
            </a:r>
          </a:p>
          <a:p>
            <a:pPr>
              <a:spcBef>
                <a:spcPct val="0"/>
              </a:spcBef>
            </a:pPr>
            <a:r>
              <a:rPr lang="cs-CZ" altLang="cs-CZ" sz="750" b="1" dirty="0" err="1">
                <a:latin typeface="Arial" charset="0"/>
              </a:rPr>
              <a:t>Freezer</a:t>
            </a:r>
            <a:r>
              <a:rPr lang="cs-CZ" altLang="cs-CZ" sz="750" b="1" dirty="0">
                <a:latin typeface="Arial" charset="0"/>
              </a:rPr>
              <a:t> </a:t>
            </a:r>
            <a:r>
              <a:rPr lang="cs-CZ" altLang="cs-CZ" sz="750" dirty="0">
                <a:latin typeface="Arial" charset="0"/>
              </a:rPr>
              <a:t>- teplota –18 °C</a:t>
            </a:r>
          </a:p>
          <a:p>
            <a:pPr>
              <a:spcBef>
                <a:spcPct val="0"/>
              </a:spcBef>
            </a:pPr>
            <a:r>
              <a:rPr lang="cs-CZ" altLang="cs-CZ" sz="750" b="1" dirty="0">
                <a:latin typeface="Arial" charset="0"/>
              </a:rPr>
              <a:t>Super </a:t>
            </a:r>
            <a:r>
              <a:rPr lang="cs-CZ" altLang="cs-CZ" sz="750" b="1" dirty="0" err="1">
                <a:latin typeface="Arial" charset="0"/>
              </a:rPr>
              <a:t>Frz</a:t>
            </a:r>
            <a:r>
              <a:rPr lang="cs-CZ" altLang="cs-CZ" sz="750" dirty="0">
                <a:latin typeface="Arial" charset="0"/>
              </a:rPr>
              <a:t>. </a:t>
            </a:r>
          </a:p>
          <a:p>
            <a:pPr>
              <a:spcBef>
                <a:spcPct val="0"/>
              </a:spcBef>
            </a:pPr>
            <a:endParaRPr lang="cs-CZ" altLang="cs-CZ" sz="75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b="1" dirty="0">
                <a:latin typeface="Arial" charset="0"/>
              </a:rPr>
              <a:t>Spodní část: </a:t>
            </a:r>
            <a:r>
              <a:rPr lang="cs-CZ" altLang="cs-CZ" sz="750" dirty="0">
                <a:latin typeface="Arial" charset="0"/>
              </a:rPr>
              <a:t>volba teploty v rozsahu -18°C až -24°C (po 1°C)</a:t>
            </a:r>
          </a:p>
          <a:p>
            <a:pPr>
              <a:spcBef>
                <a:spcPct val="0"/>
              </a:spcBef>
            </a:pPr>
            <a:r>
              <a:rPr lang="cs-CZ" altLang="cs-CZ" sz="750" b="1" dirty="0">
                <a:latin typeface="Arial" charset="0"/>
              </a:rPr>
              <a:t>Super </a:t>
            </a:r>
            <a:r>
              <a:rPr lang="cs-CZ" altLang="cs-CZ" sz="750" b="1" dirty="0" err="1">
                <a:latin typeface="Arial" charset="0"/>
              </a:rPr>
              <a:t>Frz</a:t>
            </a:r>
            <a:r>
              <a:rPr lang="cs-CZ" altLang="cs-CZ" sz="750" b="1" dirty="0">
                <a:latin typeface="Arial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cs-CZ" altLang="cs-CZ" sz="750" b="1" dirty="0" err="1">
                <a:latin typeface="Arial" charset="0"/>
              </a:rPr>
              <a:t>Freezer</a:t>
            </a:r>
            <a:r>
              <a:rPr lang="cs-CZ" altLang="cs-CZ" sz="750" b="1" dirty="0">
                <a:latin typeface="Arial" charset="0"/>
              </a:rPr>
              <a:t> </a:t>
            </a:r>
            <a:r>
              <a:rPr lang="cs-CZ" altLang="cs-CZ" sz="750" dirty="0">
                <a:latin typeface="Arial" charset="0"/>
              </a:rPr>
              <a:t>- teplota –18 °C</a:t>
            </a:r>
          </a:p>
          <a:p>
            <a:pPr>
              <a:spcBef>
                <a:spcPct val="0"/>
              </a:spcBef>
            </a:pPr>
            <a:r>
              <a:rPr lang="cs-CZ" altLang="cs-CZ" sz="750" b="1" dirty="0" err="1">
                <a:latin typeface="Arial" charset="0"/>
              </a:rPr>
              <a:t>Deep</a:t>
            </a:r>
            <a:r>
              <a:rPr lang="cs-CZ" altLang="cs-CZ" sz="750" b="1" dirty="0">
                <a:latin typeface="Arial" charset="0"/>
              </a:rPr>
              <a:t> </a:t>
            </a:r>
            <a:r>
              <a:rPr lang="cs-CZ" altLang="cs-CZ" sz="750" b="1" dirty="0" err="1">
                <a:latin typeface="Arial" charset="0"/>
              </a:rPr>
              <a:t>Frz</a:t>
            </a:r>
            <a:r>
              <a:rPr lang="cs-CZ" altLang="cs-CZ" sz="750" dirty="0">
                <a:latin typeface="Arial" charset="0"/>
              </a:rPr>
              <a:t>. - teplota až -30°C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75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Alarm otevřených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dirty="0" err="1">
                <a:latin typeface="Arial" charset="0"/>
              </a:rPr>
              <a:t>Eco</a:t>
            </a:r>
            <a:r>
              <a:rPr lang="cs-CZ" altLang="cs-CZ" sz="750" dirty="0">
                <a:latin typeface="Arial" charset="0"/>
              </a:rPr>
              <a:t> provoz displeje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75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750" b="1" u="sng" dirty="0">
                <a:latin typeface="Arial" charset="0"/>
              </a:rPr>
              <a:t>Horní část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3 + 1 skleněné police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3x police ve dvířkách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1x zásuvka </a:t>
            </a:r>
            <a:r>
              <a:rPr lang="cs-CZ" altLang="cs-CZ" sz="750" dirty="0" err="1">
                <a:latin typeface="Arial" charset="0"/>
              </a:rPr>
              <a:t>Freeze</a:t>
            </a:r>
            <a:r>
              <a:rPr lang="cs-CZ" altLang="cs-CZ" sz="750" dirty="0">
                <a:latin typeface="Arial" charset="0"/>
              </a:rPr>
              <a:t> </a:t>
            </a:r>
            <a:r>
              <a:rPr lang="cs-CZ" altLang="cs-CZ" sz="750" dirty="0" err="1">
                <a:latin typeface="Arial" charset="0"/>
              </a:rPr>
              <a:t>zone</a:t>
            </a:r>
            <a:r>
              <a:rPr lang="cs-CZ" altLang="cs-CZ" sz="750" dirty="0">
                <a:latin typeface="Arial" charset="0"/>
              </a:rPr>
              <a:t> (teleskopické výsuvy)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LED stropní osvětlení </a:t>
            </a:r>
            <a:r>
              <a:rPr lang="cs-CZ" altLang="cs-CZ" sz="750" dirty="0" err="1">
                <a:latin typeface="Arial" charset="0"/>
              </a:rPr>
              <a:t>Daylight</a:t>
            </a:r>
            <a:r>
              <a:rPr lang="cs-CZ" altLang="cs-CZ" sz="750" dirty="0">
                <a:latin typeface="Arial" charset="0"/>
              </a:rPr>
              <a:t> a oboustranně boční policové LED osvětlení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Air </a:t>
            </a:r>
            <a:r>
              <a:rPr lang="cs-CZ" altLang="cs-CZ" sz="750" dirty="0" err="1">
                <a:latin typeface="Arial" charset="0"/>
              </a:rPr>
              <a:t>Surround</a:t>
            </a:r>
            <a:r>
              <a:rPr lang="cs-CZ" altLang="cs-CZ" sz="750" dirty="0">
                <a:latin typeface="Arial" charset="0"/>
              </a:rPr>
              <a:t> eliminuje efekt teplotního vrstvení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75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b="1" u="sng" dirty="0">
                <a:latin typeface="Arial" charset="0"/>
              </a:rPr>
              <a:t>Spodní část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3x zásuvka </a:t>
            </a:r>
            <a:r>
              <a:rPr lang="cs-CZ" altLang="cs-CZ" sz="750" dirty="0" err="1">
                <a:latin typeface="Arial" charset="0"/>
              </a:rPr>
              <a:t>Freeze</a:t>
            </a:r>
            <a:r>
              <a:rPr lang="cs-CZ" altLang="cs-CZ" sz="750" dirty="0">
                <a:latin typeface="Arial" charset="0"/>
              </a:rPr>
              <a:t> </a:t>
            </a:r>
            <a:r>
              <a:rPr lang="cs-CZ" altLang="cs-CZ" sz="750" dirty="0" err="1">
                <a:latin typeface="Arial" charset="0"/>
              </a:rPr>
              <a:t>zone</a:t>
            </a:r>
            <a:r>
              <a:rPr lang="cs-CZ" altLang="cs-CZ" sz="750" dirty="0">
                <a:latin typeface="Arial" charset="0"/>
              </a:rPr>
              <a:t> (2 velké + 1 malá) na teleskopických výsuvech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LED osvětlení</a:t>
            </a:r>
            <a:endParaRPr lang="cs-CZ" altLang="cs-CZ" sz="75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75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b="1" u="sng" dirty="0">
                <a:latin typeface="Arial" charset="0"/>
              </a:rPr>
              <a:t>Konstrukce</a:t>
            </a:r>
            <a:endParaRPr lang="cs-CZ" altLang="cs-CZ" sz="75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Reverzibilní dvířka – výměnné panty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b="1" dirty="0">
                <a:latin typeface="Arial" charset="0"/>
              </a:rPr>
              <a:t>Soft </a:t>
            </a:r>
            <a:r>
              <a:rPr lang="cs-CZ" altLang="cs-CZ" sz="750" b="1" dirty="0" err="1">
                <a:latin typeface="Arial" charset="0"/>
              </a:rPr>
              <a:t>Close</a:t>
            </a:r>
            <a:r>
              <a:rPr lang="cs-CZ" altLang="cs-CZ" sz="750" b="1" dirty="0">
                <a:latin typeface="Arial" charset="0"/>
              </a:rPr>
              <a:t> </a:t>
            </a:r>
            <a:r>
              <a:rPr lang="cs-CZ" altLang="cs-CZ" sz="750" dirty="0">
                <a:latin typeface="Arial" charset="0"/>
              </a:rPr>
              <a:t>– tlumené dovírání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b="1" dirty="0">
                <a:latin typeface="Arial" charset="0"/>
              </a:rPr>
              <a:t>ABT PRO </a:t>
            </a:r>
            <a:r>
              <a:rPr lang="cs-CZ" altLang="cs-CZ" sz="750" dirty="0">
                <a:latin typeface="Arial" charset="0"/>
              </a:rPr>
              <a:t>– antibakteriální systém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Invertorový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Fixní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75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charset="0"/>
              </a:rPr>
              <a:t>Kód		37900604</a:t>
            </a: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charset="0"/>
              </a:rPr>
              <a:t>EAN		6901018092749</a:t>
            </a: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panose="020B0604020202020204" pitchFamily="34" charset="0"/>
              </a:rPr>
              <a:t>Rozměry výrobku V × Š × H (mm)	1772 × 558 × 545</a:t>
            </a:r>
            <a:endParaRPr lang="cs-CZ" altLang="cs-CZ" sz="75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750" dirty="0">
                <a:solidFill>
                  <a:srgbClr val="FF0000"/>
                </a:solidFill>
                <a:latin typeface="Arial" panose="020B0604020202020204" pitchFamily="34" charset="0"/>
              </a:rPr>
              <a:t>Čistá váha výrobku (kg)	??</a:t>
            </a: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panose="020B0604020202020204" pitchFamily="34" charset="0"/>
              </a:rPr>
              <a:t>Rozměry balení V × Š × H (mm)	1871 × 603 × 584</a:t>
            </a:r>
            <a:endParaRPr lang="cs-CZ" altLang="cs-CZ" sz="75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charset="0"/>
              </a:rPr>
              <a:t>Hmotnost s obalem (kg)	104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86711" y="412784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 flipH="1">
            <a:off x="7591207" y="1124744"/>
            <a:ext cx="22333" cy="251970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591207" y="2019647"/>
            <a:ext cx="353943" cy="72606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177,2 cm</a:t>
            </a:r>
          </a:p>
        </p:txBody>
      </p:sp>
      <p:pic>
        <p:nvPicPr>
          <p:cNvPr id="46" name="Obrázek 45">
            <a:extLst>
              <a:ext uri="{FF2B5EF4-FFF2-40B4-BE49-F238E27FC236}">
                <a16:creationId xmlns:a16="http://schemas.microsoft.com/office/drawing/2014/main" id="{C3210551-178C-49FB-89D9-BEEFCAAF86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478" y="3894125"/>
            <a:ext cx="720000" cy="720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7AF7FBC-286E-9245-2C8C-28345BA3A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001" y="1074339"/>
            <a:ext cx="1683064" cy="280510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7F8AC6D-63D7-C83D-AAED-F0EC41B7DB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1679" y="3937120"/>
            <a:ext cx="1122230" cy="101838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6184722-6122-B1EA-FCA9-B6CBF05EA2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0568" y="3947397"/>
            <a:ext cx="1517721" cy="100810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18FB5C4-52E7-EAC1-4FD7-EFE94EB53B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5150" y="1557967"/>
            <a:ext cx="1030191" cy="206307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E30F0C00-C490-54BF-5399-C73C90CC6A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5094" y="304010"/>
            <a:ext cx="502964" cy="472481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F57E37CF-7808-9AA8-B9CC-1EFEA8B774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079" y="2019647"/>
            <a:ext cx="771186" cy="771186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75066C68-72B0-50B2-DE64-2F8BECE5F6F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95" y="2970989"/>
            <a:ext cx="720000" cy="7200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570B98F8-1746-EF96-E1F7-6508F20575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909" y="1146962"/>
            <a:ext cx="601446" cy="601446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30F604D3-F91D-CF94-83F6-66096BBA61DB}"/>
              </a:ext>
            </a:extLst>
          </p:cNvPr>
          <p:cNvSpPr txBox="1"/>
          <p:nvPr/>
        </p:nvSpPr>
        <p:spPr>
          <a:xfrm>
            <a:off x="4742019" y="121685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Konektivita – připojení přes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A5311342-4C79-F3C7-4CB8-CCABF436B9BB}"/>
              </a:ext>
            </a:extLst>
          </p:cNvPr>
          <p:cNvSpPr txBox="1"/>
          <p:nvPr/>
        </p:nvSpPr>
        <p:spPr>
          <a:xfrm>
            <a:off x="4774430" y="216267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Daylight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stropní části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F4E02A3D-80B6-C94B-8ECC-26022E2CF81E}"/>
              </a:ext>
            </a:extLst>
          </p:cNvPr>
          <p:cNvSpPr txBox="1"/>
          <p:nvPr/>
        </p:nvSpPr>
        <p:spPr>
          <a:xfrm>
            <a:off x="4828689" y="317320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systém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2354</TotalTime>
  <Words>393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273</cp:revision>
  <cp:lastPrinted>2016-05-31T13:00:02Z</cp:lastPrinted>
  <dcterms:created xsi:type="dcterms:W3CDTF">2015-07-16T11:02:07Z</dcterms:created>
  <dcterms:modified xsi:type="dcterms:W3CDTF">2025-06-02T12:30:21Z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