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10" y="72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408" y="127962"/>
            <a:ext cx="8650119" cy="432048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HH710T 011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  <a:sym typeface="Webdings" pitchFamily="18" charset="2"/>
              </a:rPr>
              <a:t> </a:t>
            </a:r>
            <a:r>
              <a:rPr lang="cs-CZ" sz="1300" dirty="0" smtClean="0">
                <a:latin typeface="Arial" panose="020B0604020202020204" pitchFamily="34" charset="0"/>
                <a:cs typeface="Arial" panose="020B0604020202020204" pitchFamily="34" charset="0"/>
                <a:sym typeface="Webdings" pitchFamily="18" charset="2"/>
              </a:rPr>
              <a:t>express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  <a:sym typeface="Webdings" pitchFamily="18" charset="2"/>
              </a:rPr>
              <a:t>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ruční bezSÁČKOVÝ vysavač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-HANDY 700</a:t>
            </a: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621" y="497435"/>
            <a:ext cx="8840061" cy="536009"/>
          </a:xfrm>
        </p:spPr>
        <p:txBody>
          <a:bodyPr>
            <a:noAutofit/>
          </a:bodyPr>
          <a:lstStyle/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Samostatný filtr, Bezkartáčový Direct Impulse Motor 120 V, omyvatelný EPA filtr, 11,1 V Lithium Ion baterie,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12 min provoz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suché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použití, příslušenství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3v1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72965" y="1082206"/>
            <a:ext cx="3984397" cy="5333398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Použití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Suché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Jmenovité napětí (V)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11,1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Doba provozu baterie (min)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12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baterie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Lithium Ion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Hladina hluku (dB(A))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80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trvání prvního nabíjení (hod)	24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Doba potřebná k dobití z plně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vybitého stavu (hod)	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3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(po prvním nabití) </a:t>
            </a: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Vyjímatelná baterie	Ano</a:t>
            </a: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Typ motoru		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Bezkartáčový Direct Impulse Motor 		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120 W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  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vysoký výkon 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vysávání až 		40 AW)</a:t>
            </a: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 výbava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Systém separace prachu	Samostatný filtr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Typ filtru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Omyvatelný EPA + ochranná kovová 		mřížka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Objem nádoby na prach (l)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0,15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Objem nádoby na tekutiny (l)	-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Přední pogumovaná část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Ne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Ergonomické držadlo	Ano (s měkkým uchopením)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Nastavení výkonu 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Jeden výkon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Dobíjecí základna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Ano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LED ukazatel nabíjení	Ano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Přední LED osvětlení	Ano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Držák na zeď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Ne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integrované na těle	Ne</a:t>
            </a: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Box na příslušenství 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Ne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 3v1		Ano (uložené v dobíjecí základně)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Ultra lehký, hmotnost pouze 600 g.</a:t>
            </a: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39932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4239352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879235" y="4315833"/>
            <a:ext cx="828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OMYVATELNÝ </a:t>
            </a:r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FILTR EPA FILTR S OCHRANNOU KOVOVOU MŘÍZKOU</a:t>
            </a:r>
            <a:endParaRPr lang="cs-CZ" sz="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506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56672" y="1275126"/>
            <a:ext cx="86264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SUCHÉ POUŽITÍ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185992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874229" y="2060222"/>
            <a:ext cx="8278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 LEHKÝ, POUZE 600 G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157" y="5085927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876093" y="5229714"/>
            <a:ext cx="807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VÝJIMAČNĚ VELKÁ SACÍ SÍLA ŽA 40 AW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3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t="11888" r="84183" b="13193"/>
          <a:stretch/>
        </p:blipFill>
        <p:spPr bwMode="auto">
          <a:xfrm>
            <a:off x="4202431" y="1057911"/>
            <a:ext cx="684000" cy="684000"/>
          </a:xfrm>
          <a:prstGeom prst="flowChartConnector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Obrázek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2" t="12130" r="14097" b="14534"/>
          <a:stretch/>
        </p:blipFill>
        <p:spPr>
          <a:xfrm>
            <a:off x="4175760" y="1813560"/>
            <a:ext cx="720000" cy="720000"/>
          </a:xfrm>
          <a:prstGeom prst="flowChartConnector">
            <a:avLst/>
          </a:prstGeom>
        </p:spPr>
      </p:pic>
      <p:pic>
        <p:nvPicPr>
          <p:cNvPr id="35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342" y="2609759"/>
            <a:ext cx="720000" cy="720000"/>
          </a:xfrm>
          <a:prstGeom prst="rect">
            <a:avLst/>
          </a:prstGeom>
        </p:spPr>
      </p:pic>
      <p:sp>
        <p:nvSpPr>
          <p:cNvPr id="38" name="TextBox 22"/>
          <p:cNvSpPr txBox="1"/>
          <p:nvPr/>
        </p:nvSpPr>
        <p:spPr>
          <a:xfrm>
            <a:off x="4888171" y="2689290"/>
            <a:ext cx="8278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VYSOCE VÝKONNÝ BEZKARTÁČOVÝ DIRECT IMPULSE MOTOR 120 W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601" y="3382704"/>
            <a:ext cx="720000" cy="720000"/>
          </a:xfrm>
          <a:prstGeom prst="rect">
            <a:avLst/>
          </a:prstGeom>
        </p:spPr>
      </p:pic>
      <p:sp>
        <p:nvSpPr>
          <p:cNvPr id="45" name="TextBox 22"/>
          <p:cNvSpPr txBox="1"/>
          <p:nvPr/>
        </p:nvSpPr>
        <p:spPr>
          <a:xfrm>
            <a:off x="4887430" y="3574373"/>
            <a:ext cx="8278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VYJÍMATELNÁ BATERIE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asellaDiTesto 3"/>
          <p:cNvSpPr txBox="1"/>
          <p:nvPr/>
        </p:nvSpPr>
        <p:spPr>
          <a:xfrm>
            <a:off x="6036646" y="1044293"/>
            <a:ext cx="2626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400">
                <a:latin typeface="Gotham Narrow Bold" pitchFamily="50" charset="0"/>
              </a:defRPr>
            </a:lvl1pPr>
          </a:lstStyle>
          <a:p>
            <a:pPr defTabSz="457200"/>
            <a:r>
              <a:rPr lang="it-IT" dirty="0">
                <a:solidFill>
                  <a:srgbClr val="C00000"/>
                </a:solidFill>
                <a:latin typeface="Gotham Narrow Medium" pitchFamily="50" charset="0"/>
              </a:rPr>
              <a:t>H</a:t>
            </a:r>
            <a:r>
              <a:rPr lang="it-IT" dirty="0">
                <a:solidFill>
                  <a:prstClr val="black"/>
                </a:solidFill>
                <a:latin typeface="Gotham Narrow Medium" pitchFamily="50" charset="0"/>
              </a:rPr>
              <a:t>-HANDY </a:t>
            </a:r>
            <a:r>
              <a:rPr lang="it-IT" dirty="0">
                <a:solidFill>
                  <a:prstClr val="black"/>
                </a:solidFill>
                <a:latin typeface="Gotham Narrow Light" pitchFamily="50" charset="0"/>
              </a:rPr>
              <a:t>700</a:t>
            </a:r>
            <a:endParaRPr lang="it-IT" i="1" dirty="0">
              <a:solidFill>
                <a:prstClr val="black"/>
              </a:solidFill>
              <a:latin typeface="Gotham Narrow Light" pitchFamily="50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704630" y="4722166"/>
            <a:ext cx="29546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latin typeface="Arial" panose="020B0604020202020204" pitchFamily="34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</a:rPr>
              <a:t>Kód		</a:t>
            </a:r>
            <a:r>
              <a:rPr lang="cs-CZ" altLang="cs-CZ" sz="900" dirty="0" smtClean="0">
                <a:latin typeface="Arial" panose="020B0604020202020204" pitchFamily="34" charset="0"/>
              </a:rPr>
              <a:t>39300762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</a:rPr>
              <a:t>EAN kód		8059019009834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latin typeface="Arial" panose="020B0604020202020204" pitchFamily="34" charset="0"/>
              </a:rPr>
              <a:t>Barva</a:t>
            </a:r>
            <a:r>
              <a:rPr lang="cs-CZ" altLang="cs-CZ" sz="900" dirty="0">
                <a:latin typeface="Arial" panose="020B0604020202020204" pitchFamily="34" charset="0"/>
              </a:rPr>
              <a:t>		Tmavě šedá 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</a:rPr>
              <a:t>Rozměry výrobku v x š x h (cm)	41,8 x 6,9 x 6,6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</a:rPr>
              <a:t>Čistá váha výrobku (kg)	0,66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</a:rPr>
              <a:t>Rozměry balení v x š x h (cm)	</a:t>
            </a:r>
            <a:r>
              <a:rPr lang="cs-CZ" altLang="cs-CZ" sz="900" dirty="0" smtClean="0">
                <a:latin typeface="Arial" panose="020B0604020202020204" pitchFamily="34" charset="0"/>
              </a:rPr>
              <a:t>51,1 </a:t>
            </a:r>
            <a:r>
              <a:rPr lang="cs-CZ" altLang="cs-CZ" sz="900" dirty="0"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latin typeface="Arial" panose="020B0604020202020204" pitchFamily="34" charset="0"/>
              </a:rPr>
              <a:t>23,5 </a:t>
            </a:r>
            <a:r>
              <a:rPr lang="cs-CZ" altLang="cs-CZ" sz="900" dirty="0"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latin typeface="Arial" panose="020B0604020202020204" pitchFamily="34" charset="0"/>
              </a:rPr>
              <a:t>8</a:t>
            </a:r>
            <a:endParaRPr lang="cs-CZ" altLang="cs-CZ" sz="9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</a:rPr>
              <a:t>Hrubá váha s obalem (kg)	</a:t>
            </a:r>
            <a:r>
              <a:rPr lang="cs-CZ" altLang="cs-CZ" sz="900" dirty="0" smtClean="0">
                <a:latin typeface="Arial" panose="020B0604020202020204" pitchFamily="34" charset="0"/>
              </a:rPr>
              <a:t>1,74</a:t>
            </a:r>
            <a:endParaRPr lang="cs-CZ" altLang="cs-CZ" sz="900" dirty="0">
              <a:latin typeface="Arial" panose="020B0604020202020204" pitchFamily="34" charset="0"/>
            </a:endParaRPr>
          </a:p>
        </p:txBody>
      </p:sp>
      <p:pic>
        <p:nvPicPr>
          <p:cNvPr id="44" name="Immagine 33">
            <a:extLst>
              <a:ext uri="{FF2B5EF4-FFF2-40B4-BE49-F238E27FC236}">
                <a16:creationId xmlns="" xmlns:a16="http://schemas.microsoft.com/office/drawing/2014/main" id="{B014352D-F8A3-415C-9BFE-C0A2B272B6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634" y="2606034"/>
            <a:ext cx="720000" cy="718080"/>
          </a:xfrm>
          <a:prstGeom prst="flowChartConnector">
            <a:avLst/>
          </a:prstGeom>
        </p:spPr>
      </p:pic>
      <p:pic>
        <p:nvPicPr>
          <p:cNvPr id="46" name="Immagine 36">
            <a:extLst>
              <a:ext uri="{FF2B5EF4-FFF2-40B4-BE49-F238E27FC236}">
                <a16:creationId xmlns="" xmlns:a16="http://schemas.microsoft.com/office/drawing/2014/main" id="{2552D5EE-C785-4EAC-8CC5-A96F4BAFA6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179" y="3377654"/>
            <a:ext cx="720000" cy="720000"/>
          </a:xfrm>
          <a:prstGeom prst="ellipse">
            <a:avLst/>
          </a:prstGeom>
        </p:spPr>
      </p:pic>
      <p:pic>
        <p:nvPicPr>
          <p:cNvPr id="50" name="Immagine 29">
            <a:extLst>
              <a:ext uri="{FF2B5EF4-FFF2-40B4-BE49-F238E27FC236}">
                <a16:creationId xmlns="" xmlns:a16="http://schemas.microsoft.com/office/drawing/2014/main" id="{E3B62F4D-6C66-48AF-8EAD-5CAAB0C459C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8"/>
          <a:stretch/>
        </p:blipFill>
        <p:spPr>
          <a:xfrm>
            <a:off x="4166925" y="5091680"/>
            <a:ext cx="720000" cy="721064"/>
          </a:xfrm>
          <a:prstGeom prst="flowChartConnector">
            <a:avLst/>
          </a:prstGeom>
        </p:spPr>
      </p:pic>
      <p:sp>
        <p:nvSpPr>
          <p:cNvPr id="40" name="TextovéPole 39"/>
          <p:cNvSpPr txBox="1"/>
          <p:nvPr/>
        </p:nvSpPr>
        <p:spPr>
          <a:xfrm>
            <a:off x="7076841" y="1557245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  <a:sym typeface="Webdings" pitchFamily="18" charset="2"/>
              </a:rPr>
              <a:t>EXPRESS</a:t>
            </a:r>
            <a:endParaRPr lang="cs-CZ" dirty="0"/>
          </a:p>
        </p:txBody>
      </p:sp>
      <p:pic>
        <p:nvPicPr>
          <p:cNvPr id="48" name="Immagine 38">
            <a:extLst>
              <a:ext uri="{FF2B5EF4-FFF2-40B4-BE49-F238E27FC236}">
                <a16:creationId xmlns:a16="http://schemas.microsoft.com/office/drawing/2014/main" xmlns="" id="{392FA1C5-6304-4D1B-A193-B753FB63AADA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1759" y="1702770"/>
            <a:ext cx="1929240" cy="3114344"/>
          </a:xfrm>
          <a:prstGeom prst="rect">
            <a:avLst/>
          </a:prstGeom>
        </p:spPr>
      </p:pic>
      <p:grpSp>
        <p:nvGrpSpPr>
          <p:cNvPr id="49" name="Gruppo 9">
            <a:extLst>
              <a:ext uri="{FF2B5EF4-FFF2-40B4-BE49-F238E27FC236}">
                <a16:creationId xmlns:a16="http://schemas.microsoft.com/office/drawing/2014/main" xmlns="" id="{46DF0F7E-6E48-482E-B87F-0E8A2EC142C6}"/>
              </a:ext>
            </a:extLst>
          </p:cNvPr>
          <p:cNvGrpSpPr/>
          <p:nvPr/>
        </p:nvGrpSpPr>
        <p:grpSpPr>
          <a:xfrm>
            <a:off x="4166925" y="4223975"/>
            <a:ext cx="720000" cy="720000"/>
            <a:chOff x="7781954" y="-208714"/>
            <a:chExt cx="1434595" cy="1389518"/>
          </a:xfrm>
        </p:grpSpPr>
        <p:pic>
          <p:nvPicPr>
            <p:cNvPr id="51" name="Immagine 39">
              <a:extLst>
                <a:ext uri="{FF2B5EF4-FFF2-40B4-BE49-F238E27FC236}">
                  <a16:creationId xmlns:a16="http://schemas.microsoft.com/office/drawing/2014/main" xmlns="" id="{B00B431C-94C5-45D7-A1C1-FA71AD344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1380" y="166948"/>
              <a:ext cx="1405169" cy="576064"/>
            </a:xfrm>
            <a:prstGeom prst="ellipse">
              <a:avLst/>
            </a:prstGeom>
          </p:spPr>
        </p:pic>
        <p:sp>
          <p:nvSpPr>
            <p:cNvPr id="52" name="Ovale 7">
              <a:extLst>
                <a:ext uri="{FF2B5EF4-FFF2-40B4-BE49-F238E27FC236}">
                  <a16:creationId xmlns:a16="http://schemas.microsoft.com/office/drawing/2014/main" xmlns="" id="{9EB90AAB-460A-4996-A1C5-DFDE4BC690D8}"/>
                </a:ext>
              </a:extLst>
            </p:cNvPr>
            <p:cNvSpPr/>
            <p:nvPr/>
          </p:nvSpPr>
          <p:spPr bwMode="auto">
            <a:xfrm>
              <a:off x="7781954" y="-208714"/>
              <a:ext cx="1430299" cy="1389518"/>
            </a:xfrm>
            <a:prstGeom prst="ellipse">
              <a:avLst/>
            </a:prstGeom>
            <a:noFill/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578</TotalTime>
  <Words>80</Words>
  <Application>Microsoft Office PowerPoint</Application>
  <PresentationFormat>Předvádění na obrazovce (4:3)</PresentationFormat>
  <Paragraphs>52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Webdings</vt:lpstr>
      <vt:lpstr>Motiv Office</vt:lpstr>
      <vt:lpstr>HH710T 011 express – ruční bezSÁČKOVÝ vysavač H-HANDY 700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108</cp:revision>
  <cp:lastPrinted>2016-03-31T14:41:45Z</cp:lastPrinted>
  <dcterms:created xsi:type="dcterms:W3CDTF">2016-03-31T13:54:55Z</dcterms:created>
  <dcterms:modified xsi:type="dcterms:W3CDTF">2020-07-29T11:05:50Z</dcterms:modified>
</cp:coreProperties>
</file>