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>
        <p:scale>
          <a:sx n="120" d="100"/>
          <a:sy n="120" d="100"/>
        </p:scale>
        <p:origin x="883" y="-50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H6 ID66C3YTB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Multifunkční trouba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6 s pravým horkým vzduchem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Wi-Fi a Bluetooth, 300°C, Pyrolytické čištění, dotykový displej TFT (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Color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UX), Soft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Close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a Soft Open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876855"/>
            <a:ext cx="3907768" cy="52200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Kapacita (l) 			78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Energetická třída			A++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Statický program (kWh) 		</a:t>
            </a:r>
            <a:r>
              <a:rPr lang="cs-CZ" altLang="cs-CZ" sz="800" dirty="0">
                <a:latin typeface="Arial" charset="0"/>
              </a:rPr>
              <a:t>0,99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Nucená ventilace (kWh) 		0,54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Celkový příkon (W)			3300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Min/Max teplota (°C)		30°C-300°C</a:t>
            </a:r>
            <a:r>
              <a:rPr lang="cs-CZ" sz="800" b="0" i="0" dirty="0">
                <a:effectLst/>
                <a:latin typeface="Google Sans"/>
              </a:rPr>
              <a:t>*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9 základních programů + 7 speciálních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, Statický, Víceúrovňové pečení, Víceúrovňové pečení + ventilátor, Malý gril, </a:t>
            </a:r>
            <a:r>
              <a:rPr lang="cs-CZ" altLang="cs-CZ" sz="800" dirty="0" err="1">
                <a:latin typeface="Arial" charset="0"/>
              </a:rPr>
              <a:t>SuperGril</a:t>
            </a:r>
            <a:r>
              <a:rPr lang="cs-CZ" altLang="cs-CZ" sz="800" dirty="0">
                <a:latin typeface="Arial" charset="0"/>
              </a:rPr>
              <a:t>, Gril + ventilátor, Spodní ohřev + ventil., Spodní ohřev, </a:t>
            </a:r>
            <a:r>
              <a:rPr lang="cs-CZ" altLang="cs-CZ" sz="800" b="1" dirty="0">
                <a:latin typeface="Arial" charset="0"/>
              </a:rPr>
              <a:t>Speciální programy</a:t>
            </a:r>
            <a:r>
              <a:rPr lang="cs-CZ" altLang="cs-CZ" sz="800" dirty="0">
                <a:latin typeface="Arial" charset="0"/>
              </a:rPr>
              <a:t>: Pizza, Sušení, Udržování v teple, Jogurt, Kynutí, Víceúrovňové pečení+, </a:t>
            </a:r>
            <a:r>
              <a:rPr lang="cs-CZ" altLang="cs-CZ" sz="800" dirty="0" err="1">
                <a:latin typeface="Arial" charset="0"/>
              </a:rPr>
              <a:t>AirFry</a:t>
            </a: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Další</a:t>
            </a:r>
            <a:r>
              <a:rPr lang="cs-CZ" altLang="cs-CZ" sz="800" dirty="0">
                <a:latin typeface="Arial" charset="0"/>
              </a:rPr>
              <a:t>: Chléb, Maso, ryby, Koláče, Zelenina, Dezerty, </a:t>
            </a:r>
            <a:r>
              <a:rPr lang="cs-CZ" altLang="cs-CZ" sz="800" dirty="0" err="1">
                <a:latin typeface="Arial" charset="0"/>
              </a:rPr>
              <a:t>Pyro</a:t>
            </a:r>
            <a:r>
              <a:rPr lang="cs-CZ" altLang="cs-CZ" sz="800" dirty="0">
                <a:latin typeface="Arial" charset="0"/>
              </a:rPr>
              <a:t>+, </a:t>
            </a:r>
            <a:r>
              <a:rPr lang="cs-CZ" altLang="cs-CZ" sz="800" dirty="0" err="1">
                <a:latin typeface="Arial" charset="0"/>
              </a:rPr>
              <a:t>Pyro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, H20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sz="800" b="0" i="0" dirty="0">
                <a:effectLst/>
                <a:latin typeface="Google Sans"/>
              </a:rPr>
              <a:t>*</a:t>
            </a:r>
            <a:r>
              <a:rPr lang="cs-CZ" altLang="cs-CZ" sz="800" dirty="0">
                <a:latin typeface="Arial" charset="0"/>
              </a:rPr>
              <a:t>Teplota 300°C pouze pro program Pizza</a:t>
            </a:r>
            <a:br>
              <a:rPr lang="cs-CZ" altLang="cs-CZ" sz="800" dirty="0">
                <a:latin typeface="Arial" charset="0"/>
              </a:rPr>
            </a:b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  <a:r>
              <a:rPr lang="cs-CZ" altLang="cs-CZ" sz="800" b="1" u="sng" dirty="0">
                <a:solidFill>
                  <a:srgbClr val="FF0000"/>
                </a:solidFill>
                <a:latin typeface="Arial" charset="0"/>
              </a:rPr>
              <a:t>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Wi-Fi + Bluetooth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možnost připojení k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a ovládání na dálku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Technologie OTA </a:t>
            </a:r>
            <a:r>
              <a:rPr lang="cs-CZ" altLang="cs-CZ" sz="800" dirty="0">
                <a:latin typeface="Arial" charset="0"/>
              </a:rPr>
              <a:t>- Díky technologii </a:t>
            </a:r>
            <a:r>
              <a:rPr lang="cs-CZ" altLang="cs-CZ" sz="800" dirty="0" err="1">
                <a:latin typeface="Arial" charset="0"/>
              </a:rPr>
              <a:t>Over</a:t>
            </a:r>
            <a:r>
              <a:rPr lang="cs-CZ" altLang="cs-CZ" sz="800" dirty="0">
                <a:latin typeface="Arial" charset="0"/>
              </a:rPr>
              <a:t>-</a:t>
            </a:r>
            <a:r>
              <a:rPr lang="cs-CZ" altLang="cs-CZ" sz="800" dirty="0" err="1">
                <a:latin typeface="Arial" charset="0"/>
              </a:rPr>
              <a:t>The</a:t>
            </a:r>
            <a:r>
              <a:rPr lang="cs-CZ" altLang="cs-CZ" sz="800" dirty="0">
                <a:latin typeface="Arial" charset="0"/>
              </a:rPr>
              <a:t>-Air je trouba vždy připojená k internetu a automaticky přijímá nejnovější </a:t>
            </a:r>
            <a:r>
              <a:rPr lang="cs-CZ" altLang="cs-CZ" sz="800" dirty="0" err="1">
                <a:latin typeface="Arial" charset="0"/>
              </a:rPr>
              <a:t>aktualizace.Tím</a:t>
            </a:r>
            <a:r>
              <a:rPr lang="cs-CZ" altLang="cs-CZ" sz="800" dirty="0">
                <a:latin typeface="Arial" charset="0"/>
              </a:rPr>
              <a:t> získáváte možnost stahovat nejen nové recepty, ale také vylepšení softwaru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Hydrolytické</a:t>
            </a:r>
            <a:r>
              <a:rPr lang="cs-CZ" altLang="cs-CZ" sz="800" b="1" dirty="0">
                <a:latin typeface="Arial" charset="0"/>
              </a:rPr>
              <a:t> čištění </a:t>
            </a:r>
            <a:r>
              <a:rPr lang="cs-CZ" altLang="cs-CZ" sz="800" dirty="0">
                <a:latin typeface="Arial" charset="0"/>
              </a:rPr>
              <a:t>– rychlé ekologické čištění pomocí páry za 90 min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Py</a:t>
            </a:r>
            <a:r>
              <a:rPr lang="cs-CZ" altLang="cs-CZ" sz="800" b="1" dirty="0">
                <a:latin typeface="Arial" charset="0"/>
              </a:rPr>
              <a:t>rolytické čištění </a:t>
            </a:r>
            <a:r>
              <a:rPr lang="cs-CZ" altLang="cs-CZ" sz="800" dirty="0">
                <a:latin typeface="Arial" charset="0"/>
              </a:rPr>
              <a:t>– čištění trouby za vysoké teploty až 430°C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4 </a:t>
            </a:r>
            <a:r>
              <a:rPr lang="cs-CZ" altLang="cs-CZ" sz="800" dirty="0">
                <a:latin typeface="Arial" charset="0"/>
                <a:cs typeface="+mn-cs"/>
              </a:rPr>
              <a:t>bezpečnostní skla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			</a:t>
            </a:r>
            <a:br>
              <a:rPr lang="cs-CZ" altLang="cs-CZ" sz="800" dirty="0">
                <a:latin typeface="Arial" charset="0"/>
              </a:rPr>
            </a:b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7 úrovní pečení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Nerezové postranní pojezdy (prémiové)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Click&amp;Clean</a:t>
            </a:r>
            <a:r>
              <a:rPr lang="cs-CZ" altLang="cs-CZ" sz="800" b="1" dirty="0">
                <a:latin typeface="Arial" charset="0"/>
              </a:rPr>
              <a:t> - </a:t>
            </a:r>
            <a:r>
              <a:rPr lang="cs-CZ" altLang="cs-CZ" sz="800" dirty="0">
                <a:latin typeface="Arial" charset="0"/>
              </a:rPr>
              <a:t>pro snadné čištění skel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Dotykový displej TFT (</a:t>
            </a:r>
            <a:r>
              <a:rPr lang="cs-CZ" altLang="cs-CZ" sz="800" dirty="0" err="1">
                <a:latin typeface="Arial" charset="0"/>
              </a:rPr>
              <a:t>Color</a:t>
            </a:r>
            <a:r>
              <a:rPr lang="cs-CZ" altLang="cs-CZ" sz="800" dirty="0">
                <a:latin typeface="Arial" charset="0"/>
              </a:rPr>
              <a:t> UX)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(Oblíbené, Dětský zámek, Osvětlení, Dálkové ovládání, Play/Stop)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1x p</a:t>
            </a:r>
            <a:r>
              <a:rPr lang="cs-CZ" altLang="cs-CZ" sz="800" b="1" dirty="0">
                <a:latin typeface="Arial" charset="0"/>
                <a:cs typeface="+mn-cs"/>
              </a:rPr>
              <a:t>ostranní osvětlení, 1x osvětlení v horní části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Soft </a:t>
            </a:r>
            <a:r>
              <a:rPr lang="cs-CZ" altLang="cs-CZ" sz="800" b="1" dirty="0" err="1">
                <a:latin typeface="Arial" charset="0"/>
                <a:cs typeface="+mn-cs"/>
              </a:rPr>
              <a:t>Close</a:t>
            </a:r>
            <a:r>
              <a:rPr lang="cs-CZ" altLang="cs-CZ" sz="800" dirty="0">
                <a:latin typeface="Arial" charset="0"/>
                <a:cs typeface="+mn-cs"/>
              </a:rPr>
              <a:t> – závěsy tlumící pohyb dvířek během zavírání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Soft Open </a:t>
            </a:r>
            <a:r>
              <a:rPr lang="cs-CZ" altLang="cs-CZ" sz="800" dirty="0">
                <a:latin typeface="Arial" charset="0"/>
              </a:rPr>
              <a:t>– pohodlná manipulace při otevírání dvířek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33703885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8059019085418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Připojení		K</a:t>
            </a:r>
            <a:r>
              <a:rPr lang="cs-CZ" sz="800" dirty="0">
                <a:latin typeface="Arial" charset="0"/>
              </a:rPr>
              <a:t>abel s vidlicí 230V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595 × 595 × 568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36,1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665 × 620 × 646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37,9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687785" y="1216222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765178" y="1976923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Teleskopický výsuv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3207" y="1164987"/>
            <a:ext cx="589760" cy="626240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75EAABF9-C665-474B-818A-DC0625773A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7469" y="1891191"/>
            <a:ext cx="693534" cy="559666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C48B6050-6194-4219-AFD9-96B169410F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9469" y="2568844"/>
            <a:ext cx="658184" cy="614705"/>
          </a:xfrm>
          <a:prstGeom prst="rect">
            <a:avLst/>
          </a:prstGeom>
        </p:spPr>
      </p:pic>
      <p:sp>
        <p:nvSpPr>
          <p:cNvPr id="46" name="TextovéPole 45">
            <a:extLst>
              <a:ext uri="{FF2B5EF4-FFF2-40B4-BE49-F238E27FC236}">
                <a16:creationId xmlns:a16="http://schemas.microsoft.com/office/drawing/2014/main" id="{38B9F9D3-E082-4EB9-AFCB-466BCAC760C4}"/>
              </a:ext>
            </a:extLst>
          </p:cNvPr>
          <p:cNvSpPr txBox="1"/>
          <p:nvPr/>
        </p:nvSpPr>
        <p:spPr>
          <a:xfrm>
            <a:off x="4727653" y="2709096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Pyrolytické čištění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4AED1248-BF50-41C3-B6C1-2793E746CA6A}"/>
              </a:ext>
            </a:extLst>
          </p:cNvPr>
          <p:cNvSpPr txBox="1"/>
          <p:nvPr/>
        </p:nvSpPr>
        <p:spPr>
          <a:xfrm>
            <a:off x="95138" y="6195949"/>
            <a:ext cx="48369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sz="800" b="1" u="sng" dirty="0">
                <a:solidFill>
                  <a:schemeClr val="bg1"/>
                </a:solidFill>
                <a:latin typeface="Arial" charset="0"/>
              </a:rPr>
              <a:t>Příslušenství</a:t>
            </a: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plech – 20 mm		 1× Fritovací plech </a:t>
            </a:r>
            <a:r>
              <a:rPr lang="cs-CZ" sz="800" dirty="0" err="1">
                <a:solidFill>
                  <a:schemeClr val="bg1"/>
                </a:solidFill>
                <a:latin typeface="Arial" charset="0"/>
              </a:rPr>
              <a:t>AirFry</a:t>
            </a:r>
            <a:r>
              <a:rPr lang="cs-CZ" sz="800" dirty="0">
                <a:solidFill>
                  <a:schemeClr val="bg1"/>
                </a:solidFill>
                <a:latin typeface="Arial" charset="0"/>
              </a:rPr>
              <a:t> 		</a:t>
            </a:r>
          </a:p>
          <a:p>
            <a:pPr>
              <a:spcBef>
                <a:spcPct val="0"/>
              </a:spcBef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plech – 40 mm</a:t>
            </a:r>
            <a:r>
              <a:rPr lang="cs-CZ" sz="800" dirty="0">
                <a:solidFill>
                  <a:srgbClr val="FF0000"/>
                </a:solidFill>
                <a:latin typeface="Arial" charset="0"/>
              </a:rPr>
              <a:t>			</a:t>
            </a:r>
          </a:p>
          <a:p>
            <a:pPr>
              <a:spcBef>
                <a:spcPct val="0"/>
              </a:spcBef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2× rošt (z toho 1x prémiový s rukojetí)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1x teleskopické výsuvy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FEADE4F6-D8A6-E9AC-009B-4FDBAF0BA0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4240" y="1223851"/>
            <a:ext cx="2089464" cy="207768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0B3173BA-A71C-9331-5E98-D18D7BD48D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3618" y="3522929"/>
            <a:ext cx="1296144" cy="504643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52F7DBC6-312F-730F-CB62-AF9D2B278A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14240" y="3309436"/>
            <a:ext cx="1805203" cy="898324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FF622E88-E030-A600-C4B1-08066A0202C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71854" y="3333637"/>
            <a:ext cx="555676" cy="545970"/>
          </a:xfrm>
          <a:prstGeom prst="rect">
            <a:avLst/>
          </a:prstGeom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D3F7DC68-8F92-B78C-6A20-6881542C1949}"/>
              </a:ext>
            </a:extLst>
          </p:cNvPr>
          <p:cNvSpPr txBox="1"/>
          <p:nvPr/>
        </p:nvSpPr>
        <p:spPr>
          <a:xfrm>
            <a:off x="4761003" y="3294832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Fritovací program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AirFry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 zdravé smažení</a:t>
            </a:r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4E27C1C4-A32D-F449-EEEF-9954707C208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56376" y="1420680"/>
            <a:ext cx="922531" cy="190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schemas.microsoft.com/office/2006/documentManagement/types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purl.org/dc/dcmitype/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2604</TotalTime>
  <Words>454</Words>
  <Application>Microsoft Office PowerPoint</Application>
  <PresentationFormat>Předvádění na obrazovce (4:3)</PresentationFormat>
  <Paragraphs>53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Google Sans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332</cp:revision>
  <cp:lastPrinted>2021-09-06T12:40:04Z</cp:lastPrinted>
  <dcterms:created xsi:type="dcterms:W3CDTF">2015-07-16T11:02:07Z</dcterms:created>
  <dcterms:modified xsi:type="dcterms:W3CDTF">2024-10-01T13:31:30Z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