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CI0C7SB0FA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Myčka nádobí plně integrovaná </a:t>
            </a:r>
            <a:r>
              <a:rPr lang="cs-CZ" altLang="cs-CZ" sz="1400" dirty="0" err="1">
                <a:latin typeface="Arial" charset="0"/>
              </a:rPr>
              <a:t>Rapidò</a:t>
            </a:r>
            <a:r>
              <a:rPr lang="cs-CZ" altLang="cs-CZ" sz="1400" dirty="0">
                <a:latin typeface="Arial" charset="0"/>
              </a:rPr>
              <a:t> – šíře </a:t>
            </a:r>
            <a:r>
              <a:rPr lang="cs-CZ" altLang="cs-CZ" sz="1400">
                <a:latin typeface="Arial" charset="0"/>
              </a:rPr>
              <a:t>45 cm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Třída C, 10 sad, 9 l, 47 dB(A), WASH&amp;DRY 35’, AUTO WASH,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hOn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Košík na příbory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6682" y="980728"/>
            <a:ext cx="3960440" cy="561662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0,59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59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3:05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8 programů základních + </a:t>
            </a:r>
            <a:r>
              <a:rPr lang="cs-CZ" altLang="cs-CZ" sz="800" b="1" dirty="0">
                <a:latin typeface="Arial" charset="0"/>
              </a:rPr>
              <a:t>20 extra cyklů v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WASH&amp;DRY 35’ </a:t>
            </a:r>
            <a:r>
              <a:rPr lang="cs-CZ" altLang="cs-CZ" sz="800" dirty="0">
                <a:latin typeface="Arial" charset="0"/>
              </a:rPr>
              <a:t>– mytí a sušení za pouhých 35 minut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RYCHLÝ 59</a:t>
            </a:r>
            <a:r>
              <a:rPr lang="cs-CZ" altLang="cs-CZ" sz="800" dirty="0">
                <a:latin typeface="Arial" charset="0"/>
              </a:rPr>
              <a:t>‘ – mytí za necelou hodinu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</a:t>
            </a:r>
            <a:r>
              <a:rPr lang="cs-CZ" altLang="cs-CZ" sz="800" dirty="0">
                <a:latin typeface="Arial" charset="0"/>
              </a:rPr>
              <a:t> 45 °C - nejúčinnější program z hlediska kombinované spotřeby energie a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60 °C - každodenní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75 °C  - pro silně znečištěné pánve a další předměty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SKLO</a:t>
            </a:r>
            <a:r>
              <a:rPr lang="cs-CZ" altLang="cs-CZ" sz="800" dirty="0">
                <a:latin typeface="Arial" charset="0"/>
              </a:rPr>
              <a:t> 45 °C - Šetrný mycí cyklus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WASH </a:t>
            </a:r>
            <a:r>
              <a:rPr lang="cs-CZ" altLang="cs-CZ" sz="800" dirty="0">
                <a:latin typeface="Arial" charset="0"/>
              </a:rPr>
              <a:t>55 °C – 65 °C  - automaticky zvolí nejúčinnější a nejefektivnější délku cyklu a teplotu podle náplně a stupně znečištění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- Krátké studené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až 1-23 hod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Automatické otevírání dvířek po skončení cyklu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nedostatku soli a leštidla, </a:t>
            </a:r>
            <a:r>
              <a:rPr lang="cs-CZ" altLang="cs-CZ" sz="800" b="1" dirty="0">
                <a:latin typeface="Arial" charset="0"/>
              </a:rPr>
              <a:t>Senzor znečištění </a:t>
            </a:r>
            <a:r>
              <a:rPr lang="cs-CZ" altLang="cs-CZ" sz="800" dirty="0">
                <a:latin typeface="Arial" charset="0"/>
              </a:rPr>
              <a:t>– automatická úprava vody a energie na základě znečištění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Konektivita - ovládání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-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Snap&amp;Wash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Stačí vyfotit košíky - automatická detekce množství, typu, materiálu a polohy vašeho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Antibakteriální ošetření vnitřních částí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+ </a:t>
            </a:r>
            <a:r>
              <a:rPr lang="cs-CZ" altLang="cs-CZ" sz="800" b="1" dirty="0">
                <a:latin typeface="Arial" charset="0"/>
              </a:rPr>
              <a:t>textový displej </a:t>
            </a:r>
            <a:r>
              <a:rPr lang="cs-CZ" altLang="cs-CZ" sz="800" dirty="0">
                <a:latin typeface="Arial" charset="0"/>
              </a:rPr>
              <a:t>(intuitivní ovládání)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koše + 1 příborový košík v dolním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Dětský zámek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polohování horního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Sklopitelné držáky v dolním koši (částečně)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Invertorový motor </a:t>
            </a:r>
            <a:r>
              <a:rPr lang="cs-CZ" altLang="cs-CZ" sz="800" dirty="0">
                <a:latin typeface="Arial" charset="0"/>
              </a:rPr>
              <a:t>BLDC – tichý a efektivní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Fixní panty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810505" y="5026427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b="0" i="0" dirty="0"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32901763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b="0" i="0" dirty="0"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6925777875597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V×Š×H (mm)	816 × 448 × 559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V×Š×H (mm)	882 × 510 × 631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0" y="26905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28" y="293936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Ovál 52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60030" y="2022315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připojení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Ovál 66"/>
          <p:cNvSpPr/>
          <p:nvPr/>
        </p:nvSpPr>
        <p:spPr>
          <a:xfrm>
            <a:off x="4887146" y="348540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811715" y="3735391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½ náplň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46EF1B20-8073-4B55-80BD-65992EACAF81}"/>
              </a:ext>
            </a:extLst>
          </p:cNvPr>
          <p:cNvSpPr txBox="1"/>
          <p:nvPr/>
        </p:nvSpPr>
        <p:spPr>
          <a:xfrm>
            <a:off x="5580032" y="98230"/>
            <a:ext cx="3562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50D6570-457D-4DFB-8370-C1D078DB89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023" y="1145183"/>
            <a:ext cx="555625" cy="555625"/>
          </a:xfrm>
          <a:prstGeom prst="rect">
            <a:avLst/>
          </a:prstGeom>
        </p:spPr>
      </p:pic>
      <p:sp>
        <p:nvSpPr>
          <p:cNvPr id="20" name="Ovál 19">
            <a:extLst>
              <a:ext uri="{FF2B5EF4-FFF2-40B4-BE49-F238E27FC236}">
                <a16:creationId xmlns:a16="http://schemas.microsoft.com/office/drawing/2014/main" id="{B859D171-22F9-447A-ACD2-E9E2FEA48609}"/>
              </a:ext>
            </a:extLst>
          </p:cNvPr>
          <p:cNvSpPr/>
          <p:nvPr/>
        </p:nvSpPr>
        <p:spPr>
          <a:xfrm>
            <a:off x="4052996" y="105861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38E90B0A-9962-4FAB-A7D7-AE27357651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747" y="2751601"/>
            <a:ext cx="554400" cy="554400"/>
          </a:xfrm>
          <a:prstGeom prst="rect">
            <a:avLst/>
          </a:prstGeom>
        </p:spPr>
      </p:pic>
      <p:sp>
        <p:nvSpPr>
          <p:cNvPr id="64" name="Ovál 63">
            <a:extLst>
              <a:ext uri="{FF2B5EF4-FFF2-40B4-BE49-F238E27FC236}">
                <a16:creationId xmlns:a16="http://schemas.microsoft.com/office/drawing/2014/main" id="{F5789F1B-F2EA-4321-8A42-756CFBACBC76}"/>
              </a:ext>
            </a:extLst>
          </p:cNvPr>
          <p:cNvSpPr/>
          <p:nvPr/>
        </p:nvSpPr>
        <p:spPr>
          <a:xfrm>
            <a:off x="4078576" y="2662472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AA68394D-12AB-48E0-B3E6-B685DC5E6DB6}"/>
              </a:ext>
            </a:extLst>
          </p:cNvPr>
          <p:cNvSpPr txBox="1"/>
          <p:nvPr/>
        </p:nvSpPr>
        <p:spPr>
          <a:xfrm>
            <a:off x="4830055" y="1146652"/>
            <a:ext cx="777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Ukazatel soli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leštidla + senzor znečištění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84B2E98-B417-D8B3-1354-A0E4AEC45F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6378" y="3581618"/>
            <a:ext cx="563618" cy="513161"/>
          </a:xfrm>
          <a:prstGeom prst="rect">
            <a:avLst/>
          </a:prstGeom>
        </p:spPr>
      </p:pic>
      <p:sp>
        <p:nvSpPr>
          <p:cNvPr id="27" name="Ovál 26">
            <a:extLst>
              <a:ext uri="{FF2B5EF4-FFF2-40B4-BE49-F238E27FC236}">
                <a16:creationId xmlns:a16="http://schemas.microsoft.com/office/drawing/2014/main" id="{823AB5BA-1A12-628C-52BC-D99DE7F34ED1}"/>
              </a:ext>
            </a:extLst>
          </p:cNvPr>
          <p:cNvSpPr/>
          <p:nvPr/>
        </p:nvSpPr>
        <p:spPr>
          <a:xfrm>
            <a:off x="4089485" y="3481467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5E3BB5C6-1974-F6A2-5E50-7C19F1156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1812" y="1016112"/>
            <a:ext cx="414834" cy="42451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DB82501-2B0F-D9F0-094F-0749311F72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7987" y="1809909"/>
            <a:ext cx="757664" cy="75094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F61BA8E-513D-0031-18D3-A319999721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7147" y="4282133"/>
            <a:ext cx="687976" cy="702771"/>
          </a:xfrm>
          <a:prstGeom prst="rect">
            <a:avLst/>
          </a:prstGeom>
        </p:spPr>
      </p:pic>
      <p:sp>
        <p:nvSpPr>
          <p:cNvPr id="12" name="Ovál 11">
            <a:extLst>
              <a:ext uri="{FF2B5EF4-FFF2-40B4-BE49-F238E27FC236}">
                <a16:creationId xmlns:a16="http://schemas.microsoft.com/office/drawing/2014/main" id="{07BB723D-1403-E9EE-064C-1422DB6C9CE3}"/>
              </a:ext>
            </a:extLst>
          </p:cNvPr>
          <p:cNvSpPr/>
          <p:nvPr/>
        </p:nvSpPr>
        <p:spPr>
          <a:xfrm>
            <a:off x="4865722" y="429859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913532A-6646-99CB-EAEB-2FA94D612B44}"/>
              </a:ext>
            </a:extLst>
          </p:cNvPr>
          <p:cNvSpPr txBox="1"/>
          <p:nvPr/>
        </p:nvSpPr>
        <p:spPr>
          <a:xfrm>
            <a:off x="4806381" y="451366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WASH&amp;DRY 35’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A1AEB05-147A-3C42-6A32-6C17FDFB72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1958" y="1548014"/>
            <a:ext cx="1653580" cy="236070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DC0D2E0-C6C5-BA76-EE74-31A8FAFE13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6416" y="281727"/>
            <a:ext cx="655377" cy="662997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E024BD4A-0848-1410-3BF1-E7B9D8744B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02538" y="1515357"/>
            <a:ext cx="1185062" cy="2393360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B543C3E1-99A9-53B8-2EEF-F1A9C13835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9689" y="4161951"/>
            <a:ext cx="3111697" cy="4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456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197</cp:revision>
  <cp:lastPrinted>2016-05-05T10:40:20Z</cp:lastPrinted>
  <dcterms:created xsi:type="dcterms:W3CDTF">2015-07-16T11:02:07Z</dcterms:created>
  <dcterms:modified xsi:type="dcterms:W3CDTF">2024-05-02T10:06:29Z</dcterms:modified>
</cp:coreProperties>
</file>