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XI 6B0M3PB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I-PRO SHINE SERIES 4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Dotykové ovládání, 16 sad,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9,5 l,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40 dB(A), Světelný paprsek na podlahu, Invertorový motor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48681" y="883509"/>
            <a:ext cx="4081948" cy="56886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3:55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10 Programů + další v aplikaci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 50 °C </a:t>
            </a:r>
            <a:r>
              <a:rPr lang="cs-CZ" altLang="cs-CZ" sz="800" dirty="0">
                <a:latin typeface="Arial" charset="0"/>
              </a:rPr>
              <a:t>– Pro běžně znečištěné nádobí s optimální spotřebou vody a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60 °C </a:t>
            </a:r>
            <a:r>
              <a:rPr lang="cs-CZ" altLang="cs-CZ" sz="800" dirty="0">
                <a:latin typeface="Arial" charset="0"/>
              </a:rPr>
              <a:t>– Pro  nádobí, které je silně znečištěné, nebo pro odstranění zbytků jídla, které zůstalo přes noc a zaschlo na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75 °C</a:t>
            </a:r>
            <a:r>
              <a:rPr lang="cs-CZ" altLang="cs-CZ" sz="800" dirty="0">
                <a:latin typeface="Arial" charset="0"/>
              </a:rPr>
              <a:t> - Určen pro velmi znečištěné hrnce, pánve a nádob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AI 45-50 °C </a:t>
            </a:r>
            <a:r>
              <a:rPr lang="cs-CZ" altLang="cs-CZ" sz="800" dirty="0">
                <a:latin typeface="Arial" charset="0"/>
              </a:rPr>
              <a:t>- automaticky zvolí nejúčinnější a nejefektivnější délku a teplotu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 - </a:t>
            </a:r>
            <a:r>
              <a:rPr lang="pl-PL" altLang="cs-CZ" sz="800" dirty="0">
                <a:latin typeface="Arial" charset="0"/>
              </a:rPr>
              <a:t>Zabraňuje vzniku pachů a nečistot z nádobí, bez sušení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59 MIN - </a:t>
            </a:r>
            <a:r>
              <a:rPr lang="cs-CZ" altLang="cs-CZ" sz="800" dirty="0">
                <a:latin typeface="Arial" charset="0"/>
              </a:rPr>
              <a:t>Používejte pro nádobí, které je silně znečištěné, nebo pro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odstranění zbytků potravin, které byly ponechány přes noc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20‘ - </a:t>
            </a:r>
            <a:r>
              <a:rPr lang="cs-CZ" altLang="cs-CZ" sz="800" dirty="0">
                <a:latin typeface="Arial" charset="0"/>
              </a:rPr>
              <a:t>Pro velmi lehce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NOC 55 °C - </a:t>
            </a:r>
            <a:r>
              <a:rPr lang="cs-CZ" altLang="cs-CZ" sz="800" dirty="0">
                <a:latin typeface="Arial" charset="0"/>
              </a:rPr>
              <a:t>pro snížení hlučnosti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 ZONE WASH 60 °C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automaticky upravuje intenzitu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AI PRO 65-75 °C - P</a:t>
            </a:r>
            <a:r>
              <a:rPr lang="cs-CZ" altLang="cs-CZ" sz="800" dirty="0">
                <a:latin typeface="Arial" charset="0"/>
              </a:rPr>
              <a:t>rogram pro silné znečištění a velkou náplň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dálkové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hod, Senzor nedostatku soli a leštidla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Světlo na podlahu </a:t>
            </a:r>
            <a:r>
              <a:rPr lang="cs-CZ" altLang="cs-CZ" sz="800" dirty="0">
                <a:latin typeface="Arial" charset="0"/>
              </a:rPr>
              <a:t>jako indikátor mytí, </a:t>
            </a:r>
            <a:r>
              <a:rPr lang="cs-CZ" altLang="cs-CZ" sz="800" b="1" dirty="0">
                <a:latin typeface="Arial" charset="0"/>
              </a:rPr>
              <a:t>Světlo uvnitř myčky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množství nádobí a úrovně zašpinění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½ náplň, </a:t>
            </a:r>
            <a:r>
              <a:rPr lang="cs-CZ" altLang="cs-CZ" sz="800" b="1" dirty="0">
                <a:latin typeface="Arial" charset="0"/>
              </a:rPr>
              <a:t>Hygiena </a:t>
            </a:r>
            <a:r>
              <a:rPr lang="cs-CZ" altLang="cs-CZ" sz="800" dirty="0">
                <a:latin typeface="Arial" charset="0"/>
              </a:rPr>
              <a:t>- Zvyšuje teplotu vody během fáze oplachování, aby se provedla dezinfekce, </a:t>
            </a:r>
            <a:r>
              <a:rPr lang="cs-CZ" altLang="cs-CZ" sz="800" b="1" dirty="0">
                <a:latin typeface="Arial" charset="0"/>
              </a:rPr>
              <a:t>Extra Dry – </a:t>
            </a:r>
            <a:r>
              <a:rPr lang="cs-CZ" altLang="cs-CZ" sz="800" dirty="0">
                <a:latin typeface="Arial" charset="0"/>
              </a:rPr>
              <a:t>extra sušení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Wash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přídavné </a:t>
            </a:r>
            <a:r>
              <a:rPr lang="cs-CZ" altLang="cs-CZ" sz="800" dirty="0" err="1">
                <a:latin typeface="Arial" charset="0"/>
              </a:rPr>
              <a:t>ostřikovací</a:t>
            </a:r>
            <a:r>
              <a:rPr lang="cs-CZ" altLang="cs-CZ" sz="800" dirty="0">
                <a:latin typeface="Arial" charset="0"/>
              </a:rPr>
              <a:t> trysky v dolním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dekorační deska, Výkyvné panty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Textový displej; 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H-</a:t>
            </a:r>
            <a:r>
              <a:rPr lang="cs-CZ" altLang="cs-CZ" sz="800" b="1" dirty="0" err="1">
                <a:latin typeface="Arial" charset="0"/>
              </a:rPr>
              <a:t>Spray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arm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mycí rameno v dolním koši ve tvaru H</a:t>
            </a:r>
            <a:r>
              <a:rPr lang="cs-CZ" altLang="cs-CZ" sz="800" b="1" dirty="0">
                <a:latin typeface="Arial" charset="0"/>
              </a:rPr>
              <a:t>2 koše + 1 příborová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polohování horního koše </a:t>
            </a:r>
            <a:r>
              <a:rPr lang="cs-CZ" altLang="cs-CZ" sz="800" dirty="0" err="1">
                <a:latin typeface="Arial" charset="0"/>
              </a:rPr>
              <a:t>Easy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Click</a:t>
            </a: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Crystal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protect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pryžové části v horním koši pro ochranu sklenic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Sklopitelné držáky šálků a talířů v horním/dolním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Ochrana proti přetečení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Aquastop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32901743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8059019078489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816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43,9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873 × 640 × 629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45,5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6893" y="2068049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4260" y="2716862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935" y="2706896"/>
            <a:ext cx="537151" cy="55056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869" y="3487979"/>
            <a:ext cx="673723" cy="657272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84201" y="3639292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FB6D31F7-8B1A-4165-16A1-749BE7099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743" y="4375770"/>
            <a:ext cx="597531" cy="600980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49EE275B-6912-D654-E1BF-0DB699395BE1}"/>
              </a:ext>
            </a:extLst>
          </p:cNvPr>
          <p:cNvSpPr txBox="1"/>
          <p:nvPr/>
        </p:nvSpPr>
        <p:spPr>
          <a:xfrm>
            <a:off x="4708942" y="4523613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Hygiena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95E5154-B92D-E535-E045-E8346FDFA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715" y="1125760"/>
            <a:ext cx="632545" cy="56737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6D5481A-0323-580A-B918-4E6148A4C3EE}"/>
              </a:ext>
            </a:extLst>
          </p:cNvPr>
          <p:cNvSpPr txBox="1"/>
          <p:nvPr/>
        </p:nvSpPr>
        <p:spPr>
          <a:xfrm>
            <a:off x="4645429" y="1304575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B2159FE-8973-DD8C-9E0A-37D15A4A4A6D}"/>
              </a:ext>
            </a:extLst>
          </p:cNvPr>
          <p:cNvGrpSpPr/>
          <p:nvPr/>
        </p:nvGrpSpPr>
        <p:grpSpPr>
          <a:xfrm>
            <a:off x="4110964" y="1875198"/>
            <a:ext cx="528627" cy="573685"/>
            <a:chOff x="4110964" y="1875198"/>
            <a:chExt cx="528627" cy="573685"/>
          </a:xfrm>
        </p:grpSpPr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4FE31310-A7C8-428D-97F4-0A4036949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10964" y="1928146"/>
              <a:ext cx="528627" cy="520737"/>
            </a:xfrm>
            <a:prstGeom prst="rect">
              <a:avLst/>
            </a:prstGeom>
          </p:spPr>
        </p:pic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996BEFB0-E3B8-582C-1746-7BB53AEED1B5}"/>
                </a:ext>
              </a:extLst>
            </p:cNvPr>
            <p:cNvSpPr/>
            <p:nvPr/>
          </p:nvSpPr>
          <p:spPr>
            <a:xfrm>
              <a:off x="4290575" y="1875198"/>
              <a:ext cx="159447" cy="223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1F58612-CD4E-1668-1368-2C1CFF4ACD7C}"/>
              </a:ext>
            </a:extLst>
          </p:cNvPr>
          <p:cNvSpPr txBox="1"/>
          <p:nvPr/>
        </p:nvSpPr>
        <p:spPr>
          <a:xfrm>
            <a:off x="4165402" y="1881238"/>
            <a:ext cx="367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61B2E32-B39A-5F37-1CF6-4E154A6781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7986" y="1085296"/>
            <a:ext cx="2249928" cy="229227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D82074A-7D37-1405-C40F-D7FB914DEF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3693" y="3487979"/>
            <a:ext cx="2892759" cy="363019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5D928048-3156-1C45-F965-5C67AC2957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3692" y="3868285"/>
            <a:ext cx="1441277" cy="1077217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87759358-535B-6C5E-6500-531A34E7F7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2223" y="3961408"/>
            <a:ext cx="1344047" cy="1014456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69B28787-85B3-BBC0-CBD1-6D16ACC490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8419" y="1158048"/>
            <a:ext cx="1078686" cy="2159990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CCDF7435-9BB4-935E-0CED-CB4DBF3AB4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89851" y="270926"/>
            <a:ext cx="541067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3034</TotalTime>
  <Words>532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371</cp:revision>
  <cp:lastPrinted>2016-05-31T13:00:02Z</cp:lastPrinted>
  <dcterms:created xsi:type="dcterms:W3CDTF">2015-07-16T11:02:07Z</dcterms:created>
  <dcterms:modified xsi:type="dcterms:W3CDTF">2024-08-30T09:49:32Z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