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6" r:id="rId2"/>
  </p:sldIdLst>
  <p:sldSz cx="9144000" cy="6858000" type="screen4x3"/>
  <p:notesSz cx="6797675" cy="9926638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E8FC5"/>
    <a:srgbClr val="0093C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>
      <p:cViewPr varScale="1">
        <p:scale>
          <a:sx n="89" d="100"/>
          <a:sy n="89" d="100"/>
        </p:scale>
        <p:origin x="1310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91B80A1-FDE9-416C-B9A8-2A1FE73A844A}" type="datetimeFigureOut">
              <a:rPr lang="cs-CZ" smtClean="0"/>
              <a:t>20.07.2021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66813" y="1241425"/>
            <a:ext cx="446405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63C6288-EF84-456C-B7FC-4481D153D6E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380805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3C6288-EF84-456C-B7FC-4481D153D6E9}" type="slidenum">
              <a:rPr lang="cs-CZ" smtClean="0"/>
              <a:t>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047773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Kliknutím lze upravit styl předlohy.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20.07.2021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885457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20.07.2021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601635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20.07.2021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251643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20.07.2021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473028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20.07.2021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291620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20.07.2021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347729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20.07.2021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503874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20.07.2021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236654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20.07.2021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78826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20.07.2021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290915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20.07.2021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596208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435264-EE75-400C-80BE-5E821CD423B8}" type="datetimeFigureOut">
              <a:rPr lang="cs-CZ" smtClean="0"/>
              <a:t>20.07.2021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475109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g"/><Relationship Id="rId13" Type="http://schemas.openxmlformats.org/officeDocument/2006/relationships/image" Target="../media/image11.png"/><Relationship Id="rId3" Type="http://schemas.openxmlformats.org/officeDocument/2006/relationships/image" Target="../media/image1.png"/><Relationship Id="rId7" Type="http://schemas.openxmlformats.org/officeDocument/2006/relationships/image" Target="../media/image5.jpeg"/><Relationship Id="rId12" Type="http://schemas.openxmlformats.org/officeDocument/2006/relationships/image" Target="../media/image1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jpeg"/><Relationship Id="rId11" Type="http://schemas.openxmlformats.org/officeDocument/2006/relationships/image" Target="../media/image9.png"/><Relationship Id="rId5" Type="http://schemas.openxmlformats.org/officeDocument/2006/relationships/image" Target="../media/image3.jpeg"/><Relationship Id="rId10" Type="http://schemas.openxmlformats.org/officeDocument/2006/relationships/image" Target="../media/image8.jpeg"/><Relationship Id="rId4" Type="http://schemas.openxmlformats.org/officeDocument/2006/relationships/image" Target="../media/image2.png"/><Relationship Id="rId9" Type="http://schemas.openxmlformats.org/officeDocument/2006/relationships/image" Target="../media/image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" name="Obrázek 40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941" r="14900"/>
          <a:stretch/>
        </p:blipFill>
        <p:spPr>
          <a:xfrm>
            <a:off x="-1" y="6076121"/>
            <a:ext cx="9144000" cy="1097295"/>
          </a:xfrm>
          <a:prstGeom prst="rect">
            <a:avLst/>
          </a:prstGeom>
        </p:spPr>
      </p:pic>
      <p:sp>
        <p:nvSpPr>
          <p:cNvPr id="32" name="Zástupný symbol pro text 3"/>
          <p:cNvSpPr txBox="1">
            <a:spLocks/>
          </p:cNvSpPr>
          <p:nvPr/>
        </p:nvSpPr>
        <p:spPr>
          <a:xfrm>
            <a:off x="107504" y="44624"/>
            <a:ext cx="9001000" cy="936104"/>
          </a:xfrm>
          <a:prstGeom prst="rect">
            <a:avLst/>
          </a:prstGeom>
        </p:spPr>
        <p:txBody>
          <a:bodyPr anchor="t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cs-CZ" altLang="cs-CZ" sz="2400" b="1" dirty="0" smtClean="0">
                <a:solidFill>
                  <a:srgbClr val="0093CE"/>
                </a:solidFill>
                <a:latin typeface="Arial" charset="0"/>
              </a:rPr>
              <a:t>TRIOVWNT/1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cs-CZ" altLang="cs-CZ" sz="1400" dirty="0" smtClean="0">
                <a:latin typeface="Arial" charset="0"/>
              </a:rPr>
              <a:t>Volně stojící trojkombinace </a:t>
            </a:r>
            <a:r>
              <a:rPr lang="cs-CZ" altLang="cs-CZ" sz="1400" dirty="0">
                <a:latin typeface="Arial" charset="0"/>
              </a:rPr>
              <a:t>– </a:t>
            </a:r>
            <a:r>
              <a:rPr lang="cs-CZ" altLang="cs-CZ" sz="1400" dirty="0" smtClean="0">
                <a:latin typeface="Arial" charset="0"/>
              </a:rPr>
              <a:t>sklokeramická </a:t>
            </a:r>
            <a:r>
              <a:rPr lang="cs-CZ" altLang="cs-CZ" sz="1400" dirty="0">
                <a:latin typeface="Arial" charset="0"/>
              </a:rPr>
              <a:t>deska, trouba, </a:t>
            </a:r>
            <a:r>
              <a:rPr lang="cs-CZ" altLang="cs-CZ" sz="1400" dirty="0" smtClean="0">
                <a:latin typeface="Arial" charset="0"/>
              </a:rPr>
              <a:t>myčka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cs-CZ" altLang="cs-CZ" sz="1400" dirty="0" smtClean="0">
                <a:solidFill>
                  <a:srgbClr val="706F6F"/>
                </a:solidFill>
                <a:latin typeface="Arial" charset="0"/>
              </a:rPr>
              <a:t>38 l trouba, </a:t>
            </a:r>
            <a:r>
              <a:rPr lang="cs-CZ" altLang="cs-CZ" sz="1400" dirty="0">
                <a:solidFill>
                  <a:srgbClr val="706F6F"/>
                </a:solidFill>
                <a:latin typeface="Arial" charset="0"/>
              </a:rPr>
              <a:t>4</a:t>
            </a:r>
            <a:r>
              <a:rPr lang="cs-CZ" altLang="cs-CZ" sz="1400" dirty="0" smtClean="0">
                <a:solidFill>
                  <a:srgbClr val="706F6F"/>
                </a:solidFill>
                <a:latin typeface="Arial" charset="0"/>
              </a:rPr>
              <a:t> highlight zóny, </a:t>
            </a:r>
            <a:r>
              <a:rPr lang="cs-CZ" altLang="cs-CZ" sz="1400" dirty="0" smtClean="0">
                <a:solidFill>
                  <a:srgbClr val="706F6F"/>
                </a:solidFill>
                <a:latin typeface="Arial" charset="0"/>
              </a:rPr>
              <a:t>6 mycích </a:t>
            </a:r>
            <a:r>
              <a:rPr lang="cs-CZ" altLang="cs-CZ" sz="1400" dirty="0" smtClean="0">
                <a:solidFill>
                  <a:srgbClr val="706F6F"/>
                </a:solidFill>
                <a:latin typeface="Arial" charset="0"/>
              </a:rPr>
              <a:t>programů, 6 sad nádobí kapacita myčky</a:t>
            </a:r>
            <a:endParaRPr lang="cs-CZ" altLang="cs-CZ" sz="1400" dirty="0">
              <a:solidFill>
                <a:srgbClr val="706F6F"/>
              </a:solidFill>
              <a:latin typeface="Arial" panose="020B0604020202020204" pitchFamily="34" charset="0"/>
            </a:endParaRPr>
          </a:p>
        </p:txBody>
      </p:sp>
      <p:cxnSp>
        <p:nvCxnSpPr>
          <p:cNvPr id="33" name="Straight Connector 32"/>
          <p:cNvCxnSpPr/>
          <p:nvPr/>
        </p:nvCxnSpPr>
        <p:spPr>
          <a:xfrm>
            <a:off x="3995936" y="980728"/>
            <a:ext cx="0" cy="540000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4" name="Zástupný symbol pro text 3"/>
          <p:cNvSpPr txBox="1">
            <a:spLocks/>
          </p:cNvSpPr>
          <p:nvPr/>
        </p:nvSpPr>
        <p:spPr>
          <a:xfrm>
            <a:off x="107504" y="908720"/>
            <a:ext cx="3888432" cy="5760640"/>
          </a:xfrm>
          <a:prstGeom prst="rect">
            <a:avLst/>
          </a:prstGeom>
        </p:spPr>
        <p:txBody>
          <a:bodyPr anchor="t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b="1" dirty="0" smtClean="0">
                <a:latin typeface="Arial" charset="0"/>
              </a:rPr>
              <a:t>Trouba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Elektrická trouba statická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 smtClean="0">
                <a:latin typeface="Arial" charset="0"/>
              </a:rPr>
              <a:t>Energetická </a:t>
            </a:r>
            <a:r>
              <a:rPr lang="cs-CZ" altLang="cs-CZ" sz="800" dirty="0">
                <a:latin typeface="Arial" charset="0"/>
              </a:rPr>
              <a:t>třída: </a:t>
            </a:r>
            <a:r>
              <a:rPr lang="cs-CZ" altLang="cs-CZ" sz="800" dirty="0" smtClean="0">
                <a:latin typeface="Arial" charset="0"/>
              </a:rPr>
              <a:t>		A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 smtClean="0">
                <a:latin typeface="Arial" charset="0"/>
              </a:rPr>
              <a:t>Objem </a:t>
            </a:r>
            <a:r>
              <a:rPr lang="cs-CZ" altLang="cs-CZ" sz="800" dirty="0">
                <a:latin typeface="Arial" charset="0"/>
              </a:rPr>
              <a:t>(l): </a:t>
            </a:r>
            <a:r>
              <a:rPr lang="cs-CZ" altLang="cs-CZ" sz="800" dirty="0" smtClean="0">
                <a:latin typeface="Arial" charset="0"/>
              </a:rPr>
              <a:t>		38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 smtClean="0">
                <a:latin typeface="Arial" charset="0"/>
              </a:rPr>
              <a:t>Spotř</a:t>
            </a:r>
            <a:r>
              <a:rPr lang="cs-CZ" altLang="cs-CZ" sz="800" dirty="0">
                <a:latin typeface="Arial" charset="0"/>
              </a:rPr>
              <a:t>. en. přirozená konvekce (kWh): </a:t>
            </a:r>
            <a:r>
              <a:rPr lang="cs-CZ" altLang="cs-CZ" sz="800" dirty="0" smtClean="0">
                <a:latin typeface="Arial" charset="0"/>
              </a:rPr>
              <a:t>	0,68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Spotř. en. </a:t>
            </a:r>
            <a:r>
              <a:rPr lang="cs-CZ" altLang="cs-CZ" sz="800" dirty="0" smtClean="0">
                <a:latin typeface="Arial" charset="0"/>
              </a:rPr>
              <a:t>nucená </a:t>
            </a:r>
            <a:r>
              <a:rPr lang="cs-CZ" altLang="cs-CZ" sz="800" dirty="0">
                <a:latin typeface="Arial" charset="0"/>
              </a:rPr>
              <a:t>konvekce (kWh): 	</a:t>
            </a:r>
            <a:r>
              <a:rPr lang="cs-CZ" altLang="cs-CZ" sz="800" dirty="0" smtClean="0">
                <a:latin typeface="Arial" charset="0"/>
              </a:rPr>
              <a:t>0,68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 smtClean="0">
                <a:latin typeface="Arial" charset="0"/>
              </a:rPr>
              <a:t>Příkon (W)		8700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endParaRPr lang="cs-CZ" altLang="cs-CZ" sz="800" b="1" dirty="0" smtClean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4 programy + osvětlení trouby</a:t>
            </a:r>
            <a:r>
              <a:rPr lang="cs-CZ" altLang="cs-CZ" sz="800" dirty="0" smtClean="0">
                <a:latin typeface="Arial" charset="0"/>
              </a:rPr>
              <a:t>: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 smtClean="0">
                <a:latin typeface="Arial" charset="0"/>
              </a:rPr>
              <a:t>Statický</a:t>
            </a:r>
            <a:r>
              <a:rPr lang="cs-CZ" altLang="cs-CZ" sz="800" dirty="0">
                <a:latin typeface="Arial" charset="0"/>
              </a:rPr>
              <a:t>, </a:t>
            </a:r>
            <a:r>
              <a:rPr lang="cs-CZ" altLang="cs-CZ" sz="800" dirty="0" smtClean="0">
                <a:latin typeface="Arial" charset="0"/>
              </a:rPr>
              <a:t>gril, gril + ventilátor, spodní ohřev + dolní ohřev + ventilátor</a:t>
            </a:r>
          </a:p>
          <a:p>
            <a:pPr marL="0" indent="0">
              <a:spcBef>
                <a:spcPct val="0"/>
              </a:spcBef>
              <a:buNone/>
            </a:pPr>
            <a:endParaRPr lang="cs-CZ" altLang="cs-CZ" sz="800" b="1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Otočné knoflíky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Mechanická minutka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 smtClean="0">
                <a:latin typeface="Arial" charset="0"/>
              </a:rPr>
              <a:t>Naprogramování konce pečení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 smtClean="0">
                <a:latin typeface="Arial" charset="0"/>
              </a:rPr>
              <a:t>Dvojité </a:t>
            </a:r>
            <a:r>
              <a:rPr lang="cs-CZ" altLang="cs-CZ" sz="800" dirty="0">
                <a:latin typeface="Arial" charset="0"/>
              </a:rPr>
              <a:t>sklo dvířek </a:t>
            </a:r>
            <a:r>
              <a:rPr lang="cs-CZ" altLang="cs-CZ" sz="800" dirty="0" smtClean="0">
                <a:latin typeface="Arial" charset="0"/>
              </a:rPr>
              <a:t>trouby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 smtClean="0">
                <a:latin typeface="Arial" charset="0"/>
              </a:rPr>
              <a:t>Boční prolisy na vedení plechů</a:t>
            </a:r>
          </a:p>
          <a:p>
            <a:pPr marL="0" indent="0">
              <a:spcBef>
                <a:spcPct val="0"/>
              </a:spcBef>
              <a:buNone/>
            </a:pPr>
            <a:endParaRPr lang="cs-CZ" altLang="cs-CZ" sz="800" b="1" dirty="0" smtClean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 smtClean="0">
                <a:latin typeface="Arial" charset="0"/>
              </a:rPr>
              <a:t>Příslušenství</a:t>
            </a:r>
            <a:endParaRPr lang="cs-CZ" altLang="cs-CZ" sz="800" b="1" dirty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1x plech </a:t>
            </a:r>
            <a:r>
              <a:rPr lang="cs-CZ" altLang="cs-CZ" sz="800" dirty="0" smtClean="0">
                <a:latin typeface="Arial" charset="0"/>
              </a:rPr>
              <a:t>(35 mm); 1x rošt; 1x plech na pečivo</a:t>
            </a:r>
          </a:p>
          <a:p>
            <a:pPr marL="0" indent="0">
              <a:spcBef>
                <a:spcPct val="0"/>
              </a:spcBef>
              <a:buFontTx/>
              <a:buNone/>
            </a:pP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b="1" dirty="0" smtClean="0">
                <a:latin typeface="Arial" charset="0"/>
              </a:rPr>
              <a:t>Varná deska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 smtClean="0">
                <a:latin typeface="Arial" charset="0"/>
              </a:rPr>
              <a:t>Sklokeramická </a:t>
            </a:r>
            <a:r>
              <a:rPr lang="cs-CZ" altLang="cs-CZ" sz="800" dirty="0">
                <a:latin typeface="Arial" charset="0"/>
              </a:rPr>
              <a:t>varná deska se 4 </a:t>
            </a:r>
            <a:r>
              <a:rPr lang="cs-CZ" altLang="cs-CZ" sz="800" dirty="0" smtClean="0">
                <a:latin typeface="Arial" charset="0"/>
              </a:rPr>
              <a:t>highlight zónami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 smtClean="0">
                <a:latin typeface="Arial" charset="0"/>
              </a:rPr>
              <a:t>1x highlight 1200 W </a:t>
            </a:r>
            <a:r>
              <a:rPr lang="cs-CZ" altLang="cs-CZ" sz="800" dirty="0">
                <a:latin typeface="Arial" charset="0"/>
              </a:rPr>
              <a:t>– </a:t>
            </a:r>
            <a:r>
              <a:rPr lang="cs-CZ" altLang="cs-CZ" sz="800" dirty="0" smtClean="0">
                <a:latin typeface="Arial" charset="0"/>
              </a:rPr>
              <a:t>140 </a:t>
            </a:r>
            <a:r>
              <a:rPr lang="cs-CZ" altLang="cs-CZ" sz="800" dirty="0">
                <a:latin typeface="Arial" charset="0"/>
              </a:rPr>
              <a:t>mm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1x highlight 1200 W – </a:t>
            </a:r>
            <a:r>
              <a:rPr lang="cs-CZ" altLang="cs-CZ" sz="800" dirty="0" smtClean="0">
                <a:latin typeface="Arial" charset="0"/>
              </a:rPr>
              <a:t>165 </a:t>
            </a:r>
            <a:r>
              <a:rPr lang="cs-CZ" altLang="cs-CZ" sz="800" dirty="0">
                <a:latin typeface="Arial" charset="0"/>
              </a:rPr>
              <a:t>mm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1x highlight </a:t>
            </a:r>
            <a:r>
              <a:rPr lang="cs-CZ" altLang="cs-CZ" sz="800" dirty="0" smtClean="0">
                <a:latin typeface="Arial" charset="0"/>
              </a:rPr>
              <a:t>1800 </a:t>
            </a:r>
            <a:r>
              <a:rPr lang="cs-CZ" altLang="cs-CZ" sz="800" dirty="0">
                <a:latin typeface="Arial" charset="0"/>
              </a:rPr>
              <a:t>W – </a:t>
            </a:r>
            <a:r>
              <a:rPr lang="cs-CZ" altLang="cs-CZ" sz="800" dirty="0" smtClean="0">
                <a:latin typeface="Arial" charset="0"/>
              </a:rPr>
              <a:t>200 </a:t>
            </a:r>
            <a:r>
              <a:rPr lang="cs-CZ" altLang="cs-CZ" sz="800" dirty="0">
                <a:latin typeface="Arial" charset="0"/>
              </a:rPr>
              <a:t>mm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1x highlight </a:t>
            </a:r>
            <a:r>
              <a:rPr lang="cs-CZ" altLang="cs-CZ" sz="800" dirty="0" smtClean="0">
                <a:latin typeface="Arial" charset="0"/>
              </a:rPr>
              <a:t>2300 </a:t>
            </a:r>
            <a:r>
              <a:rPr lang="cs-CZ" altLang="cs-CZ" sz="800" dirty="0">
                <a:latin typeface="Arial" charset="0"/>
              </a:rPr>
              <a:t>W – </a:t>
            </a:r>
            <a:r>
              <a:rPr lang="cs-CZ" altLang="cs-CZ" sz="800" dirty="0" smtClean="0">
                <a:latin typeface="Arial" charset="0"/>
              </a:rPr>
              <a:t>220 </a:t>
            </a:r>
            <a:r>
              <a:rPr lang="cs-CZ" altLang="cs-CZ" sz="800" dirty="0">
                <a:latin typeface="Arial" charset="0"/>
              </a:rPr>
              <a:t>mm</a:t>
            </a:r>
          </a:p>
          <a:p>
            <a:pPr marL="0" indent="0">
              <a:spcBef>
                <a:spcPct val="0"/>
              </a:spcBef>
              <a:buFontTx/>
              <a:buNone/>
            </a:pPr>
            <a:endParaRPr lang="cs-CZ" altLang="cs-CZ" sz="800" dirty="0" smtClean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 smtClean="0">
                <a:latin typeface="Arial" charset="0"/>
              </a:rPr>
              <a:t>Knoflíkové ovládání výkonu</a:t>
            </a:r>
          </a:p>
          <a:p>
            <a:pPr marL="0" indent="0">
              <a:spcBef>
                <a:spcPct val="0"/>
              </a:spcBef>
              <a:buFontTx/>
              <a:buNone/>
            </a:pP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b="1" dirty="0">
                <a:latin typeface="Arial" charset="0"/>
              </a:rPr>
              <a:t>Myčka nádobí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Hlavní vlastnosti </a:t>
            </a:r>
            <a:r>
              <a:rPr lang="cs-CZ" altLang="cs-CZ" sz="800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Nařízení v přenesené pravomoci: (EU) 2019/2017)</a:t>
            </a:r>
            <a:endParaRPr lang="cs-CZ" altLang="cs-CZ" sz="800" b="1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Třída energetické účinnosti		</a:t>
            </a:r>
            <a:r>
              <a:rPr lang="cs-CZ" altLang="cs-CZ" sz="800" dirty="0" smtClean="0">
                <a:latin typeface="Arial" charset="0"/>
              </a:rPr>
              <a:t>F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Jmenovitá kapacita (sady nádobí)		</a:t>
            </a:r>
            <a:r>
              <a:rPr lang="cs-CZ" altLang="cs-CZ" sz="800" dirty="0" smtClean="0">
                <a:latin typeface="Arial" charset="0"/>
              </a:rPr>
              <a:t>6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Spotřeba energie na 1 cyklus programu Eco (kWh) 	</a:t>
            </a:r>
            <a:r>
              <a:rPr lang="cs-CZ" altLang="cs-CZ" sz="800" dirty="0" smtClean="0">
                <a:latin typeface="Arial" charset="0"/>
              </a:rPr>
              <a:t>0,61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Spotřeba energie na 100 cyklů programu Eco (kWh)	</a:t>
            </a:r>
            <a:r>
              <a:rPr lang="cs-CZ" altLang="cs-CZ" sz="800" dirty="0" smtClean="0">
                <a:latin typeface="Arial" charset="0"/>
              </a:rPr>
              <a:t>61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Spotřeba vody na 1 cyklus v programu Eco (l) 	</a:t>
            </a:r>
            <a:r>
              <a:rPr lang="cs-CZ" altLang="cs-CZ" sz="800" dirty="0" smtClean="0">
                <a:latin typeface="Arial" charset="0"/>
              </a:rPr>
              <a:t>8</a:t>
            </a:r>
            <a:r>
              <a:rPr lang="cs-CZ" altLang="cs-CZ" sz="800" dirty="0">
                <a:latin typeface="Arial" charset="0"/>
              </a:rPr>
              <a:t>	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Trvání programu Eco (h:min)		</a:t>
            </a:r>
            <a:r>
              <a:rPr lang="cs-CZ" altLang="cs-CZ" sz="800" dirty="0" smtClean="0">
                <a:latin typeface="Arial" charset="0"/>
              </a:rPr>
              <a:t>3:10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Úroveň emisí hluku šířeného vzduchem (dB(A) re 1 pW)	</a:t>
            </a:r>
            <a:r>
              <a:rPr lang="cs-CZ" altLang="cs-CZ" sz="800" dirty="0" smtClean="0">
                <a:latin typeface="Arial" charset="0"/>
              </a:rPr>
              <a:t>56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Emisní třída hluku šířeného vzduchem		</a:t>
            </a:r>
            <a:r>
              <a:rPr lang="cs-CZ" altLang="cs-CZ" sz="800" dirty="0" smtClean="0">
                <a:latin typeface="Arial" charset="0"/>
              </a:rPr>
              <a:t>D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endParaRPr lang="cs-CZ" altLang="cs-CZ" sz="800" dirty="0" smtClean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6</a:t>
            </a:r>
            <a:r>
              <a:rPr lang="cs-CZ" altLang="cs-CZ" sz="800" dirty="0" smtClean="0">
                <a:latin typeface="Arial" charset="0"/>
              </a:rPr>
              <a:t> </a:t>
            </a:r>
            <a:r>
              <a:rPr lang="cs-CZ" altLang="cs-CZ" sz="800" dirty="0">
                <a:latin typeface="Arial" charset="0"/>
              </a:rPr>
              <a:t>mycích </a:t>
            </a:r>
            <a:r>
              <a:rPr lang="cs-CZ" altLang="cs-CZ" sz="800" dirty="0" smtClean="0">
                <a:latin typeface="Arial" charset="0"/>
              </a:rPr>
              <a:t>programů: 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Intenzivní 75°C, </a:t>
            </a:r>
            <a:r>
              <a:rPr lang="cs-CZ" altLang="cs-CZ" sz="800" dirty="0" smtClean="0">
                <a:latin typeface="Arial" charset="0"/>
              </a:rPr>
              <a:t>Univerzální 65°C, Eco 45°C, Rychlý 32 min. 50°C, Oplachování, Eco + Express 70°C</a:t>
            </a:r>
          </a:p>
          <a:p>
            <a:pPr marL="0" indent="0">
              <a:spcBef>
                <a:spcPct val="0"/>
              </a:spcBef>
              <a:buFontTx/>
              <a:buNone/>
            </a:pPr>
            <a:endParaRPr lang="cs-CZ" altLang="cs-CZ" sz="800" b="1" dirty="0" smtClean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 smtClean="0">
                <a:latin typeface="Arial" charset="0"/>
              </a:rPr>
              <a:t>Funkce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 smtClean="0">
                <a:latin typeface="Arial" charset="0"/>
              </a:rPr>
              <a:t>Odložený start, Express, Ukazatel nedostatku soli, Reset, Star &amp;Stop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endParaRPr lang="cs-CZ" altLang="cs-CZ" sz="800" dirty="0" smtClean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endParaRPr lang="cs-CZ" altLang="cs-CZ" sz="800" dirty="0" smtClean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endParaRPr lang="cs-CZ" altLang="cs-CZ" sz="800" dirty="0" smtClean="0">
              <a:latin typeface="Arial" charset="0"/>
            </a:endParaRPr>
          </a:p>
        </p:txBody>
      </p:sp>
      <p:cxnSp>
        <p:nvCxnSpPr>
          <p:cNvPr id="35" name="Straight Connector 34"/>
          <p:cNvCxnSpPr/>
          <p:nvPr/>
        </p:nvCxnSpPr>
        <p:spPr>
          <a:xfrm>
            <a:off x="5652120" y="980728"/>
            <a:ext cx="0" cy="540000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3" name="Picture 2" descr="Candy_logo.pn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81225" y="6381328"/>
            <a:ext cx="1755271" cy="359792"/>
          </a:xfrm>
          <a:prstGeom prst="rect">
            <a:avLst/>
          </a:prstGeom>
        </p:spPr>
      </p:pic>
      <p:sp>
        <p:nvSpPr>
          <p:cNvPr id="27" name="Ovál 26"/>
          <p:cNvSpPr/>
          <p:nvPr/>
        </p:nvSpPr>
        <p:spPr>
          <a:xfrm>
            <a:off x="4860032" y="1844824"/>
            <a:ext cx="720000" cy="720000"/>
          </a:xfrm>
          <a:prstGeom prst="ellipse">
            <a:avLst/>
          </a:prstGeom>
          <a:solidFill>
            <a:srgbClr val="0E8FC5"/>
          </a:solidFill>
          <a:ln w="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28" name="TextovéPole 27"/>
          <p:cNvSpPr txBox="1"/>
          <p:nvPr/>
        </p:nvSpPr>
        <p:spPr>
          <a:xfrm>
            <a:off x="4788024" y="1988840"/>
            <a:ext cx="8640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 programy  pečení + osvětlení</a:t>
            </a:r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29" name="Ovál 28"/>
          <p:cNvSpPr/>
          <p:nvPr/>
        </p:nvSpPr>
        <p:spPr>
          <a:xfrm>
            <a:off x="4860032" y="1052816"/>
            <a:ext cx="720000" cy="720000"/>
          </a:xfrm>
          <a:prstGeom prst="ellipse">
            <a:avLst/>
          </a:prstGeom>
          <a:solidFill>
            <a:srgbClr val="0E8FC5"/>
          </a:solidFill>
          <a:ln w="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30" name="TextovéPole 29"/>
          <p:cNvSpPr txBox="1"/>
          <p:nvPr/>
        </p:nvSpPr>
        <p:spPr>
          <a:xfrm>
            <a:off x="4788024" y="1188041"/>
            <a:ext cx="86409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Kompaktní spotřebič 3v1</a:t>
            </a:r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42" name="Ovál 41"/>
          <p:cNvSpPr/>
          <p:nvPr/>
        </p:nvSpPr>
        <p:spPr>
          <a:xfrm>
            <a:off x="4860032" y="2636912"/>
            <a:ext cx="720000" cy="720000"/>
          </a:xfrm>
          <a:prstGeom prst="ellipse">
            <a:avLst/>
          </a:prstGeom>
          <a:solidFill>
            <a:srgbClr val="0E8FC5"/>
          </a:solidFill>
          <a:ln w="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43" name="TextovéPole 42"/>
          <p:cNvSpPr txBox="1"/>
          <p:nvPr/>
        </p:nvSpPr>
        <p:spPr>
          <a:xfrm>
            <a:off x="4788024" y="2852936"/>
            <a:ext cx="86409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cs-CZ" sz="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pečící rošt</a:t>
            </a:r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45" name="Ovál 44"/>
          <p:cNvSpPr/>
          <p:nvPr/>
        </p:nvSpPr>
        <p:spPr>
          <a:xfrm>
            <a:off x="4860032" y="3429000"/>
            <a:ext cx="720000" cy="720000"/>
          </a:xfrm>
          <a:prstGeom prst="ellipse">
            <a:avLst/>
          </a:prstGeom>
          <a:solidFill>
            <a:srgbClr val="0E8FC5"/>
          </a:solidFill>
          <a:ln w="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46" name="TextovéPole 45"/>
          <p:cNvSpPr txBox="1"/>
          <p:nvPr/>
        </p:nvSpPr>
        <p:spPr>
          <a:xfrm>
            <a:off x="4742413" y="3598271"/>
            <a:ext cx="97081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 plech 35 mm</a:t>
            </a:r>
          </a:p>
          <a:p>
            <a:pPr algn="ctr"/>
            <a:r>
              <a:rPr lang="cs-CZ" sz="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 plech na pečivo</a:t>
            </a:r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19" name="Obdélník 18"/>
          <p:cNvSpPr/>
          <p:nvPr/>
        </p:nvSpPr>
        <p:spPr>
          <a:xfrm>
            <a:off x="5724128" y="5013176"/>
            <a:ext cx="3419872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ct val="0"/>
              </a:spcBef>
            </a:pPr>
            <a:r>
              <a:rPr lang="cs-CZ" altLang="cs-CZ" sz="800" b="1" dirty="0">
                <a:solidFill>
                  <a:prstClr val="black"/>
                </a:solidFill>
                <a:latin typeface="Arial" charset="0"/>
              </a:rPr>
              <a:t>Logistická data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Kód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		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33002134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EAN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		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8059019016320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Provedení 		Bílá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Rozměry 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výrobku v x š x h (mm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)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	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865 x 600 x 600</a:t>
            </a:r>
            <a:endParaRPr lang="cs-CZ" altLang="cs-CZ" sz="800" b="1" dirty="0">
              <a:solidFill>
                <a:prstClr val="black"/>
              </a:solidFill>
              <a:latin typeface="Arial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Čistá váha výrobku (kg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)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	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57</a:t>
            </a:r>
            <a:endParaRPr lang="cs-CZ" altLang="cs-CZ" sz="800" dirty="0">
              <a:solidFill>
                <a:prstClr val="black"/>
              </a:solidFill>
              <a:latin typeface="Arial" panose="020B0604020202020204" pitchFamily="34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Rozměry balení v x š x h (mm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)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	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960 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x 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660x 700</a:t>
            </a:r>
            <a:endParaRPr lang="cs-CZ" altLang="cs-CZ" sz="800" dirty="0">
              <a:solidFill>
                <a:prstClr val="black"/>
              </a:solidFill>
              <a:latin typeface="Arial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Hmotnost s obalem (kg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)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	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60</a:t>
            </a:r>
            <a:endParaRPr lang="cs-CZ" altLang="cs-CZ" sz="800" dirty="0">
              <a:solidFill>
                <a:prstClr val="black"/>
              </a:solidFill>
              <a:latin typeface="Arial" charset="0"/>
            </a:endParaRPr>
          </a:p>
        </p:txBody>
      </p:sp>
      <p:pic>
        <p:nvPicPr>
          <p:cNvPr id="26" name="Obrázek 25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3349" t="-12697" r="-13618" b="-12968"/>
          <a:stretch/>
        </p:blipFill>
        <p:spPr>
          <a:xfrm>
            <a:off x="4067944" y="2636912"/>
            <a:ext cx="720000" cy="712615"/>
          </a:xfrm>
          <a:prstGeom prst="flowChartConnector">
            <a:avLst/>
          </a:prstGeom>
          <a:ln>
            <a:solidFill>
              <a:schemeClr val="bg1">
                <a:lumMod val="50000"/>
              </a:schemeClr>
            </a:solidFill>
          </a:ln>
        </p:spPr>
      </p:pic>
      <p:pic>
        <p:nvPicPr>
          <p:cNvPr id="2" name="Obrázek 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7944" y="3429000"/>
            <a:ext cx="720000" cy="720000"/>
          </a:xfrm>
          <a:prstGeom prst="flowChartConnector">
            <a:avLst/>
          </a:prstGeom>
          <a:ln>
            <a:solidFill>
              <a:schemeClr val="bg1">
                <a:lumMod val="50000"/>
              </a:schemeClr>
            </a:solidFill>
          </a:ln>
        </p:spPr>
      </p:pic>
      <p:pic>
        <p:nvPicPr>
          <p:cNvPr id="51" name="Obrázek 50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28384" y="1052736"/>
            <a:ext cx="612000" cy="612000"/>
          </a:xfrm>
          <a:prstGeom prst="rect">
            <a:avLst/>
          </a:prstGeom>
        </p:spPr>
      </p:pic>
      <p:pic>
        <p:nvPicPr>
          <p:cNvPr id="5" name="Obrázek 4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8144" y="1052736"/>
            <a:ext cx="720000" cy="720000"/>
          </a:xfrm>
          <a:prstGeom prst="rect">
            <a:avLst/>
          </a:prstGeom>
        </p:spPr>
      </p:pic>
      <p:sp>
        <p:nvSpPr>
          <p:cNvPr id="11" name="TextovéPole 10"/>
          <p:cNvSpPr txBox="1"/>
          <p:nvPr/>
        </p:nvSpPr>
        <p:spPr>
          <a:xfrm>
            <a:off x="8100392" y="1052736"/>
            <a:ext cx="504056" cy="33855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cs-CZ" sz="16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38</a:t>
            </a:r>
            <a:endParaRPr lang="cs-CZ" sz="1600" b="1" dirty="0">
              <a:solidFill>
                <a:schemeClr val="tx1">
                  <a:lumMod val="65000"/>
                  <a:lumOff val="35000"/>
                </a:schemeClr>
              </a:solidFill>
              <a:latin typeface="Arial Narrow" panose="020B0606020202030204" pitchFamily="34" charset="0"/>
              <a:cs typeface="Arial" panose="020B0604020202020204" pitchFamily="34" charset="0"/>
            </a:endParaRPr>
          </a:p>
        </p:txBody>
      </p:sp>
      <p:sp>
        <p:nvSpPr>
          <p:cNvPr id="36" name="Vývojový diagram: spojnice 35"/>
          <p:cNvSpPr/>
          <p:nvPr/>
        </p:nvSpPr>
        <p:spPr>
          <a:xfrm>
            <a:off x="4067944" y="1052736"/>
            <a:ext cx="720000" cy="720000"/>
          </a:xfrm>
          <a:prstGeom prst="flowChartConnector">
            <a:avLst/>
          </a:prstGeom>
          <a:noFill/>
          <a:ln w="952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37" name="TextovéPole 36"/>
          <p:cNvSpPr txBox="1"/>
          <p:nvPr/>
        </p:nvSpPr>
        <p:spPr>
          <a:xfrm>
            <a:off x="4067944" y="1052736"/>
            <a:ext cx="72008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1000" dirty="0" smtClean="0">
                <a:solidFill>
                  <a:schemeClr val="bg1">
                    <a:lumMod val="50000"/>
                  </a:schemeClr>
                </a:solidFill>
              </a:rPr>
              <a:t>Trouba</a:t>
            </a:r>
          </a:p>
          <a:p>
            <a:pPr algn="ctr"/>
            <a:r>
              <a:rPr lang="cs-CZ" sz="1000" dirty="0" smtClean="0">
                <a:solidFill>
                  <a:schemeClr val="bg1">
                    <a:lumMod val="50000"/>
                  </a:schemeClr>
                </a:solidFill>
              </a:rPr>
              <a:t>Myčka</a:t>
            </a:r>
          </a:p>
          <a:p>
            <a:pPr algn="ctr"/>
            <a:r>
              <a:rPr lang="cs-CZ" sz="1000" dirty="0" smtClean="0">
                <a:solidFill>
                  <a:schemeClr val="bg1">
                    <a:lumMod val="50000"/>
                  </a:schemeClr>
                </a:solidFill>
              </a:rPr>
              <a:t>Varná deska</a:t>
            </a:r>
            <a:endParaRPr lang="cs-CZ" sz="10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44" name="Vývojový diagram: spojnice 43"/>
          <p:cNvSpPr/>
          <p:nvPr/>
        </p:nvSpPr>
        <p:spPr>
          <a:xfrm>
            <a:off x="4067944" y="1844824"/>
            <a:ext cx="720000" cy="720000"/>
          </a:xfrm>
          <a:prstGeom prst="flowChartConnector">
            <a:avLst/>
          </a:prstGeom>
          <a:noFill/>
          <a:ln w="952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47" name="TextovéPole 46"/>
          <p:cNvSpPr txBox="1"/>
          <p:nvPr/>
        </p:nvSpPr>
        <p:spPr>
          <a:xfrm>
            <a:off x="4067944" y="1916832"/>
            <a:ext cx="72008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1000" dirty="0" smtClean="0">
                <a:solidFill>
                  <a:schemeClr val="bg1">
                    <a:lumMod val="50000"/>
                  </a:schemeClr>
                </a:solidFill>
              </a:rPr>
              <a:t>4 programy</a:t>
            </a:r>
          </a:p>
          <a:p>
            <a:pPr algn="ctr"/>
            <a:r>
              <a:rPr lang="cs-CZ" sz="1000" dirty="0" smtClean="0">
                <a:solidFill>
                  <a:schemeClr val="bg1">
                    <a:lumMod val="50000"/>
                  </a:schemeClr>
                </a:solidFill>
              </a:rPr>
              <a:t>pečení</a:t>
            </a:r>
            <a:endParaRPr lang="cs-CZ" sz="1000" dirty="0">
              <a:solidFill>
                <a:schemeClr val="bg1">
                  <a:lumMod val="50000"/>
                </a:schemeClr>
              </a:solidFill>
            </a:endParaRPr>
          </a:p>
        </p:txBody>
      </p:sp>
      <p:pic>
        <p:nvPicPr>
          <p:cNvPr id="6" name="Obrázek 5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04248" y="1052736"/>
            <a:ext cx="1111250" cy="785813"/>
          </a:xfrm>
          <a:prstGeom prst="rect">
            <a:avLst/>
          </a:prstGeom>
        </p:spPr>
      </p:pic>
      <p:pic>
        <p:nvPicPr>
          <p:cNvPr id="4" name="Obrázek 3"/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099" t="34250" r="19099" b="8001"/>
          <a:stretch/>
        </p:blipFill>
        <p:spPr>
          <a:xfrm>
            <a:off x="5689226" y="1949761"/>
            <a:ext cx="1962067" cy="2997602"/>
          </a:xfrm>
          <a:prstGeom prst="rect">
            <a:avLst/>
          </a:prstGeom>
        </p:spPr>
      </p:pic>
      <p:sp>
        <p:nvSpPr>
          <p:cNvPr id="31" name="TextovéPole 30">
            <a:extLst>
              <a:ext uri="{FF2B5EF4-FFF2-40B4-BE49-F238E27FC236}">
                <a16:creationId xmlns="" xmlns:a16="http://schemas.microsoft.com/office/drawing/2014/main" id="{87E6A696-3B0E-4AB4-A886-45FE02A3E943}"/>
              </a:ext>
            </a:extLst>
          </p:cNvPr>
          <p:cNvSpPr txBox="1"/>
          <p:nvPr/>
        </p:nvSpPr>
        <p:spPr>
          <a:xfrm>
            <a:off x="5258163" y="90260"/>
            <a:ext cx="3885837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Parametry odpovídají Nařízení v přenesené pravomoci: (EU) </a:t>
            </a:r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2019/2017</a:t>
            </a:r>
            <a:endParaRPr lang="cs-CZ" sz="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Více informací o výrobku naleznete pod tímto QR kódem:</a:t>
            </a:r>
          </a:p>
        </p:txBody>
      </p:sp>
      <p:pic>
        <p:nvPicPr>
          <p:cNvPr id="7" name="Obrázek 6"/>
          <p:cNvPicPr>
            <a:picLocks noChangeAspect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400" b="89899"/>
          <a:stretch/>
        </p:blipFill>
        <p:spPr>
          <a:xfrm>
            <a:off x="8030566" y="356639"/>
            <a:ext cx="706388" cy="692696"/>
          </a:xfrm>
          <a:prstGeom prst="rect">
            <a:avLst/>
          </a:prstGeom>
        </p:spPr>
      </p:pic>
      <p:pic>
        <p:nvPicPr>
          <p:cNvPr id="8" name="Obrázek 7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88586" y="2049318"/>
            <a:ext cx="1348186" cy="2696371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0" name="TextovéPole 9"/>
          <p:cNvSpPr txBox="1"/>
          <p:nvPr/>
        </p:nvSpPr>
        <p:spPr>
          <a:xfrm>
            <a:off x="8074940" y="1797452"/>
            <a:ext cx="62869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2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myčka</a:t>
            </a:r>
            <a:endParaRPr lang="cs-CZ" sz="1200" dirty="0">
              <a:solidFill>
                <a:schemeClr val="tx1">
                  <a:lumMod val="50000"/>
                  <a:lumOff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2" name="Obrázek 11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04642" y="4213334"/>
            <a:ext cx="1143421" cy="2286307"/>
          </a:xfrm>
          <a:prstGeom prst="rect">
            <a:avLst/>
          </a:prstGeom>
        </p:spPr>
      </p:pic>
      <p:sp>
        <p:nvSpPr>
          <p:cNvPr id="38" name="TextovéPole 37"/>
          <p:cNvSpPr txBox="1"/>
          <p:nvPr/>
        </p:nvSpPr>
        <p:spPr>
          <a:xfrm>
            <a:off x="5070146" y="5211294"/>
            <a:ext cx="61908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2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trouba</a:t>
            </a:r>
            <a:endParaRPr lang="cs-CZ" sz="1200" dirty="0">
              <a:solidFill>
                <a:schemeClr val="tx1">
                  <a:lumMod val="50000"/>
                  <a:lumOff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74233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1263</TotalTime>
  <Words>72</Words>
  <Application>Microsoft Office PowerPoint</Application>
  <PresentationFormat>Předvádění na obrazovce (4:3)</PresentationFormat>
  <Paragraphs>74</Paragraphs>
  <Slides>1</Slides>
  <Notes>1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</vt:i4>
      </vt:variant>
    </vt:vector>
  </HeadingPairs>
  <TitlesOfParts>
    <vt:vector size="5" baseType="lpstr">
      <vt:lpstr>Arial</vt:lpstr>
      <vt:lpstr>Arial Narrow</vt:lpstr>
      <vt:lpstr>Calibri</vt:lpstr>
      <vt:lpstr>Motiv systému Office</vt:lpstr>
      <vt:lpstr>Prezentace aplikace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recepce</dc:creator>
  <cp:lastModifiedBy>Martina Křižáková</cp:lastModifiedBy>
  <cp:revision>134</cp:revision>
  <cp:lastPrinted>2016-05-05T10:40:20Z</cp:lastPrinted>
  <dcterms:created xsi:type="dcterms:W3CDTF">2015-07-16T11:02:07Z</dcterms:created>
  <dcterms:modified xsi:type="dcterms:W3CDTF">2021-07-20T13:46:06Z</dcterms:modified>
</cp:coreProperties>
</file>