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27.10.2023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27.10.2023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Obrázek 4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14812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42725"/>
            <a:ext cx="8981250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CSO 496TWM6/1-S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Smart Pro </a:t>
            </a:r>
            <a:r>
              <a:rPr lang="cs-CZ" altLang="cs-CZ" sz="1400" dirty="0" smtClean="0">
                <a:latin typeface="Arial" charset="0"/>
              </a:rPr>
              <a:t>Inverter</a:t>
            </a:r>
            <a:endParaRPr lang="cs-CZ" altLang="cs-CZ" sz="1400" dirty="0" smtClean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9 rychlých programů do 1 hod, displej češtině, invertorový motor, Quick&amp;Clean,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pára,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A-10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8169" y="948648"/>
            <a:ext cx="399593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</a:t>
            </a:r>
            <a:r>
              <a:rPr lang="cs-CZ" altLang="cs-CZ" sz="800" dirty="0" smtClean="0">
                <a:latin typeface="Arial" charset="0"/>
              </a:rPr>
              <a:t>účinnosti dle EU 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Marketingové označení en.  </a:t>
            </a:r>
            <a:r>
              <a:rPr lang="cs-CZ" altLang="cs-CZ" sz="800" b="1" dirty="0">
                <a:latin typeface="Arial" charset="0"/>
              </a:rPr>
              <a:t>ú</a:t>
            </a:r>
            <a:r>
              <a:rPr lang="cs-CZ" altLang="cs-CZ" sz="800" b="1" dirty="0" smtClean="0">
                <a:latin typeface="Arial" charset="0"/>
              </a:rPr>
              <a:t>činnosti: o 10 % úspornější než třída A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0,445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Wifi + Bluetooth připojení -  možnost ovládat pračku přes aplikaci hOn </a:t>
            </a:r>
            <a:r>
              <a:rPr lang="cs-CZ" altLang="cs-CZ" sz="800" b="1" dirty="0">
                <a:latin typeface="Arial" panose="020B0604020202020204" pitchFamily="34" charset="0"/>
              </a:rPr>
              <a:t>se širokou škálou dodatečných informací a funkcí: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Stahování nových funkcí a cyklů; Funkce pro odložený začátek a konec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Kontrolní cyklus; Vedení statistik praní a čerpání energie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Tipy a triky; Průvodce chybovými hláškami a uživatelský návod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9 rychlých programů do 1 hodiny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Energetická účinnost je o 10% nižší než ve třídě 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16 programů základních + 40 programů Wifi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Parní Smart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Eco 40 – 60°C</a:t>
            </a:r>
            <a:r>
              <a:rPr lang="cs-CZ" altLang="cs-CZ" sz="800" dirty="0" smtClean="0">
                <a:latin typeface="Arial" charset="0"/>
              </a:rPr>
              <a:t>, Bílé, </a:t>
            </a:r>
            <a:r>
              <a:rPr lang="cs-CZ" altLang="cs-CZ" sz="800" dirty="0">
                <a:latin typeface="Arial" charset="0"/>
              </a:rPr>
              <a:t>Vlna/ruční praní, Syntetika a barevné, Máchání, Odčerpání + Odstřeďování, </a:t>
            </a:r>
            <a:r>
              <a:rPr lang="cs-CZ" altLang="cs-CZ" sz="800" b="1" dirty="0">
                <a:latin typeface="Arial" charset="0"/>
              </a:rPr>
              <a:t>Rychlý jemný 59 min, Rychlé </a:t>
            </a:r>
            <a:r>
              <a:rPr lang="cs-CZ" altLang="cs-CZ" sz="800" b="1" dirty="0" smtClean="0">
                <a:latin typeface="Arial" charset="0"/>
              </a:rPr>
              <a:t>parní 39 </a:t>
            </a:r>
            <a:r>
              <a:rPr lang="cs-CZ" altLang="cs-CZ" sz="800" b="1" dirty="0">
                <a:latin typeface="Arial" charset="0"/>
              </a:rPr>
              <a:t>min, Rychlý hygienický Plus 59 min, Rychlý pro malé náplně 14, 30, 44 min, Rychlé smíšené a barevné 20° 59 min, Rychlá perfektní bavlna 59 min, Rychlý speciální 49 min, </a:t>
            </a:r>
            <a:r>
              <a:rPr lang="cs-CZ" altLang="cs-CZ" sz="800" dirty="0">
                <a:latin typeface="Arial" charset="0"/>
              </a:rPr>
              <a:t>Wifi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Rychlý/Nastavení míry znečištění (3), Extra máchání, Předpírka, Hygienický, Snadné </a:t>
            </a:r>
            <a:r>
              <a:rPr lang="cs-CZ" altLang="cs-CZ" sz="800" dirty="0" smtClean="0">
                <a:latin typeface="Arial" charset="0"/>
              </a:rPr>
              <a:t>žehlení - pára, Jeden kus (malé náplně), Noční praní, Čištění bubnu, </a:t>
            </a:r>
            <a:r>
              <a:rPr lang="cs-CZ" altLang="cs-CZ" sz="800" dirty="0">
                <a:latin typeface="Arial" charset="0"/>
              </a:rPr>
              <a:t>Odložený start až 24 hod, Nastavení teploty praní, Nastavení otáček odstřeďování,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dveří; Ochrana proti úniku vody Antioverflow a proti přepěnění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6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místný digitální displej v češtině a slovenštině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Invertorový motor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Active Motion System - Čisticí účinek je zesílen zvýšením rychlosti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otáčení bubnu na více úrovních během praní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Materiál bubnu Nerez/ vany Silitech, Objem bubnu </a:t>
            </a:r>
            <a:r>
              <a:rPr lang="cs-CZ" altLang="cs-CZ" sz="800" dirty="0" smtClean="0">
                <a:latin typeface="Arial" charset="0"/>
              </a:rPr>
              <a:t>58 </a:t>
            </a:r>
            <a:r>
              <a:rPr lang="cs-CZ" altLang="cs-CZ" sz="800" dirty="0">
                <a:latin typeface="Arial" charset="0"/>
              </a:rPr>
              <a:t>l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Buben Shiatsu – masážní body na povrchu pro šetrnou péči o tkaniny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Šířka dvířek 35 cm; Úhel otevírání dvířek 180°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453584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867497" y="275583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rychlých cyklů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1 hodiny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860032" y="357301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chod - 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424421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844479" y="4316138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Smísení pracího prostředku 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804285" y="5066195"/>
            <a:ext cx="32124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31019977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8059019082707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bílými dvířky a 		chromovaným proužkem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53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88024" y="105273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9" name="Immagine 4">
            <a:extLst>
              <a:ext uri="{FF2B5EF4-FFF2-40B4-BE49-F238E27FC236}">
                <a16:creationId xmlns:a16="http://schemas.microsoft.com/office/drawing/2014/main" xmlns="" id="{8FEC3CAD-FE03-456A-9135-E151861453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3934" y="965273"/>
            <a:ext cx="1494701" cy="343503"/>
          </a:xfrm>
          <a:prstGeom prst="rect">
            <a:avLst/>
          </a:prstGeom>
        </p:spPr>
      </p:pic>
      <p:sp>
        <p:nvSpPr>
          <p:cNvPr id="4" name="Pětiúhelník 3"/>
          <p:cNvSpPr/>
          <p:nvPr/>
        </p:nvSpPr>
        <p:spPr>
          <a:xfrm>
            <a:off x="5753934" y="1772816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A-10 %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6"/>
          <a:srcRect l="3022" t="8817" r="4558" b="5317"/>
          <a:stretch/>
        </p:blipFill>
        <p:spPr>
          <a:xfrm>
            <a:off x="4037348" y="1035298"/>
            <a:ext cx="733246" cy="741873"/>
          </a:xfrm>
          <a:prstGeom prst="rect">
            <a:avLst/>
          </a:prstGeom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450" y="3421340"/>
            <a:ext cx="756000" cy="756000"/>
          </a:xfrm>
          <a:prstGeom prst="flowChartConnector">
            <a:avLst/>
          </a:prstGeom>
        </p:spPr>
      </p:pic>
      <p:pic>
        <p:nvPicPr>
          <p:cNvPr id="48" name="Obrázek 4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269" y="4221088"/>
            <a:ext cx="756000" cy="756000"/>
          </a:xfrm>
          <a:prstGeom prst="flowChartConnector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307" y="5004052"/>
            <a:ext cx="756000" cy="756000"/>
          </a:xfrm>
          <a:prstGeom prst="flowChartConnector">
            <a:avLst/>
          </a:prstGeom>
        </p:spPr>
      </p:pic>
      <p:sp>
        <p:nvSpPr>
          <p:cNvPr id="50" name="Ovál 49"/>
          <p:cNvSpPr/>
          <p:nvPr/>
        </p:nvSpPr>
        <p:spPr>
          <a:xfrm>
            <a:off x="4847563" y="5033463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855028" y="515238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Snadné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žehlení - pára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27322"/>
            <a:ext cx="756000" cy="756000"/>
          </a:xfrm>
          <a:prstGeom prst="flowChartConnector">
            <a:avLst/>
          </a:prstGeom>
        </p:spPr>
      </p:pic>
      <p:sp>
        <p:nvSpPr>
          <p:cNvPr id="17" name="TextovéPole 16"/>
          <p:cNvSpPr txBox="1"/>
          <p:nvPr/>
        </p:nvSpPr>
        <p:spPr>
          <a:xfrm>
            <a:off x="5665187" y="1484784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10 %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57" name="Obrázek 56"/>
          <p:cNvPicPr>
            <a:picLocks noChangeAspect="1"/>
          </p:cNvPicPr>
          <p:nvPr/>
        </p:nvPicPr>
        <p:blipFill rotWithShape="1">
          <a:blip r:embed="rId11"/>
          <a:srcRect l="2283" t="9563" r="76286" b="46539"/>
          <a:stretch/>
        </p:blipFill>
        <p:spPr>
          <a:xfrm>
            <a:off x="4068024" y="1844824"/>
            <a:ext cx="720000" cy="720000"/>
          </a:xfrm>
          <a:prstGeom prst="flowChartConnector">
            <a:avLst/>
          </a:prstGeom>
        </p:spPr>
      </p:pic>
      <p:sp>
        <p:nvSpPr>
          <p:cNvPr id="58" name="Ovál 57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TextovéPole 58"/>
          <p:cNvSpPr txBox="1"/>
          <p:nvPr/>
        </p:nvSpPr>
        <p:spPr>
          <a:xfrm>
            <a:off x="4860032" y="198884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Stahování více než 40 cyklů</a:t>
            </a:r>
            <a:r>
              <a:rPr lang="cs-CZ" sz="8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6951" r="18500" b="8001"/>
          <a:stretch/>
        </p:blipFill>
        <p:spPr>
          <a:xfrm>
            <a:off x="5829700" y="2724174"/>
            <a:ext cx="1668733" cy="225279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t="1669" b="89899"/>
          <a:stretch/>
        </p:blipFill>
        <p:spPr>
          <a:xfrm>
            <a:off x="8432000" y="940919"/>
            <a:ext cx="706388" cy="57824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367" y="1985748"/>
            <a:ext cx="1489231" cy="297846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92</Words>
  <Application>Microsoft Office PowerPoint</Application>
  <PresentationFormat>Předvádění na obrazovce (4:3)</PresentationFormat>
  <Paragraphs>67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114</cp:revision>
  <cp:lastPrinted>2016-05-05T10:40:20Z</cp:lastPrinted>
  <dcterms:created xsi:type="dcterms:W3CDTF">2015-07-16T11:02:07Z</dcterms:created>
  <dcterms:modified xsi:type="dcterms:W3CDTF">2023-10-27T09:40:02Z</dcterms:modified>
</cp:coreProperties>
</file>