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sldIdLst>
    <p:sldId id="256" r:id="rId5"/>
  </p:sldIdLst>
  <p:sldSz cx="9144000" cy="6858000" type="screen4x3"/>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a:srgbClr val="0E8FC5"/>
    <a:srgbClr val="0093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2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8056"/>
          </a:xfrm>
          <a:prstGeom prst="rect">
            <a:avLst/>
          </a:prstGeom>
        </p:spPr>
        <p:txBody>
          <a:bodyPr vert="horz" lIns="91429" tIns="45715" rIns="91429" bIns="45715" rtlCol="0"/>
          <a:lstStyle>
            <a:lvl1pPr algn="l">
              <a:defRPr sz="1200"/>
            </a:lvl1pPr>
          </a:lstStyle>
          <a:p>
            <a:endParaRPr lang="cs-CZ"/>
          </a:p>
        </p:txBody>
      </p:sp>
      <p:sp>
        <p:nvSpPr>
          <p:cNvPr id="3" name="Zástupný symbol pro datum 2"/>
          <p:cNvSpPr>
            <a:spLocks noGrp="1"/>
          </p:cNvSpPr>
          <p:nvPr>
            <p:ph type="dt" idx="1"/>
          </p:nvPr>
        </p:nvSpPr>
        <p:spPr>
          <a:xfrm>
            <a:off x="3850444" y="0"/>
            <a:ext cx="2945659" cy="498056"/>
          </a:xfrm>
          <a:prstGeom prst="rect">
            <a:avLst/>
          </a:prstGeom>
        </p:spPr>
        <p:txBody>
          <a:bodyPr vert="horz" lIns="91429" tIns="45715" rIns="91429" bIns="45715" rtlCol="0"/>
          <a:lstStyle>
            <a:lvl1pPr algn="r">
              <a:defRPr sz="1200"/>
            </a:lvl1pPr>
          </a:lstStyle>
          <a:p>
            <a:fld id="{791B80A1-FDE9-416C-B9A8-2A1FE73A844A}" type="datetimeFigureOut">
              <a:rPr lang="cs-CZ" smtClean="0"/>
              <a:t>27.03.2024</a:t>
            </a:fld>
            <a:endParaRPr lang="cs-CZ"/>
          </a:p>
        </p:txBody>
      </p:sp>
      <p:sp>
        <p:nvSpPr>
          <p:cNvPr id="4" name="Zástupný symbol pro obrázek snímku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29" tIns="45715" rIns="91429" bIns="45715" rtlCol="0" anchor="ctr"/>
          <a:lstStyle/>
          <a:p>
            <a:endParaRPr lang="cs-CZ"/>
          </a:p>
        </p:txBody>
      </p:sp>
      <p:sp>
        <p:nvSpPr>
          <p:cNvPr id="5" name="Zástupný symbol pro poznámky 4"/>
          <p:cNvSpPr>
            <a:spLocks noGrp="1"/>
          </p:cNvSpPr>
          <p:nvPr>
            <p:ph type="body" sz="quarter" idx="3"/>
          </p:nvPr>
        </p:nvSpPr>
        <p:spPr>
          <a:xfrm>
            <a:off x="679768" y="4777195"/>
            <a:ext cx="5438140" cy="3908614"/>
          </a:xfrm>
          <a:prstGeom prst="rect">
            <a:avLst/>
          </a:prstGeom>
        </p:spPr>
        <p:txBody>
          <a:bodyPr vert="horz" lIns="91429" tIns="45715" rIns="91429" bIns="45715"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8585"/>
            <a:ext cx="2945659" cy="498055"/>
          </a:xfrm>
          <a:prstGeom prst="rect">
            <a:avLst/>
          </a:prstGeom>
        </p:spPr>
        <p:txBody>
          <a:bodyPr vert="horz" lIns="91429" tIns="45715" rIns="91429" bIns="45715"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4" y="9428585"/>
            <a:ext cx="2945659" cy="498055"/>
          </a:xfrm>
          <a:prstGeom prst="rect">
            <a:avLst/>
          </a:prstGeom>
        </p:spPr>
        <p:txBody>
          <a:bodyPr vert="horz" lIns="91429" tIns="45715" rIns="91429" bIns="45715" rtlCol="0" anchor="b"/>
          <a:lstStyle>
            <a:lvl1pPr algn="r">
              <a:defRPr sz="1200"/>
            </a:lvl1pPr>
          </a:lstStyle>
          <a:p>
            <a:fld id="{F63C6288-EF84-456C-B7FC-4481D153D6E9}" type="slidenum">
              <a:rPr lang="cs-CZ" smtClean="0"/>
              <a:t>‹#›</a:t>
            </a:fld>
            <a:endParaRPr lang="cs-CZ"/>
          </a:p>
        </p:txBody>
      </p:sp>
    </p:spTree>
    <p:extLst>
      <p:ext uri="{BB962C8B-B14F-4D97-AF65-F5344CB8AC3E}">
        <p14:creationId xmlns:p14="http://schemas.microsoft.com/office/powerpoint/2010/main" val="9380805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F63C6288-EF84-456C-B7FC-4481D153D6E9}" type="slidenum">
              <a:rPr lang="cs-CZ" smtClean="0"/>
              <a:t>1</a:t>
            </a:fld>
            <a:endParaRPr lang="cs-CZ"/>
          </a:p>
        </p:txBody>
      </p:sp>
    </p:spTree>
    <p:extLst>
      <p:ext uri="{BB962C8B-B14F-4D97-AF65-F5344CB8AC3E}">
        <p14:creationId xmlns:p14="http://schemas.microsoft.com/office/powerpoint/2010/main" val="36047773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Kliknutím lze upravit styl.</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p>
        </p:txBody>
      </p:sp>
      <p:sp>
        <p:nvSpPr>
          <p:cNvPr id="4" name="Zástupný symbol pro datum 3"/>
          <p:cNvSpPr>
            <a:spLocks noGrp="1"/>
          </p:cNvSpPr>
          <p:nvPr>
            <p:ph type="dt" sz="half" idx="10"/>
          </p:nvPr>
        </p:nvSpPr>
        <p:spPr/>
        <p:txBody>
          <a:bodyPr/>
          <a:lstStyle/>
          <a:p>
            <a:fld id="{AD435264-EE75-400C-80BE-5E821CD423B8}" type="datetimeFigureOut">
              <a:rPr lang="cs-CZ" smtClean="0"/>
              <a:t>27.03.2024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21885457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AD435264-EE75-400C-80BE-5E821CD423B8}" type="datetimeFigureOut">
              <a:rPr lang="cs-CZ" smtClean="0"/>
              <a:t>27.03.2024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3560163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AD435264-EE75-400C-80BE-5E821CD423B8}" type="datetimeFigureOut">
              <a:rPr lang="cs-CZ" smtClean="0"/>
              <a:t>27.03.2024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3625164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AD435264-EE75-400C-80BE-5E821CD423B8}" type="datetimeFigureOut">
              <a:rPr lang="cs-CZ" smtClean="0"/>
              <a:t>27.03.2024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1047302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AD435264-EE75-400C-80BE-5E821CD423B8}" type="datetimeFigureOut">
              <a:rPr lang="cs-CZ" smtClean="0"/>
              <a:t>27.03.2024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3129162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AD435264-EE75-400C-80BE-5E821CD423B8}" type="datetimeFigureOut">
              <a:rPr lang="cs-CZ" smtClean="0"/>
              <a:t>27.03.2024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1934772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AD435264-EE75-400C-80BE-5E821CD423B8}" type="datetimeFigureOut">
              <a:rPr lang="cs-CZ" smtClean="0"/>
              <a:t>27.03.2024</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550387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AD435264-EE75-400C-80BE-5E821CD423B8}" type="datetimeFigureOut">
              <a:rPr lang="cs-CZ" smtClean="0"/>
              <a:t>27.03.2024</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2023665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pic>
        <p:nvPicPr>
          <p:cNvPr id="6" name="Picture 11"/>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7452320" y="6309320"/>
            <a:ext cx="1251348" cy="386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28"/>
          <p:cNvSpPr>
            <a:spLocks/>
          </p:cNvSpPr>
          <p:nvPr userDrawn="1"/>
        </p:nvSpPr>
        <p:spPr bwMode="auto">
          <a:xfrm flipH="1" flipV="1">
            <a:off x="0" y="6211575"/>
            <a:ext cx="6984776" cy="646425"/>
          </a:xfrm>
          <a:custGeom>
            <a:avLst/>
            <a:gdLst>
              <a:gd name="connsiteX0" fmla="*/ 0 w 8915400"/>
              <a:gd name="connsiteY0" fmla="*/ 0 h 1026989"/>
              <a:gd name="connsiteX1" fmla="*/ 311567 w 8915400"/>
              <a:gd name="connsiteY1" fmla="*/ 0 h 1026989"/>
              <a:gd name="connsiteX2" fmla="*/ 8609192 w 8915400"/>
              <a:gd name="connsiteY2" fmla="*/ 0 h 1026989"/>
              <a:gd name="connsiteX3" fmla="*/ 8892102 w 8915400"/>
              <a:gd name="connsiteY3" fmla="*/ 281709 h 1026989"/>
              <a:gd name="connsiteX4" fmla="*/ 8915400 w 8915400"/>
              <a:gd name="connsiteY4" fmla="*/ 313802 h 1026989"/>
              <a:gd name="connsiteX5" fmla="*/ 8892102 w 8915400"/>
              <a:gd name="connsiteY5" fmla="*/ 345896 h 1026989"/>
              <a:gd name="connsiteX6" fmla="*/ 8203133 w 8915400"/>
              <a:gd name="connsiteY6" fmla="*/ 1012725 h 1026989"/>
              <a:gd name="connsiteX7" fmla="*/ 8196476 w 8915400"/>
              <a:gd name="connsiteY7" fmla="*/ 1016291 h 1026989"/>
              <a:gd name="connsiteX8" fmla="*/ 8173178 w 8915400"/>
              <a:gd name="connsiteY8" fmla="*/ 1026989 h 1026989"/>
              <a:gd name="connsiteX9" fmla="*/ 686871 w 8915400"/>
              <a:gd name="connsiteY9" fmla="*/ 1026989 h 1026989"/>
              <a:gd name="connsiteX10" fmla="*/ 0 w 8915400"/>
              <a:gd name="connsiteY10" fmla="*/ 1026989 h 1026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915400" h="1026989">
                <a:moveTo>
                  <a:pt x="0" y="0"/>
                </a:moveTo>
                <a:lnTo>
                  <a:pt x="311567" y="0"/>
                </a:lnTo>
                <a:cubicBezTo>
                  <a:pt x="1814549" y="0"/>
                  <a:pt x="4345887" y="0"/>
                  <a:pt x="8609192" y="0"/>
                </a:cubicBezTo>
                <a:cubicBezTo>
                  <a:pt x="8609192" y="0"/>
                  <a:pt x="8609192" y="0"/>
                  <a:pt x="8892102" y="281709"/>
                </a:cubicBezTo>
                <a:cubicBezTo>
                  <a:pt x="8892102" y="281709"/>
                  <a:pt x="8915400" y="299539"/>
                  <a:pt x="8915400" y="313802"/>
                </a:cubicBezTo>
                <a:cubicBezTo>
                  <a:pt x="8915400" y="328066"/>
                  <a:pt x="8892102" y="345896"/>
                  <a:pt x="8892102" y="345896"/>
                </a:cubicBezTo>
                <a:cubicBezTo>
                  <a:pt x="8892102" y="345896"/>
                  <a:pt x="8892102" y="345896"/>
                  <a:pt x="8203133" y="1012725"/>
                </a:cubicBezTo>
                <a:cubicBezTo>
                  <a:pt x="8203133" y="1012725"/>
                  <a:pt x="8206461" y="1009159"/>
                  <a:pt x="8196476" y="1016291"/>
                </a:cubicBezTo>
                <a:cubicBezTo>
                  <a:pt x="8186491" y="1026989"/>
                  <a:pt x="8173178" y="1026989"/>
                  <a:pt x="8173178" y="1026989"/>
                </a:cubicBezTo>
                <a:cubicBezTo>
                  <a:pt x="8173178" y="1026989"/>
                  <a:pt x="8173178" y="1026989"/>
                  <a:pt x="686871" y="1026989"/>
                </a:cubicBezTo>
                <a:lnTo>
                  <a:pt x="0" y="1026989"/>
                </a:lnTo>
                <a:close/>
              </a:path>
            </a:pathLst>
          </a:custGeom>
          <a:solidFill>
            <a:srgbClr val="015AAA"/>
          </a:solidFill>
          <a:ln>
            <a:noFill/>
          </a:ln>
          <a:scene3d>
            <a:camera prst="orthographicFront">
              <a:rot lat="0" lon="10800000" rev="0"/>
            </a:camera>
            <a:lightRig rig="threePt" dir="t"/>
          </a:scene3d>
        </p:spPr>
        <p:txBody>
          <a:bodyPr vert="horz" wrap="square" lIns="86818" tIns="43409" rIns="86818" bIns="43409" numCol="1" anchor="t" anchorCtr="0" compatLnSpc="1">
            <a:prstTxWarp prst="textNoShape">
              <a:avLst/>
            </a:prstTxWarp>
            <a:noAutofit/>
          </a:bodyPr>
          <a:lstStyle/>
          <a:p>
            <a:endParaRPr lang="en-US" sz="1709">
              <a:solidFill>
                <a:prstClr val="black"/>
              </a:solidFill>
            </a:endParaRPr>
          </a:p>
        </p:txBody>
      </p:sp>
      <p:sp>
        <p:nvSpPr>
          <p:cNvPr id="12" name="Freeform 9">
            <a:extLst>
              <a:ext uri="{FF2B5EF4-FFF2-40B4-BE49-F238E27FC236}">
                <a16:creationId xmlns:a16="http://schemas.microsoft.com/office/drawing/2014/main" xmlns="" id="{9CBF3D83-6329-4114-881B-C48C9E2EDB1D}"/>
              </a:ext>
            </a:extLst>
          </p:cNvPr>
          <p:cNvSpPr>
            <a:spLocks/>
          </p:cNvSpPr>
          <p:nvPr userDrawn="1"/>
        </p:nvSpPr>
        <p:spPr bwMode="auto">
          <a:xfrm rot="5400000">
            <a:off x="-98852" y="98850"/>
            <a:ext cx="519832" cy="322129"/>
          </a:xfrm>
          <a:custGeom>
            <a:avLst/>
            <a:gdLst>
              <a:gd name="T0" fmla="*/ 397 w 524"/>
              <a:gd name="T1" fmla="*/ 0 h 398"/>
              <a:gd name="T2" fmla="*/ 0 w 524"/>
              <a:gd name="T3" fmla="*/ 398 h 398"/>
              <a:gd name="T4" fmla="*/ 524 w 524"/>
              <a:gd name="T5" fmla="*/ 398 h 398"/>
              <a:gd name="T6" fmla="*/ 524 w 524"/>
              <a:gd name="T7" fmla="*/ 130 h 398"/>
              <a:gd name="T8" fmla="*/ 397 w 524"/>
              <a:gd name="T9" fmla="*/ 0 h 398"/>
            </a:gdLst>
            <a:ahLst/>
            <a:cxnLst>
              <a:cxn ang="0">
                <a:pos x="T0" y="T1"/>
              </a:cxn>
              <a:cxn ang="0">
                <a:pos x="T2" y="T3"/>
              </a:cxn>
              <a:cxn ang="0">
                <a:pos x="T4" y="T5"/>
              </a:cxn>
              <a:cxn ang="0">
                <a:pos x="T6" y="T7"/>
              </a:cxn>
              <a:cxn ang="0">
                <a:pos x="T8" y="T9"/>
              </a:cxn>
            </a:cxnLst>
            <a:rect l="0" t="0" r="r" b="b"/>
            <a:pathLst>
              <a:path w="524" h="398">
                <a:moveTo>
                  <a:pt x="397" y="0"/>
                </a:moveTo>
                <a:lnTo>
                  <a:pt x="0" y="398"/>
                </a:lnTo>
                <a:lnTo>
                  <a:pt x="524" y="398"/>
                </a:lnTo>
                <a:lnTo>
                  <a:pt x="524" y="130"/>
                </a:lnTo>
                <a:lnTo>
                  <a:pt x="397" y="0"/>
                </a:lnTo>
                <a:close/>
              </a:path>
            </a:pathLst>
          </a:custGeom>
          <a:solidFill>
            <a:srgbClr val="015AAA"/>
          </a:solidFill>
          <a:ln>
            <a:noFill/>
          </a:ln>
          <a:scene3d>
            <a:camera prst="orthographicFront">
              <a:rot lat="0" lon="10800000" rev="0"/>
            </a:camera>
            <a:lightRig rig="threePt" dir="t"/>
          </a:scene3d>
          <a:extLst>
            <a:ext uri="{91240B29-F687-4F45-9708-019B960494DF}">
              <a14:hiddenLine xmlns:a14="http://schemas.microsoft.com/office/drawing/2010/main" w="9525">
                <a:solidFill>
                  <a:srgbClr val="000000"/>
                </a:solidFill>
                <a:round/>
                <a:headEnd/>
                <a:tailEnd/>
              </a14:hiddenLine>
            </a:ext>
          </a:extLst>
        </p:spPr>
        <p:txBody>
          <a:bodyPr vert="horz" wrap="square" lIns="65114" tIns="32557" rIns="65114" bIns="32557" numCol="1" anchor="t" anchorCtr="0" compatLnSpc="1">
            <a:prstTxWarp prst="textNoShape">
              <a:avLst/>
            </a:prstTxWarp>
          </a:bodyPr>
          <a:lstStyle/>
          <a:p>
            <a:endParaRPr lang="en-US" sz="1350">
              <a:solidFill>
                <a:prstClr val="black"/>
              </a:solidFill>
            </a:endParaRPr>
          </a:p>
        </p:txBody>
      </p:sp>
      <p:cxnSp>
        <p:nvCxnSpPr>
          <p:cNvPr id="14" name="Přímá spojnice 13"/>
          <p:cNvCxnSpPr/>
          <p:nvPr userDrawn="1"/>
        </p:nvCxnSpPr>
        <p:spPr>
          <a:xfrm>
            <a:off x="0" y="908720"/>
            <a:ext cx="7147240" cy="0"/>
          </a:xfrm>
          <a:prstGeom prst="line">
            <a:avLst/>
          </a:prstGeom>
          <a:ln w="19050">
            <a:solidFill>
              <a:srgbClr val="4472C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8826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AD435264-EE75-400C-80BE-5E821CD423B8}" type="datetimeFigureOut">
              <a:rPr lang="cs-CZ" smtClean="0"/>
              <a:t>27.03.2024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17290915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AD435264-EE75-400C-80BE-5E821CD423B8}" type="datetimeFigureOut">
              <a:rPr lang="cs-CZ" smtClean="0"/>
              <a:t>27.03.2024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2259620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435264-EE75-400C-80BE-5E821CD423B8}" type="datetimeFigureOut">
              <a:rPr lang="cs-CZ" smtClean="0"/>
              <a:t>27.03.2024</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08D434-0B67-4F7A-AD4E-10F73751A677}" type="slidenum">
              <a:rPr lang="cs-CZ" smtClean="0"/>
              <a:t>‹#›</a:t>
            </a:fld>
            <a:endParaRPr lang="cs-CZ"/>
          </a:p>
        </p:txBody>
      </p:sp>
    </p:spTree>
    <p:extLst>
      <p:ext uri="{BB962C8B-B14F-4D97-AF65-F5344CB8AC3E}">
        <p14:creationId xmlns:p14="http://schemas.microsoft.com/office/powerpoint/2010/main" val="29475109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emf"/><Relationship Id="rId3" Type="http://schemas.openxmlformats.org/officeDocument/2006/relationships/image" Target="../media/image2.jpe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Zástupný symbol pro text 3"/>
          <p:cNvSpPr txBox="1">
            <a:spLocks/>
          </p:cNvSpPr>
          <p:nvPr/>
        </p:nvSpPr>
        <p:spPr>
          <a:xfrm>
            <a:off x="323528" y="44624"/>
            <a:ext cx="8818904" cy="864443"/>
          </a:xfrm>
          <a:prstGeom prst="rect">
            <a:avLst/>
          </a:prstGeom>
        </p:spPr>
        <p:txBody>
          <a:bodyPr anchor="t"/>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buFontTx/>
              <a:buNone/>
            </a:pPr>
            <a:r>
              <a:rPr lang="cs-CZ" altLang="cs-CZ" sz="2400" b="1" dirty="0" smtClean="0">
                <a:solidFill>
                  <a:srgbClr val="4472C4"/>
                </a:solidFill>
                <a:latin typeface="Arial" charset="0"/>
              </a:rPr>
              <a:t>HWS34GGH1</a:t>
            </a:r>
          </a:p>
          <a:p>
            <a:pPr>
              <a:spcBef>
                <a:spcPct val="0"/>
              </a:spcBef>
              <a:buFontTx/>
              <a:buNone/>
            </a:pPr>
            <a:r>
              <a:rPr lang="cs-CZ" altLang="cs-CZ" sz="1400" dirty="0" smtClean="0">
                <a:latin typeface="Arial" charset="0"/>
              </a:rPr>
              <a:t>Volně </a:t>
            </a:r>
            <a:r>
              <a:rPr lang="cs-CZ" altLang="cs-CZ" sz="1400" dirty="0">
                <a:latin typeface="Arial" charset="0"/>
              </a:rPr>
              <a:t>stojící </a:t>
            </a:r>
            <a:r>
              <a:rPr lang="cs-CZ" altLang="cs-CZ" sz="1400" dirty="0" smtClean="0">
                <a:latin typeface="Arial" charset="0"/>
              </a:rPr>
              <a:t>vinotéka </a:t>
            </a:r>
            <a:r>
              <a:rPr lang="de-DE" altLang="cs-CZ" sz="1400" dirty="0">
                <a:solidFill>
                  <a:srgbClr val="0070C0"/>
                </a:solidFill>
                <a:latin typeface="Arial" charset="0"/>
              </a:rPr>
              <a:t>Wine Bank 50 Series 3</a:t>
            </a:r>
            <a:endParaRPr lang="cs-CZ" altLang="cs-CZ" sz="1400" dirty="0">
              <a:solidFill>
                <a:srgbClr val="0070C0"/>
              </a:solidFill>
              <a:latin typeface="Arial" charset="0"/>
            </a:endParaRPr>
          </a:p>
          <a:p>
            <a:pPr>
              <a:spcBef>
                <a:spcPct val="0"/>
              </a:spcBef>
              <a:buFontTx/>
              <a:buNone/>
            </a:pPr>
            <a:r>
              <a:rPr lang="cs-CZ" altLang="cs-CZ" sz="1200" dirty="0">
                <a:solidFill>
                  <a:schemeClr val="bg1">
                    <a:lumMod val="50000"/>
                  </a:schemeClr>
                </a:solidFill>
                <a:latin typeface="Arial" charset="0"/>
              </a:rPr>
              <a:t>Jednozónová</a:t>
            </a:r>
            <a:r>
              <a:rPr lang="cs-CZ" altLang="cs-CZ" sz="1200" dirty="0" smtClean="0">
                <a:solidFill>
                  <a:schemeClr val="bg1">
                    <a:lumMod val="50000"/>
                  </a:schemeClr>
                </a:solidFill>
                <a:latin typeface="Arial" charset="0"/>
              </a:rPr>
              <a:t>, Wifi, elektronické ovládání</a:t>
            </a:r>
            <a:r>
              <a:rPr lang="cs-CZ" altLang="cs-CZ" sz="1200" dirty="0">
                <a:solidFill>
                  <a:schemeClr val="bg1">
                    <a:lumMod val="50000"/>
                  </a:schemeClr>
                </a:solidFill>
                <a:latin typeface="Arial" charset="0"/>
              </a:rPr>
              <a:t>, LED osvětlení, </a:t>
            </a:r>
            <a:r>
              <a:rPr lang="cs-CZ" altLang="cs-CZ" sz="1200" dirty="0" smtClean="0">
                <a:solidFill>
                  <a:schemeClr val="bg1">
                    <a:lumMod val="50000"/>
                  </a:schemeClr>
                </a:solidFill>
                <a:latin typeface="Arial" charset="0"/>
              </a:rPr>
              <a:t>4 dřevěné police, tichý </a:t>
            </a:r>
            <a:r>
              <a:rPr lang="cs-CZ" altLang="cs-CZ" sz="1200" dirty="0">
                <a:solidFill>
                  <a:schemeClr val="bg1">
                    <a:lumMod val="50000"/>
                  </a:schemeClr>
                </a:solidFill>
                <a:latin typeface="Arial" charset="0"/>
              </a:rPr>
              <a:t>chod - antivibrační </a:t>
            </a:r>
            <a:r>
              <a:rPr lang="cs-CZ" altLang="cs-CZ" sz="1200" dirty="0" smtClean="0">
                <a:solidFill>
                  <a:schemeClr val="bg1">
                    <a:lumMod val="50000"/>
                  </a:schemeClr>
                </a:solidFill>
                <a:latin typeface="Arial" charset="0"/>
              </a:rPr>
              <a:t>systém, dvířka s UV filtrem</a:t>
            </a:r>
            <a:endParaRPr lang="cs-CZ" altLang="cs-CZ" sz="1200" dirty="0">
              <a:solidFill>
                <a:schemeClr val="bg1">
                  <a:lumMod val="50000"/>
                </a:schemeClr>
              </a:solidFill>
              <a:latin typeface="Arial" panose="020B0604020202020204" pitchFamily="34" charset="0"/>
            </a:endParaRPr>
          </a:p>
        </p:txBody>
      </p:sp>
      <p:cxnSp>
        <p:nvCxnSpPr>
          <p:cNvPr id="33" name="Straight Connector 32"/>
          <p:cNvCxnSpPr/>
          <p:nvPr/>
        </p:nvCxnSpPr>
        <p:spPr>
          <a:xfrm>
            <a:off x="3995936" y="980728"/>
            <a:ext cx="0" cy="5184000"/>
          </a:xfrm>
          <a:prstGeom prst="line">
            <a:avLst/>
          </a:prstGeom>
          <a:ln>
            <a:solidFill>
              <a:schemeClr val="bg1">
                <a:lumMod val="50000"/>
              </a:schemeClr>
            </a:solidFill>
          </a:ln>
        </p:spPr>
        <p:style>
          <a:lnRef idx="1">
            <a:schemeClr val="dk1"/>
          </a:lnRef>
          <a:fillRef idx="0">
            <a:schemeClr val="dk1"/>
          </a:fillRef>
          <a:effectRef idx="0">
            <a:schemeClr val="dk1"/>
          </a:effectRef>
          <a:fontRef idx="minor">
            <a:schemeClr val="tx1"/>
          </a:fontRef>
        </p:style>
      </p:cxnSp>
      <p:sp>
        <p:nvSpPr>
          <p:cNvPr id="34" name="Zástupný symbol pro text 3"/>
          <p:cNvSpPr txBox="1">
            <a:spLocks/>
          </p:cNvSpPr>
          <p:nvPr/>
        </p:nvSpPr>
        <p:spPr>
          <a:xfrm>
            <a:off x="132203" y="980728"/>
            <a:ext cx="3888432" cy="5760640"/>
          </a:xfrm>
          <a:prstGeom prst="rect">
            <a:avLst/>
          </a:prstGeom>
        </p:spPr>
        <p:txBody>
          <a:bodyPr anchor="t"/>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cs-CZ" sz="800" b="1" dirty="0">
                <a:latin typeface="Arial" panose="020B0604020202020204" pitchFamily="34" charset="0"/>
                <a:cs typeface="Arial" panose="020B0604020202020204" pitchFamily="34" charset="0"/>
              </a:rPr>
              <a:t>Hlavní vlastnosti (Nařízení v přenesené pravomoci: (EU) 2019/2016)</a:t>
            </a:r>
          </a:p>
          <a:p>
            <a:pPr marL="0" indent="0">
              <a:buNone/>
            </a:pPr>
            <a:r>
              <a:rPr lang="cs-CZ" sz="800" dirty="0">
                <a:latin typeface="Arial" panose="020B0604020202020204" pitchFamily="34" charset="0"/>
                <a:cs typeface="Arial" panose="020B0604020202020204" pitchFamily="34" charset="0"/>
              </a:rPr>
              <a:t>Třída energetické účinnosti		</a:t>
            </a:r>
            <a:r>
              <a:rPr lang="cs-CZ" sz="800" dirty="0" smtClean="0">
                <a:latin typeface="Arial" panose="020B0604020202020204" pitchFamily="34" charset="0"/>
                <a:cs typeface="Arial" panose="020B0604020202020204" pitchFamily="34" charset="0"/>
              </a:rPr>
              <a:t>G</a:t>
            </a:r>
            <a:endParaRPr lang="cs-CZ" sz="800" dirty="0">
              <a:latin typeface="Arial" panose="020B0604020202020204" pitchFamily="34" charset="0"/>
              <a:cs typeface="Arial" panose="020B0604020202020204" pitchFamily="34" charset="0"/>
            </a:endParaRPr>
          </a:p>
          <a:p>
            <a:pPr marL="0" indent="0">
              <a:buNone/>
            </a:pPr>
            <a:r>
              <a:rPr lang="cs-CZ" sz="800" dirty="0">
                <a:latin typeface="Arial" panose="020B0604020202020204" pitchFamily="34" charset="0"/>
                <a:cs typeface="Arial" panose="020B0604020202020204" pitchFamily="34" charset="0"/>
              </a:rPr>
              <a:t>Celkový čistý objem (l)		</a:t>
            </a:r>
            <a:r>
              <a:rPr lang="cs-CZ" sz="800" dirty="0" smtClean="0">
                <a:latin typeface="Arial" panose="020B0604020202020204" pitchFamily="34" charset="0"/>
                <a:cs typeface="Arial" panose="020B0604020202020204" pitchFamily="34" charset="0"/>
              </a:rPr>
              <a:t>90</a:t>
            </a:r>
            <a:r>
              <a:rPr lang="cs-CZ" sz="800" dirty="0">
                <a:latin typeface="Arial" panose="020B0604020202020204" pitchFamily="34" charset="0"/>
                <a:cs typeface="Arial" panose="020B0604020202020204" pitchFamily="34" charset="0"/>
              </a:rPr>
              <a:t>	</a:t>
            </a:r>
          </a:p>
          <a:p>
            <a:pPr marL="0" indent="0">
              <a:buNone/>
            </a:pPr>
            <a:r>
              <a:rPr lang="cs-CZ" sz="800" dirty="0">
                <a:latin typeface="Arial" panose="020B0604020202020204" pitchFamily="34" charset="0"/>
                <a:cs typeface="Arial" panose="020B0604020202020204" pitchFamily="34" charset="0"/>
              </a:rPr>
              <a:t>Kapacita lahví			</a:t>
            </a:r>
            <a:r>
              <a:rPr lang="cs-CZ" sz="800" dirty="0" smtClean="0">
                <a:latin typeface="Arial" panose="020B0604020202020204" pitchFamily="34" charset="0"/>
                <a:cs typeface="Arial" panose="020B0604020202020204" pitchFamily="34" charset="0"/>
              </a:rPr>
              <a:t>34</a:t>
            </a:r>
            <a:r>
              <a:rPr lang="cs-CZ" sz="800" dirty="0">
                <a:latin typeface="Arial" panose="020B0604020202020204" pitchFamily="34" charset="0"/>
                <a:cs typeface="Arial" panose="020B0604020202020204" pitchFamily="34" charset="0"/>
              </a:rPr>
              <a:t>	</a:t>
            </a:r>
          </a:p>
          <a:p>
            <a:pPr marL="0" indent="0">
              <a:buNone/>
            </a:pPr>
            <a:r>
              <a:rPr lang="cs-CZ" sz="800" dirty="0">
                <a:latin typeface="Arial" panose="020B0604020202020204" pitchFamily="34" charset="0"/>
                <a:cs typeface="Arial" panose="020B0604020202020204" pitchFamily="34" charset="0"/>
              </a:rPr>
              <a:t>Spotřeba energie za den (kWh/24 hod)		</a:t>
            </a:r>
            <a:r>
              <a:rPr lang="cs-CZ" sz="800" dirty="0" smtClean="0">
                <a:latin typeface="Arial" panose="020B0604020202020204" pitchFamily="34" charset="0"/>
                <a:cs typeface="Arial" panose="020B0604020202020204" pitchFamily="34" charset="0"/>
              </a:rPr>
              <a:t>0,383</a:t>
            </a:r>
            <a:endParaRPr lang="cs-CZ" sz="800" dirty="0">
              <a:latin typeface="Arial" panose="020B0604020202020204" pitchFamily="34" charset="0"/>
              <a:cs typeface="Arial" panose="020B0604020202020204" pitchFamily="34" charset="0"/>
            </a:endParaRPr>
          </a:p>
          <a:p>
            <a:pPr marL="0" indent="0">
              <a:buNone/>
            </a:pPr>
            <a:r>
              <a:rPr lang="cs-CZ" sz="800" dirty="0">
                <a:latin typeface="Arial" panose="020B0604020202020204" pitchFamily="34" charset="0"/>
                <a:cs typeface="Arial" panose="020B0604020202020204" pitchFamily="34" charset="0"/>
              </a:rPr>
              <a:t>Roční spotřeba energie (kWh/rok)		</a:t>
            </a:r>
            <a:r>
              <a:rPr lang="cs-CZ" sz="800" dirty="0" smtClean="0">
                <a:latin typeface="Arial" panose="020B0604020202020204" pitchFamily="34" charset="0"/>
                <a:cs typeface="Arial" panose="020B0604020202020204" pitchFamily="34" charset="0"/>
              </a:rPr>
              <a:t>140</a:t>
            </a:r>
            <a:r>
              <a:rPr lang="cs-CZ" sz="800" dirty="0">
                <a:latin typeface="Arial" panose="020B0604020202020204" pitchFamily="34" charset="0"/>
                <a:cs typeface="Arial" panose="020B0604020202020204" pitchFamily="34" charset="0"/>
              </a:rPr>
              <a:t>	</a:t>
            </a:r>
          </a:p>
          <a:p>
            <a:pPr marL="0" indent="0">
              <a:buNone/>
            </a:pPr>
            <a:r>
              <a:rPr lang="cs-CZ" sz="800" dirty="0">
                <a:latin typeface="Arial" panose="020B0604020202020204" pitchFamily="34" charset="0"/>
                <a:cs typeface="Arial" panose="020B0604020202020204" pitchFamily="34" charset="0"/>
              </a:rPr>
              <a:t>Úroveň emisí hluku šířeného vzduchem (dB(A) re 1 pW)	</a:t>
            </a:r>
            <a:r>
              <a:rPr lang="cs-CZ" sz="800" dirty="0" smtClean="0">
                <a:latin typeface="Arial" panose="020B0604020202020204" pitchFamily="34" charset="0"/>
                <a:cs typeface="Arial" panose="020B0604020202020204" pitchFamily="34" charset="0"/>
              </a:rPr>
              <a:t>37</a:t>
            </a:r>
            <a:endParaRPr lang="cs-CZ" sz="800" dirty="0">
              <a:latin typeface="Arial" panose="020B0604020202020204" pitchFamily="34" charset="0"/>
              <a:cs typeface="Arial" panose="020B0604020202020204" pitchFamily="34" charset="0"/>
            </a:endParaRPr>
          </a:p>
          <a:p>
            <a:pPr marL="0" indent="0">
              <a:buNone/>
            </a:pPr>
            <a:r>
              <a:rPr lang="cs-CZ" sz="800" dirty="0">
                <a:latin typeface="Arial" panose="020B0604020202020204" pitchFamily="34" charset="0"/>
                <a:cs typeface="Arial" panose="020B0604020202020204" pitchFamily="34" charset="0"/>
              </a:rPr>
              <a:t>Emisní třída hluku šířeného vzduchem		C</a:t>
            </a:r>
          </a:p>
          <a:p>
            <a:pPr marL="0" indent="0">
              <a:buNone/>
            </a:pPr>
            <a:r>
              <a:rPr lang="cs-CZ" sz="800" dirty="0">
                <a:latin typeface="Arial" panose="020B0604020202020204" pitchFamily="34" charset="0"/>
                <a:cs typeface="Arial" panose="020B0604020202020204" pitchFamily="34" charset="0"/>
              </a:rPr>
              <a:t>Klimatická třída			</a:t>
            </a:r>
            <a:r>
              <a:rPr lang="cs-CZ" sz="800" dirty="0" smtClean="0">
                <a:latin typeface="Arial" panose="020B0604020202020204" pitchFamily="34" charset="0"/>
                <a:cs typeface="Arial" panose="020B0604020202020204" pitchFamily="34" charset="0"/>
              </a:rPr>
              <a:t>SN </a:t>
            </a:r>
            <a:r>
              <a:rPr lang="cs-CZ" sz="800" dirty="0">
                <a:latin typeface="Arial" panose="020B0604020202020204" pitchFamily="34" charset="0"/>
                <a:cs typeface="Arial" panose="020B0604020202020204" pitchFamily="34" charset="0"/>
              </a:rPr>
              <a:t>- </a:t>
            </a:r>
            <a:r>
              <a:rPr lang="cs-CZ" sz="800" dirty="0" smtClean="0">
                <a:latin typeface="Arial" panose="020B0604020202020204" pitchFamily="34" charset="0"/>
                <a:cs typeface="Arial" panose="020B0604020202020204" pitchFamily="34" charset="0"/>
              </a:rPr>
              <a:t>ST 10°- 38°C</a:t>
            </a:r>
            <a:endParaRPr lang="cs-CZ" sz="800" dirty="0">
              <a:latin typeface="Arial" panose="020B0604020202020204" pitchFamily="34" charset="0"/>
              <a:cs typeface="Arial" panose="020B0604020202020204" pitchFamily="34" charset="0"/>
            </a:endParaRPr>
          </a:p>
          <a:p>
            <a:pPr marL="0" indent="0">
              <a:buNone/>
            </a:pPr>
            <a:r>
              <a:rPr lang="cs-CZ" sz="800" dirty="0">
                <a:latin typeface="Arial" panose="020B0604020202020204" pitchFamily="34" charset="0"/>
                <a:cs typeface="Arial" panose="020B0604020202020204" pitchFamily="34" charset="0"/>
              </a:rPr>
              <a:t>Třída energetické účinnosti světla		G</a:t>
            </a:r>
          </a:p>
          <a:p>
            <a:pPr marL="0" indent="0">
              <a:buNone/>
            </a:pPr>
            <a:endParaRPr lang="cs-CZ" sz="800" dirty="0">
              <a:latin typeface="Arial" panose="020B0604020202020204" pitchFamily="34" charset="0"/>
              <a:cs typeface="Arial" panose="020B0604020202020204" pitchFamily="34" charset="0"/>
            </a:endParaRPr>
          </a:p>
          <a:p>
            <a:pPr marL="0" indent="0">
              <a:buNone/>
            </a:pPr>
            <a:r>
              <a:rPr lang="cs-CZ" sz="800" b="1" dirty="0" smtClean="0">
                <a:latin typeface="Arial" panose="020B0604020202020204" pitchFamily="34" charset="0"/>
                <a:cs typeface="Arial" panose="020B0604020202020204" pitchFamily="34" charset="0"/>
              </a:rPr>
              <a:t>Vlastnosti</a:t>
            </a:r>
          </a:p>
          <a:p>
            <a:pPr marL="0" indent="0">
              <a:buNone/>
            </a:pPr>
            <a:r>
              <a:rPr lang="cs-CZ" altLang="cs-CZ" sz="800" b="1" dirty="0">
                <a:latin typeface="Arial" charset="0"/>
              </a:rPr>
              <a:t>Wifi – připojení k aplikaci hOn s možností ovládání na dálku</a:t>
            </a:r>
          </a:p>
          <a:p>
            <a:pPr marL="0" indent="0">
              <a:buNone/>
            </a:pPr>
            <a:r>
              <a:rPr lang="cs-CZ" sz="800" b="1" dirty="0">
                <a:latin typeface="Arial" panose="020B0604020202020204" pitchFamily="34" charset="0"/>
                <a:cs typeface="Arial" panose="020B0604020202020204" pitchFamily="34" charset="0"/>
              </a:rPr>
              <a:t>Spolupráce s informační on-line platformou Vivino</a:t>
            </a:r>
            <a:r>
              <a:rPr lang="cs-CZ" sz="800" dirty="0">
                <a:latin typeface="Arial" panose="020B0604020202020204" pitchFamily="34" charset="0"/>
                <a:cs typeface="Arial" panose="020B0604020202020204" pitchFamily="34" charset="0"/>
              </a:rPr>
              <a:t>	</a:t>
            </a:r>
          </a:p>
          <a:p>
            <a:pPr marL="0" indent="0">
              <a:buNone/>
            </a:pPr>
            <a:r>
              <a:rPr lang="cs-CZ" sz="800" dirty="0" smtClean="0">
                <a:latin typeface="Arial" panose="020B0604020202020204" pitchFamily="34" charset="0"/>
                <a:cs typeface="Arial" panose="020B0604020202020204" pitchFamily="34" charset="0"/>
              </a:rPr>
              <a:t>Jedna </a:t>
            </a:r>
            <a:r>
              <a:rPr lang="cs-CZ" sz="800" dirty="0">
                <a:latin typeface="Arial" panose="020B0604020202020204" pitchFamily="34" charset="0"/>
                <a:cs typeface="Arial" panose="020B0604020202020204" pitchFamily="34" charset="0"/>
              </a:rPr>
              <a:t>teplotní zóna </a:t>
            </a:r>
            <a:r>
              <a:rPr lang="cs-CZ" sz="800" dirty="0" smtClean="0">
                <a:latin typeface="Arial" panose="020B0604020202020204" pitchFamily="34" charset="0"/>
                <a:cs typeface="Arial" panose="020B0604020202020204" pitchFamily="34" charset="0"/>
              </a:rPr>
              <a:t>5°C </a:t>
            </a:r>
            <a:r>
              <a:rPr lang="cs-CZ" sz="800" dirty="0">
                <a:latin typeface="Arial" panose="020B0604020202020204" pitchFamily="34" charset="0"/>
                <a:cs typeface="Arial" panose="020B0604020202020204" pitchFamily="34" charset="0"/>
              </a:rPr>
              <a:t>- </a:t>
            </a:r>
            <a:r>
              <a:rPr lang="cs-CZ" sz="800" dirty="0" smtClean="0">
                <a:latin typeface="Arial" panose="020B0604020202020204" pitchFamily="34" charset="0"/>
                <a:cs typeface="Arial" panose="020B0604020202020204" pitchFamily="34" charset="0"/>
              </a:rPr>
              <a:t>20°C</a:t>
            </a:r>
            <a:endParaRPr lang="cs-CZ" sz="800" dirty="0">
              <a:latin typeface="Arial" panose="020B0604020202020204" pitchFamily="34" charset="0"/>
              <a:cs typeface="Arial" panose="020B0604020202020204" pitchFamily="34" charset="0"/>
            </a:endParaRPr>
          </a:p>
          <a:p>
            <a:pPr marL="0" indent="0">
              <a:buNone/>
            </a:pPr>
            <a:r>
              <a:rPr lang="cs-CZ" sz="800" dirty="0" smtClean="0">
                <a:latin typeface="Arial" panose="020B0604020202020204" pitchFamily="34" charset="0"/>
                <a:cs typeface="Arial" panose="020B0604020202020204" pitchFamily="34" charset="0"/>
              </a:rPr>
              <a:t>Elektronické </a:t>
            </a:r>
            <a:r>
              <a:rPr lang="cs-CZ" sz="800" dirty="0">
                <a:latin typeface="Arial" panose="020B0604020202020204" pitchFamily="34" charset="0"/>
                <a:cs typeface="Arial" panose="020B0604020202020204" pitchFamily="34" charset="0"/>
              </a:rPr>
              <a:t>ovládání</a:t>
            </a:r>
          </a:p>
          <a:p>
            <a:pPr marL="0" indent="0">
              <a:buNone/>
            </a:pPr>
            <a:r>
              <a:rPr lang="cs-CZ" sz="800" dirty="0">
                <a:latin typeface="Arial" panose="020B0604020202020204" pitchFamily="34" charset="0"/>
                <a:cs typeface="Arial" panose="020B0604020202020204" pitchFamily="34" charset="0"/>
              </a:rPr>
              <a:t>Externí digitální dotykový displej na horní hraně dvířek </a:t>
            </a:r>
            <a:endParaRPr lang="cs-CZ" sz="800" dirty="0" smtClean="0">
              <a:latin typeface="Arial" panose="020B0604020202020204" pitchFamily="34" charset="0"/>
              <a:cs typeface="Arial" panose="020B0604020202020204" pitchFamily="34" charset="0"/>
            </a:endParaRPr>
          </a:p>
          <a:p>
            <a:pPr marL="0" indent="0">
              <a:buNone/>
            </a:pPr>
            <a:r>
              <a:rPr lang="cs-CZ" sz="800" dirty="0" smtClean="0">
                <a:latin typeface="Arial" panose="020B0604020202020204" pitchFamily="34" charset="0"/>
                <a:cs typeface="Arial" panose="020B0604020202020204" pitchFamily="34" charset="0"/>
              </a:rPr>
              <a:t>Dětská pojistka</a:t>
            </a:r>
          </a:p>
          <a:p>
            <a:pPr marL="0" indent="0">
              <a:buNone/>
            </a:pPr>
            <a:r>
              <a:rPr lang="cs-CZ" sz="800" dirty="0" smtClean="0">
                <a:latin typeface="Arial" panose="020B0604020202020204" pitchFamily="34" charset="0"/>
                <a:cs typeface="Arial" panose="020B0604020202020204" pitchFamily="34" charset="0"/>
              </a:rPr>
              <a:t>Antivibrační </a:t>
            </a:r>
            <a:r>
              <a:rPr lang="cs-CZ" sz="800" dirty="0">
                <a:latin typeface="Arial" panose="020B0604020202020204" pitchFamily="34" charset="0"/>
                <a:cs typeface="Arial" panose="020B0604020202020204" pitchFamily="34" charset="0"/>
              </a:rPr>
              <a:t>systém - tichý </a:t>
            </a:r>
            <a:r>
              <a:rPr lang="cs-CZ" sz="800" dirty="0" smtClean="0">
                <a:latin typeface="Arial" panose="020B0604020202020204" pitchFamily="34" charset="0"/>
                <a:cs typeface="Arial" panose="020B0604020202020204" pitchFamily="34" charset="0"/>
              </a:rPr>
              <a:t>provoz</a:t>
            </a:r>
          </a:p>
          <a:p>
            <a:pPr marL="0" indent="0">
              <a:buNone/>
            </a:pPr>
            <a:r>
              <a:rPr lang="cs-CZ" sz="800" dirty="0" smtClean="0">
                <a:latin typeface="Arial" panose="020B0604020202020204" pitchFamily="34" charset="0"/>
                <a:cs typeface="Arial" panose="020B0604020202020204" pitchFamily="34" charset="0"/>
              </a:rPr>
              <a:t>Automatické </a:t>
            </a:r>
            <a:r>
              <a:rPr lang="cs-CZ" sz="800" dirty="0">
                <a:latin typeface="Arial" panose="020B0604020202020204" pitchFamily="34" charset="0"/>
                <a:cs typeface="Arial" panose="020B0604020202020204" pitchFamily="34" charset="0"/>
              </a:rPr>
              <a:t>odmrazování </a:t>
            </a:r>
          </a:p>
          <a:p>
            <a:pPr marL="0" indent="0">
              <a:buNone/>
            </a:pPr>
            <a:r>
              <a:rPr lang="cs-CZ" sz="800" b="1" dirty="0">
                <a:latin typeface="Arial" panose="020B0604020202020204" pitchFamily="34" charset="0"/>
                <a:cs typeface="Arial" panose="020B0604020202020204" pitchFamily="34" charset="0"/>
              </a:rPr>
              <a:t>Funkce kompenzace při nízké teplotě – zabezpečuje stabilitu teplotu: Jestliže je teplota okolí nižší než nastavená teplota, vinotéka automaticky spustí funkci kompenzace při nízké teplotě, která spotřebič ohřeje. Když teplota ve spotřebiči dosáhne nastavené teploty, funkce kompenzace při nízké teplotě se automaticky vypne.</a:t>
            </a:r>
          </a:p>
          <a:p>
            <a:pPr marL="0" indent="0">
              <a:buNone/>
            </a:pPr>
            <a:endParaRPr lang="cs-CZ" sz="800" dirty="0">
              <a:latin typeface="Arial" panose="020B0604020202020204" pitchFamily="34" charset="0"/>
              <a:cs typeface="Arial" panose="020B0604020202020204" pitchFamily="34" charset="0"/>
            </a:endParaRPr>
          </a:p>
          <a:p>
            <a:pPr marL="0" indent="0">
              <a:buNone/>
            </a:pPr>
            <a:r>
              <a:rPr lang="cs-CZ" sz="800" b="1" dirty="0">
                <a:latin typeface="Arial" panose="020B0604020202020204" pitchFamily="34" charset="0"/>
                <a:cs typeface="Arial" panose="020B0604020202020204" pitchFamily="34" charset="0"/>
              </a:rPr>
              <a:t>Konstrukce</a:t>
            </a:r>
          </a:p>
          <a:p>
            <a:pPr marL="0" indent="0">
              <a:buNone/>
            </a:pPr>
            <a:r>
              <a:rPr lang="cs-CZ" sz="800" dirty="0" smtClean="0">
                <a:latin typeface="Arial" panose="020B0604020202020204" pitchFamily="34" charset="0"/>
                <a:cs typeface="Arial" panose="020B0604020202020204" pitchFamily="34" charset="0"/>
              </a:rPr>
              <a:t>4 dřevěné police</a:t>
            </a:r>
            <a:endParaRPr lang="cs-CZ" sz="800" dirty="0">
              <a:latin typeface="Arial" panose="020B0604020202020204" pitchFamily="34" charset="0"/>
              <a:cs typeface="Arial" panose="020B0604020202020204" pitchFamily="34" charset="0"/>
            </a:endParaRPr>
          </a:p>
          <a:p>
            <a:pPr marL="0" indent="0">
              <a:buNone/>
            </a:pPr>
            <a:r>
              <a:rPr lang="cs-CZ" sz="800" dirty="0">
                <a:latin typeface="Arial" panose="020B0604020202020204" pitchFamily="34" charset="0"/>
                <a:cs typeface="Arial" panose="020B0604020202020204" pitchFamily="34" charset="0"/>
              </a:rPr>
              <a:t>LED osvětlení</a:t>
            </a:r>
          </a:p>
          <a:p>
            <a:pPr marL="0" indent="0">
              <a:buNone/>
            </a:pPr>
            <a:r>
              <a:rPr lang="cs-CZ" sz="800" dirty="0">
                <a:latin typeface="Arial" panose="020B0604020202020204" pitchFamily="34" charset="0"/>
                <a:cs typeface="Arial" panose="020B0604020202020204" pitchFamily="34" charset="0"/>
              </a:rPr>
              <a:t>Transparentní </a:t>
            </a:r>
            <a:r>
              <a:rPr lang="cs-CZ" sz="800" dirty="0" smtClean="0">
                <a:latin typeface="Arial" panose="020B0604020202020204" pitchFamily="34" charset="0"/>
                <a:cs typeface="Arial" panose="020B0604020202020204" pitchFamily="34" charset="0"/>
              </a:rPr>
              <a:t>sklo s ochranou proti UV záření</a:t>
            </a:r>
            <a:endParaRPr lang="cs-CZ" sz="800" dirty="0">
              <a:latin typeface="Arial" panose="020B0604020202020204" pitchFamily="34" charset="0"/>
              <a:cs typeface="Arial" panose="020B0604020202020204" pitchFamily="34" charset="0"/>
            </a:endParaRPr>
          </a:p>
          <a:p>
            <a:pPr marL="0" indent="0">
              <a:buNone/>
            </a:pPr>
            <a:r>
              <a:rPr lang="cs-CZ" sz="800" dirty="0">
                <a:latin typeface="Arial" panose="020B0604020202020204" pitchFamily="34" charset="0"/>
                <a:cs typeface="Arial" panose="020B0604020202020204" pitchFamily="34" charset="0"/>
              </a:rPr>
              <a:t>Polohovatelné </a:t>
            </a:r>
            <a:r>
              <a:rPr lang="cs-CZ" sz="800" dirty="0" smtClean="0">
                <a:latin typeface="Arial" panose="020B0604020202020204" pitchFamily="34" charset="0"/>
                <a:cs typeface="Arial" panose="020B0604020202020204" pitchFamily="34" charset="0"/>
              </a:rPr>
              <a:t>nožičky (2 vpředu)</a:t>
            </a:r>
            <a:endParaRPr lang="cs-CZ" sz="800" dirty="0">
              <a:latin typeface="Arial" panose="020B0604020202020204" pitchFamily="34" charset="0"/>
              <a:cs typeface="Arial" panose="020B0604020202020204" pitchFamily="34" charset="0"/>
            </a:endParaRPr>
          </a:p>
          <a:p>
            <a:pPr marL="0" indent="0">
              <a:buNone/>
            </a:pPr>
            <a:r>
              <a:rPr lang="cs-CZ" sz="800" dirty="0" smtClean="0">
                <a:latin typeface="Arial" panose="020B0604020202020204" pitchFamily="34" charset="0"/>
                <a:cs typeface="Arial" panose="020B0604020202020204" pitchFamily="34" charset="0"/>
              </a:rPr>
              <a:t>Závěsy pantů fixně vpravo (možná záměna)</a:t>
            </a:r>
          </a:p>
          <a:p>
            <a:pPr marL="0" indent="0">
              <a:buNone/>
            </a:pPr>
            <a:r>
              <a:rPr lang="cs-CZ" sz="800" dirty="0" smtClean="0">
                <a:latin typeface="Arial" panose="020B0604020202020204" pitchFamily="34" charset="0"/>
                <a:cs typeface="Arial" panose="020B0604020202020204" pitchFamily="34" charset="0"/>
              </a:rPr>
              <a:t>1 kompresor </a:t>
            </a:r>
          </a:p>
          <a:p>
            <a:pPr marL="0" indent="0">
              <a:buNone/>
            </a:pPr>
            <a:r>
              <a:rPr lang="cs-CZ" sz="800" dirty="0" smtClean="0">
                <a:latin typeface="Arial" panose="020B0604020202020204" pitchFamily="34" charset="0"/>
                <a:cs typeface="Arial" panose="020B0604020202020204" pitchFamily="34" charset="0"/>
              </a:rPr>
              <a:t>1 výparník bez dekoračního krytu</a:t>
            </a:r>
          </a:p>
          <a:p>
            <a:pPr marL="0" indent="0">
              <a:buNone/>
            </a:pPr>
            <a:r>
              <a:rPr lang="cs-CZ" sz="800" dirty="0" smtClean="0">
                <a:latin typeface="Arial" panose="020B0604020202020204" pitchFamily="34" charset="0"/>
                <a:cs typeface="Arial" panose="020B0604020202020204" pitchFamily="34" charset="0"/>
              </a:rPr>
              <a:t>Chladivo </a:t>
            </a:r>
            <a:r>
              <a:rPr lang="cs-CZ" sz="800" dirty="0" smtClean="0">
                <a:latin typeface="Arial" panose="020B0604020202020204" pitchFamily="34" charset="0"/>
                <a:cs typeface="Arial" panose="020B0604020202020204" pitchFamily="34" charset="0"/>
              </a:rPr>
              <a:t>R600a</a:t>
            </a:r>
            <a:endParaRPr lang="cs-CZ" sz="800" dirty="0">
              <a:latin typeface="Arial" panose="020B0604020202020204" pitchFamily="34" charset="0"/>
              <a:cs typeface="Arial" panose="020B0604020202020204" pitchFamily="34" charset="0"/>
            </a:endParaRPr>
          </a:p>
        </p:txBody>
      </p:sp>
      <p:cxnSp>
        <p:nvCxnSpPr>
          <p:cNvPr id="35" name="Straight Connector 34"/>
          <p:cNvCxnSpPr/>
          <p:nvPr/>
        </p:nvCxnSpPr>
        <p:spPr>
          <a:xfrm>
            <a:off x="5652120" y="980728"/>
            <a:ext cx="0" cy="5184000"/>
          </a:xfrm>
          <a:prstGeom prst="lin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cxnSp>
      <p:sp>
        <p:nvSpPr>
          <p:cNvPr id="19" name="Obdélník 18"/>
          <p:cNvSpPr/>
          <p:nvPr/>
        </p:nvSpPr>
        <p:spPr>
          <a:xfrm>
            <a:off x="5758056" y="5013176"/>
            <a:ext cx="3384376" cy="1077218"/>
          </a:xfrm>
          <a:prstGeom prst="rect">
            <a:avLst/>
          </a:prstGeom>
        </p:spPr>
        <p:txBody>
          <a:bodyPr wrap="square">
            <a:spAutoFit/>
          </a:bodyPr>
          <a:lstStyle/>
          <a:p>
            <a:pPr lvl="0">
              <a:spcBef>
                <a:spcPct val="0"/>
              </a:spcBef>
            </a:pPr>
            <a:r>
              <a:rPr lang="cs-CZ" altLang="cs-CZ" sz="800" b="1" dirty="0">
                <a:solidFill>
                  <a:prstClr val="black"/>
                </a:solidFill>
                <a:latin typeface="Arial" charset="0"/>
              </a:rPr>
              <a:t>Logistická data</a:t>
            </a:r>
          </a:p>
          <a:p>
            <a:pPr lvl="0">
              <a:spcBef>
                <a:spcPct val="0"/>
              </a:spcBef>
            </a:pPr>
            <a:r>
              <a:rPr lang="cs-CZ" altLang="cs-CZ" sz="800" dirty="0">
                <a:solidFill>
                  <a:prstClr val="black"/>
                </a:solidFill>
                <a:latin typeface="Arial" charset="0"/>
              </a:rPr>
              <a:t>Kód		</a:t>
            </a:r>
            <a:r>
              <a:rPr lang="cs-CZ" altLang="cs-CZ" sz="800" dirty="0" smtClean="0">
                <a:solidFill>
                  <a:prstClr val="black"/>
                </a:solidFill>
                <a:latin typeface="Arial" charset="0"/>
              </a:rPr>
              <a:t>34005567</a:t>
            </a:r>
          </a:p>
          <a:p>
            <a:pPr lvl="0">
              <a:spcBef>
                <a:spcPct val="0"/>
              </a:spcBef>
            </a:pPr>
            <a:r>
              <a:rPr lang="cs-CZ" altLang="cs-CZ" sz="800" dirty="0" smtClean="0">
                <a:solidFill>
                  <a:prstClr val="black"/>
                </a:solidFill>
                <a:latin typeface="Arial" charset="0"/>
              </a:rPr>
              <a:t>EAN</a:t>
            </a:r>
            <a:r>
              <a:rPr lang="cs-CZ" altLang="cs-CZ" sz="800" dirty="0">
                <a:solidFill>
                  <a:prstClr val="black"/>
                </a:solidFill>
                <a:latin typeface="Arial" charset="0"/>
              </a:rPr>
              <a:t>		</a:t>
            </a:r>
            <a:r>
              <a:rPr lang="cs-CZ" altLang="cs-CZ" sz="800" dirty="0" smtClean="0">
                <a:solidFill>
                  <a:prstClr val="black"/>
                </a:solidFill>
                <a:latin typeface="Arial" charset="0"/>
              </a:rPr>
              <a:t>6930265340600</a:t>
            </a:r>
          </a:p>
          <a:p>
            <a:pPr lvl="0">
              <a:spcBef>
                <a:spcPct val="0"/>
              </a:spcBef>
            </a:pPr>
            <a:r>
              <a:rPr lang="cs-CZ" altLang="cs-CZ" sz="800" dirty="0" smtClean="0">
                <a:solidFill>
                  <a:prstClr val="black"/>
                </a:solidFill>
                <a:latin typeface="Arial" charset="0"/>
              </a:rPr>
              <a:t>Barva		Černá</a:t>
            </a:r>
          </a:p>
          <a:p>
            <a:pPr lvl="0">
              <a:spcBef>
                <a:spcPct val="0"/>
              </a:spcBef>
            </a:pPr>
            <a:r>
              <a:rPr lang="cs-CZ" altLang="cs-CZ" sz="800" dirty="0" smtClean="0">
                <a:solidFill>
                  <a:prstClr val="black"/>
                </a:solidFill>
                <a:latin typeface="Arial" panose="020B0604020202020204" pitchFamily="34" charset="0"/>
              </a:rPr>
              <a:t>Rozměry </a:t>
            </a:r>
            <a:r>
              <a:rPr lang="cs-CZ" altLang="cs-CZ" sz="800" dirty="0">
                <a:solidFill>
                  <a:prstClr val="black"/>
                </a:solidFill>
                <a:latin typeface="Arial" panose="020B0604020202020204" pitchFamily="34" charset="0"/>
              </a:rPr>
              <a:t>výrobku v x š x h (mm)	</a:t>
            </a:r>
            <a:r>
              <a:rPr lang="cs-CZ" altLang="cs-CZ" sz="800" dirty="0" smtClean="0">
                <a:solidFill>
                  <a:prstClr val="black"/>
                </a:solidFill>
                <a:latin typeface="Arial" panose="020B0604020202020204" pitchFamily="34" charset="0"/>
              </a:rPr>
              <a:t>850 </a:t>
            </a:r>
            <a:r>
              <a:rPr lang="cs-CZ" altLang="cs-CZ" sz="800" dirty="0">
                <a:solidFill>
                  <a:prstClr val="black"/>
                </a:solidFill>
                <a:latin typeface="Arial" panose="020B0604020202020204" pitchFamily="34" charset="0"/>
              </a:rPr>
              <a:t>x </a:t>
            </a:r>
            <a:r>
              <a:rPr lang="cs-CZ" altLang="cs-CZ" sz="800" dirty="0" smtClean="0">
                <a:solidFill>
                  <a:prstClr val="black"/>
                </a:solidFill>
                <a:latin typeface="Arial" panose="020B0604020202020204" pitchFamily="34" charset="0"/>
              </a:rPr>
              <a:t>475 </a:t>
            </a:r>
            <a:r>
              <a:rPr lang="cs-CZ" altLang="cs-CZ" sz="800" dirty="0">
                <a:solidFill>
                  <a:prstClr val="black"/>
                </a:solidFill>
                <a:latin typeface="Arial" panose="020B0604020202020204" pitchFamily="34" charset="0"/>
              </a:rPr>
              <a:t>x </a:t>
            </a:r>
            <a:r>
              <a:rPr lang="cs-CZ" altLang="cs-CZ" sz="800" dirty="0" smtClean="0">
                <a:solidFill>
                  <a:prstClr val="black"/>
                </a:solidFill>
                <a:latin typeface="Arial" panose="020B0604020202020204" pitchFamily="34" charset="0"/>
              </a:rPr>
              <a:t>456</a:t>
            </a:r>
            <a:endParaRPr lang="cs-CZ" altLang="cs-CZ" sz="800" b="1" dirty="0">
              <a:solidFill>
                <a:prstClr val="black"/>
              </a:solidFill>
              <a:latin typeface="Arial" charset="0"/>
            </a:endParaRPr>
          </a:p>
          <a:p>
            <a:pPr lvl="0">
              <a:spcBef>
                <a:spcPct val="0"/>
              </a:spcBef>
            </a:pPr>
            <a:r>
              <a:rPr lang="cs-CZ" altLang="cs-CZ" sz="800" dirty="0">
                <a:solidFill>
                  <a:prstClr val="black"/>
                </a:solidFill>
                <a:latin typeface="Arial" panose="020B0604020202020204" pitchFamily="34" charset="0"/>
              </a:rPr>
              <a:t>Čistá váha výrobku (kg)	</a:t>
            </a:r>
            <a:r>
              <a:rPr lang="cs-CZ" altLang="cs-CZ" sz="800" dirty="0" smtClean="0">
                <a:solidFill>
                  <a:prstClr val="black"/>
                </a:solidFill>
                <a:latin typeface="Arial" panose="020B0604020202020204" pitchFamily="34" charset="0"/>
              </a:rPr>
              <a:t>29</a:t>
            </a:r>
            <a:endParaRPr lang="cs-CZ" altLang="cs-CZ" sz="800" dirty="0">
              <a:solidFill>
                <a:prstClr val="black"/>
              </a:solidFill>
              <a:latin typeface="Arial" panose="020B0604020202020204" pitchFamily="34" charset="0"/>
            </a:endParaRPr>
          </a:p>
          <a:p>
            <a:pPr lvl="0">
              <a:spcBef>
                <a:spcPct val="0"/>
              </a:spcBef>
            </a:pPr>
            <a:r>
              <a:rPr lang="cs-CZ" altLang="cs-CZ" sz="800" dirty="0" smtClean="0">
                <a:solidFill>
                  <a:prstClr val="black"/>
                </a:solidFill>
                <a:latin typeface="Arial" panose="020B0604020202020204" pitchFamily="34" charset="0"/>
              </a:rPr>
              <a:t> Rozměry </a:t>
            </a:r>
            <a:r>
              <a:rPr lang="cs-CZ" altLang="cs-CZ" sz="800" dirty="0">
                <a:solidFill>
                  <a:prstClr val="black"/>
                </a:solidFill>
                <a:latin typeface="Arial" panose="020B0604020202020204" pitchFamily="34" charset="0"/>
              </a:rPr>
              <a:t>balení v x š x h (mm)	</a:t>
            </a:r>
            <a:r>
              <a:rPr lang="cs-CZ" altLang="cs-CZ" sz="800" dirty="0" smtClean="0">
                <a:solidFill>
                  <a:prstClr val="black"/>
                </a:solidFill>
                <a:latin typeface="Arial" panose="020B0604020202020204" pitchFamily="34" charset="0"/>
              </a:rPr>
              <a:t>890 </a:t>
            </a:r>
            <a:r>
              <a:rPr lang="cs-CZ" altLang="cs-CZ" sz="800" dirty="0">
                <a:solidFill>
                  <a:prstClr val="black"/>
                </a:solidFill>
                <a:latin typeface="Arial" panose="020B0604020202020204" pitchFamily="34" charset="0"/>
              </a:rPr>
              <a:t>x </a:t>
            </a:r>
            <a:r>
              <a:rPr lang="cs-CZ" altLang="cs-CZ" sz="800" dirty="0" smtClean="0">
                <a:solidFill>
                  <a:prstClr val="black"/>
                </a:solidFill>
                <a:latin typeface="Arial" panose="020B0604020202020204" pitchFamily="34" charset="0"/>
              </a:rPr>
              <a:t>515 </a:t>
            </a:r>
            <a:r>
              <a:rPr lang="cs-CZ" altLang="cs-CZ" sz="800" dirty="0">
                <a:solidFill>
                  <a:prstClr val="black"/>
                </a:solidFill>
                <a:latin typeface="Arial" panose="020B0604020202020204" pitchFamily="34" charset="0"/>
              </a:rPr>
              <a:t>x </a:t>
            </a:r>
            <a:r>
              <a:rPr lang="cs-CZ" altLang="cs-CZ" sz="800" dirty="0" smtClean="0">
                <a:solidFill>
                  <a:prstClr val="black"/>
                </a:solidFill>
                <a:latin typeface="Arial" panose="020B0604020202020204" pitchFamily="34" charset="0"/>
              </a:rPr>
              <a:t>491</a:t>
            </a:r>
          </a:p>
          <a:p>
            <a:pPr lvl="0">
              <a:spcBef>
                <a:spcPct val="0"/>
              </a:spcBef>
            </a:pPr>
            <a:r>
              <a:rPr lang="cs-CZ" altLang="cs-CZ" sz="800" dirty="0" smtClean="0">
                <a:solidFill>
                  <a:prstClr val="black"/>
                </a:solidFill>
                <a:latin typeface="Arial" charset="0"/>
              </a:rPr>
              <a:t>Hmotnost </a:t>
            </a:r>
            <a:r>
              <a:rPr lang="cs-CZ" altLang="cs-CZ" sz="800" dirty="0">
                <a:solidFill>
                  <a:prstClr val="black"/>
                </a:solidFill>
                <a:latin typeface="Arial" charset="0"/>
              </a:rPr>
              <a:t>s obalem (kg)	</a:t>
            </a:r>
            <a:r>
              <a:rPr lang="cs-CZ" altLang="cs-CZ" sz="800" dirty="0" smtClean="0">
                <a:solidFill>
                  <a:prstClr val="black"/>
                </a:solidFill>
                <a:latin typeface="Arial" charset="0"/>
              </a:rPr>
              <a:t>31</a:t>
            </a:r>
            <a:endParaRPr lang="cs-CZ" altLang="cs-CZ" sz="800" dirty="0">
              <a:solidFill>
                <a:prstClr val="black"/>
              </a:solidFill>
              <a:latin typeface="Arial" charset="0"/>
            </a:endParaRPr>
          </a:p>
        </p:txBody>
      </p:sp>
      <p:sp>
        <p:nvSpPr>
          <p:cNvPr id="13" name="Zaoblený obdélník 12"/>
          <p:cNvSpPr/>
          <p:nvPr/>
        </p:nvSpPr>
        <p:spPr>
          <a:xfrm>
            <a:off x="4355976" y="2780928"/>
            <a:ext cx="360040" cy="21602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TextovéPole 14">
            <a:extLst>
              <a:ext uri="{FF2B5EF4-FFF2-40B4-BE49-F238E27FC236}">
                <a16:creationId xmlns:a16="http://schemas.microsoft.com/office/drawing/2014/main" xmlns="" id="{87E6A696-3B0E-4AB4-A886-45FE02A3E943}"/>
              </a:ext>
            </a:extLst>
          </p:cNvPr>
          <p:cNvSpPr txBox="1"/>
          <p:nvPr/>
        </p:nvSpPr>
        <p:spPr>
          <a:xfrm>
            <a:off x="5258163" y="90260"/>
            <a:ext cx="3885837" cy="338554"/>
          </a:xfrm>
          <a:prstGeom prst="rect">
            <a:avLst/>
          </a:prstGeom>
          <a:noFill/>
        </p:spPr>
        <p:txBody>
          <a:bodyPr wrap="square">
            <a:spAutoFit/>
          </a:bodyPr>
          <a:lstStyle/>
          <a:p>
            <a:r>
              <a:rPr lang="cs-CZ" sz="800" dirty="0">
                <a:latin typeface="Arial" panose="020B0604020202020204" pitchFamily="34" charset="0"/>
                <a:cs typeface="Arial" panose="020B0604020202020204" pitchFamily="34" charset="0"/>
              </a:rPr>
              <a:t>Parametry odpovídají Nařízení v přenesené pravomoci: (EU) 2019/2016</a:t>
            </a:r>
          </a:p>
          <a:p>
            <a:r>
              <a:rPr lang="cs-CZ" sz="800" dirty="0">
                <a:latin typeface="Arial" panose="020B0604020202020204" pitchFamily="34" charset="0"/>
                <a:cs typeface="Arial" panose="020B0604020202020204" pitchFamily="34" charset="0"/>
              </a:rPr>
              <a:t>Více informací o výrobku naleznete pod tímto QR kódem:</a:t>
            </a:r>
          </a:p>
        </p:txBody>
      </p:sp>
      <p:pic>
        <p:nvPicPr>
          <p:cNvPr id="7" name="Obráze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37412" y="1988920"/>
            <a:ext cx="720000" cy="720000"/>
          </a:xfrm>
          <a:prstGeom prst="rect">
            <a:avLst/>
          </a:prstGeom>
        </p:spPr>
      </p:pic>
      <p:pic>
        <p:nvPicPr>
          <p:cNvPr id="9" name="Obrázek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93443" y="3776239"/>
            <a:ext cx="720000" cy="720000"/>
          </a:xfrm>
          <a:prstGeom prst="rect">
            <a:avLst/>
          </a:prstGeom>
        </p:spPr>
      </p:pic>
      <p:pic>
        <p:nvPicPr>
          <p:cNvPr id="14" name="Obrázek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39312" y="4598622"/>
            <a:ext cx="720000" cy="720000"/>
          </a:xfrm>
          <a:prstGeom prst="rect">
            <a:avLst/>
          </a:prstGeom>
        </p:spPr>
      </p:pic>
      <p:pic>
        <p:nvPicPr>
          <p:cNvPr id="16" name="Obrázek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64054" y="2811518"/>
            <a:ext cx="720000" cy="720000"/>
          </a:xfrm>
          <a:prstGeom prst="rect">
            <a:avLst/>
          </a:prstGeom>
        </p:spPr>
      </p:pic>
      <p:sp>
        <p:nvSpPr>
          <p:cNvPr id="18" name="TextovéPole 17"/>
          <p:cNvSpPr txBox="1"/>
          <p:nvPr/>
        </p:nvSpPr>
        <p:spPr>
          <a:xfrm>
            <a:off x="4927787" y="2003776"/>
            <a:ext cx="696367" cy="461665"/>
          </a:xfrm>
          <a:prstGeom prst="rect">
            <a:avLst/>
          </a:prstGeom>
          <a:noFill/>
        </p:spPr>
        <p:txBody>
          <a:bodyPr wrap="square" rtlCol="0">
            <a:spAutoFit/>
          </a:bodyPr>
          <a:lstStyle/>
          <a:p>
            <a:r>
              <a:rPr lang="cs-CZ" sz="800" dirty="0" smtClean="0">
                <a:latin typeface="Arial" panose="020B0604020202020204" pitchFamily="34" charset="0"/>
                <a:cs typeface="Arial" panose="020B0604020202020204" pitchFamily="34" charset="0"/>
              </a:rPr>
              <a:t>Interní LED displej</a:t>
            </a:r>
            <a:endParaRPr lang="cs-CZ" sz="800" dirty="0">
              <a:latin typeface="Arial" panose="020B0604020202020204" pitchFamily="34" charset="0"/>
              <a:cs typeface="Arial" panose="020B0604020202020204" pitchFamily="34" charset="0"/>
            </a:endParaRPr>
          </a:p>
        </p:txBody>
      </p:sp>
      <p:sp>
        <p:nvSpPr>
          <p:cNvPr id="24" name="TextovéPole 23"/>
          <p:cNvSpPr txBox="1"/>
          <p:nvPr/>
        </p:nvSpPr>
        <p:spPr>
          <a:xfrm>
            <a:off x="4896469" y="2825437"/>
            <a:ext cx="706482" cy="584775"/>
          </a:xfrm>
          <a:prstGeom prst="rect">
            <a:avLst/>
          </a:prstGeom>
          <a:noFill/>
        </p:spPr>
        <p:txBody>
          <a:bodyPr wrap="square" rtlCol="0">
            <a:spAutoFit/>
          </a:bodyPr>
          <a:lstStyle/>
          <a:p>
            <a:r>
              <a:rPr lang="cs-CZ" sz="800" dirty="0" smtClean="0">
                <a:latin typeface="Arial" panose="020B0604020202020204" pitchFamily="34" charset="0"/>
                <a:cs typeface="Arial" panose="020B0604020202020204" pitchFamily="34" charset="0"/>
              </a:rPr>
              <a:t>Tichý chod - antivibrační kompresor</a:t>
            </a:r>
            <a:endParaRPr lang="cs-CZ" sz="800" dirty="0">
              <a:latin typeface="Arial" panose="020B0604020202020204" pitchFamily="34" charset="0"/>
              <a:cs typeface="Arial" panose="020B0604020202020204" pitchFamily="34" charset="0"/>
            </a:endParaRPr>
          </a:p>
        </p:txBody>
      </p:sp>
      <p:sp>
        <p:nvSpPr>
          <p:cNvPr id="25" name="TextovéPole 24"/>
          <p:cNvSpPr txBox="1"/>
          <p:nvPr/>
        </p:nvSpPr>
        <p:spPr>
          <a:xfrm>
            <a:off x="4896468" y="3864739"/>
            <a:ext cx="696367" cy="584775"/>
          </a:xfrm>
          <a:prstGeom prst="rect">
            <a:avLst/>
          </a:prstGeom>
          <a:noFill/>
        </p:spPr>
        <p:txBody>
          <a:bodyPr wrap="square" rtlCol="0">
            <a:spAutoFit/>
          </a:bodyPr>
          <a:lstStyle/>
          <a:p>
            <a:r>
              <a:rPr lang="cs-CZ" sz="800" dirty="0" smtClean="0">
                <a:latin typeface="Arial" panose="020B0604020202020204" pitchFamily="34" charset="0"/>
                <a:cs typeface="Arial" panose="020B0604020202020204" pitchFamily="34" charset="0"/>
              </a:rPr>
              <a:t>Dvířka       s ochranou proti UV záření</a:t>
            </a:r>
            <a:endParaRPr lang="cs-CZ" sz="800" dirty="0">
              <a:latin typeface="Arial" panose="020B0604020202020204" pitchFamily="34" charset="0"/>
              <a:cs typeface="Arial" panose="020B0604020202020204" pitchFamily="34" charset="0"/>
            </a:endParaRPr>
          </a:p>
        </p:txBody>
      </p:sp>
      <p:sp>
        <p:nvSpPr>
          <p:cNvPr id="26" name="TextovéPole 25"/>
          <p:cNvSpPr txBox="1"/>
          <p:nvPr/>
        </p:nvSpPr>
        <p:spPr>
          <a:xfrm>
            <a:off x="4983720" y="4773810"/>
            <a:ext cx="696367" cy="461665"/>
          </a:xfrm>
          <a:prstGeom prst="rect">
            <a:avLst/>
          </a:prstGeom>
          <a:noFill/>
        </p:spPr>
        <p:txBody>
          <a:bodyPr wrap="square" rtlCol="0">
            <a:spAutoFit/>
          </a:bodyPr>
          <a:lstStyle/>
          <a:p>
            <a:r>
              <a:rPr lang="cs-CZ" sz="800" dirty="0" smtClean="0">
                <a:latin typeface="Arial" panose="020B0604020202020204" pitchFamily="34" charset="0"/>
                <a:cs typeface="Arial" panose="020B0604020202020204" pitchFamily="34" charset="0"/>
              </a:rPr>
              <a:t>Úsporné LED osvětlení</a:t>
            </a:r>
            <a:endParaRPr lang="cs-CZ" sz="800" dirty="0">
              <a:latin typeface="Arial" panose="020B0604020202020204" pitchFamily="34" charset="0"/>
              <a:cs typeface="Arial" panose="020B0604020202020204" pitchFamily="34" charset="0"/>
            </a:endParaRPr>
          </a:p>
        </p:txBody>
      </p:sp>
      <p:sp>
        <p:nvSpPr>
          <p:cNvPr id="27" name="TextovéPole 26"/>
          <p:cNvSpPr txBox="1"/>
          <p:nvPr/>
        </p:nvSpPr>
        <p:spPr>
          <a:xfrm>
            <a:off x="4952505" y="5408067"/>
            <a:ext cx="696367" cy="338554"/>
          </a:xfrm>
          <a:prstGeom prst="rect">
            <a:avLst/>
          </a:prstGeom>
          <a:noFill/>
        </p:spPr>
        <p:txBody>
          <a:bodyPr wrap="square" rtlCol="0">
            <a:spAutoFit/>
          </a:bodyPr>
          <a:lstStyle/>
          <a:p>
            <a:r>
              <a:rPr lang="cs-CZ" sz="800" dirty="0">
                <a:latin typeface="Arial" panose="020B0604020202020204" pitchFamily="34" charset="0"/>
                <a:cs typeface="Arial" panose="020B0604020202020204" pitchFamily="34" charset="0"/>
              </a:rPr>
              <a:t>4</a:t>
            </a:r>
            <a:r>
              <a:rPr lang="cs-CZ" sz="800" dirty="0" smtClean="0">
                <a:latin typeface="Arial" panose="020B0604020202020204" pitchFamily="34" charset="0"/>
                <a:cs typeface="Arial" panose="020B0604020202020204" pitchFamily="34" charset="0"/>
              </a:rPr>
              <a:t> dřevěné police</a:t>
            </a:r>
            <a:endParaRPr lang="cs-CZ" sz="800" dirty="0">
              <a:latin typeface="Arial" panose="020B0604020202020204" pitchFamily="34" charset="0"/>
              <a:cs typeface="Arial" panose="020B0604020202020204" pitchFamily="34" charset="0"/>
            </a:endParaRPr>
          </a:p>
        </p:txBody>
      </p:sp>
      <p:pic>
        <p:nvPicPr>
          <p:cNvPr id="12" name="Obrázek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92642" y="5301288"/>
            <a:ext cx="720000" cy="720000"/>
          </a:xfrm>
          <a:prstGeom prst="rect">
            <a:avLst/>
          </a:prstGeom>
        </p:spPr>
      </p:pic>
      <p:pic>
        <p:nvPicPr>
          <p:cNvPr id="29" name="Immagine 20">
            <a:extLst>
              <a:ext uri="{FF2B5EF4-FFF2-40B4-BE49-F238E27FC236}">
                <a16:creationId xmlns:a16="http://schemas.microsoft.com/office/drawing/2014/main" xmlns="" id="{59661946-B785-4A25-8272-2E3D8B983561}"/>
              </a:ext>
            </a:extLst>
          </p:cNvPr>
          <p:cNvPicPr>
            <a:picLocks noChangeAspect="1"/>
          </p:cNvPicPr>
          <p:nvPr/>
        </p:nvPicPr>
        <p:blipFill rotWithShape="1">
          <a:blip r:embed="rId8"/>
          <a:srcRect l="20000" t="19244" r="38611" b="6151"/>
          <a:stretch/>
        </p:blipFill>
        <p:spPr>
          <a:xfrm>
            <a:off x="7100439" y="1841513"/>
            <a:ext cx="745987" cy="756000"/>
          </a:xfrm>
          <a:prstGeom prst="ellipse">
            <a:avLst/>
          </a:prstGeom>
        </p:spPr>
      </p:pic>
      <p:pic>
        <p:nvPicPr>
          <p:cNvPr id="2" name="Obrázek 1"/>
          <p:cNvPicPr>
            <a:picLocks noChangeAspect="1"/>
          </p:cNvPicPr>
          <p:nvPr/>
        </p:nvPicPr>
        <p:blipFill rotWithShape="1">
          <a:blip r:embed="rId9" cstate="print">
            <a:extLst>
              <a:ext uri="{28A0092B-C50C-407E-A947-70E740481C1C}">
                <a14:useLocalDpi xmlns:a14="http://schemas.microsoft.com/office/drawing/2010/main" val="0"/>
              </a:ext>
            </a:extLst>
          </a:blip>
          <a:srcRect l="17738" t="3800" r="12697" b="2751"/>
          <a:stretch/>
        </p:blipFill>
        <p:spPr>
          <a:xfrm>
            <a:off x="6441680" y="3081445"/>
            <a:ext cx="1502768" cy="1938352"/>
          </a:xfrm>
          <a:prstGeom prst="rect">
            <a:avLst/>
          </a:prstGeom>
        </p:spPr>
      </p:pic>
      <p:pic>
        <p:nvPicPr>
          <p:cNvPr id="8" name="Obrázek 7"/>
          <p:cNvPicPr>
            <a:picLocks noChangeAspect="1"/>
          </p:cNvPicPr>
          <p:nvPr/>
        </p:nvPicPr>
        <p:blipFill rotWithShape="1">
          <a:blip r:embed="rId10" cstate="print">
            <a:extLst>
              <a:ext uri="{28A0092B-C50C-407E-A947-70E740481C1C}">
                <a14:useLocalDpi xmlns:a14="http://schemas.microsoft.com/office/drawing/2010/main" val="0"/>
              </a:ext>
            </a:extLst>
          </a:blip>
          <a:srcRect l="23750" t="5901" r="25850" b="5901"/>
          <a:stretch/>
        </p:blipFill>
        <p:spPr>
          <a:xfrm>
            <a:off x="5720158" y="1142220"/>
            <a:ext cx="1104719" cy="1933257"/>
          </a:xfrm>
          <a:prstGeom prst="rect">
            <a:avLst/>
          </a:prstGeom>
        </p:spPr>
      </p:pic>
      <p:pic>
        <p:nvPicPr>
          <p:cNvPr id="10" name="Obrázek 9"/>
          <p:cNvPicPr>
            <a:picLocks noChangeAspect="1"/>
          </p:cNvPicPr>
          <p:nvPr/>
        </p:nvPicPr>
        <p:blipFill rotWithShape="1">
          <a:blip r:embed="rId11" cstate="print">
            <a:extLst>
              <a:ext uri="{28A0092B-C50C-407E-A947-70E740481C1C}">
                <a14:useLocalDpi xmlns:a14="http://schemas.microsoft.com/office/drawing/2010/main" val="0"/>
              </a:ext>
            </a:extLst>
          </a:blip>
          <a:srcRect l="79400" b="89899"/>
          <a:stretch/>
        </p:blipFill>
        <p:spPr>
          <a:xfrm>
            <a:off x="8414326" y="908567"/>
            <a:ext cx="706388" cy="692696"/>
          </a:xfrm>
          <a:prstGeom prst="rect">
            <a:avLst/>
          </a:prstGeom>
        </p:spPr>
      </p:pic>
      <p:pic>
        <p:nvPicPr>
          <p:cNvPr id="17" name="Obrázek 1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968587" y="1808994"/>
            <a:ext cx="1152127" cy="2304254"/>
          </a:xfrm>
          <a:prstGeom prst="rect">
            <a:avLst/>
          </a:prstGeom>
          <a:ln>
            <a:solidFill>
              <a:schemeClr val="tx1"/>
            </a:solidFill>
          </a:ln>
        </p:spPr>
      </p:pic>
      <p:pic>
        <p:nvPicPr>
          <p:cNvPr id="30" name="Obrázek 29"/>
          <p:cNvPicPr>
            <a:picLocks noChangeAspect="1"/>
          </p:cNvPicPr>
          <p:nvPr/>
        </p:nvPicPr>
        <p:blipFill rotWithShape="1">
          <a:blip r:embed="rId13"/>
          <a:srcRect l="3022" t="8817" r="4558" b="5317"/>
          <a:stretch/>
        </p:blipFill>
        <p:spPr>
          <a:xfrm>
            <a:off x="4067944" y="984892"/>
            <a:ext cx="733246" cy="741873"/>
          </a:xfrm>
          <a:prstGeom prst="rect">
            <a:avLst/>
          </a:prstGeom>
        </p:spPr>
      </p:pic>
      <p:sp>
        <p:nvSpPr>
          <p:cNvPr id="31" name="TextovéPole 30"/>
          <p:cNvSpPr txBox="1"/>
          <p:nvPr/>
        </p:nvSpPr>
        <p:spPr>
          <a:xfrm>
            <a:off x="4764675" y="1018879"/>
            <a:ext cx="862287" cy="707886"/>
          </a:xfrm>
          <a:prstGeom prst="rect">
            <a:avLst/>
          </a:prstGeom>
          <a:noFill/>
        </p:spPr>
        <p:txBody>
          <a:bodyPr wrap="square" rtlCol="0">
            <a:spAutoFit/>
          </a:bodyPr>
          <a:lstStyle/>
          <a:p>
            <a:r>
              <a:rPr lang="cs-CZ" sz="800" b="1" dirty="0">
                <a:solidFill>
                  <a:schemeClr val="tx1">
                    <a:lumMod val="65000"/>
                    <a:lumOff val="35000"/>
                  </a:schemeClr>
                </a:solidFill>
                <a:latin typeface="Arial" panose="020B0604020202020204" pitchFamily="34" charset="0"/>
                <a:cs typeface="Arial" panose="020B0604020202020204" pitchFamily="34" charset="0"/>
              </a:rPr>
              <a:t>Wifi </a:t>
            </a:r>
          </a:p>
          <a:p>
            <a:r>
              <a:rPr lang="cs-CZ" sz="800" dirty="0" smtClean="0">
                <a:solidFill>
                  <a:schemeClr val="tx1">
                    <a:lumMod val="65000"/>
                    <a:lumOff val="35000"/>
                  </a:schemeClr>
                </a:solidFill>
                <a:latin typeface="Arial" panose="020B0604020202020204" pitchFamily="34" charset="0"/>
                <a:cs typeface="Arial" panose="020B0604020202020204" pitchFamily="34" charset="0"/>
              </a:rPr>
              <a:t>připojení s možností ovládání přes aplikaci hOn</a:t>
            </a:r>
            <a:endParaRPr lang="cs-CZ" sz="800" dirty="0">
              <a:solidFill>
                <a:schemeClr val="tx1">
                  <a:lumMod val="65000"/>
                  <a:lumOff val="3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74233977"/>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C795BD839E46F24EB4770DF09025A07F" ma:contentTypeVersion="11" ma:contentTypeDescription="Vytvoří nový dokument" ma:contentTypeScope="" ma:versionID="899d58e324f7d2ad8dbbf30f92ba481f">
  <xsd:schema xmlns:xsd="http://www.w3.org/2001/XMLSchema" xmlns:xs="http://www.w3.org/2001/XMLSchema" xmlns:p="http://schemas.microsoft.com/office/2006/metadata/properties" xmlns:ns3="a09af93a-bc92-4cce-8ba3-c8fdbed82e22" xmlns:ns4="b4af0723-3826-4aee-ba08-906e8dce3040" targetNamespace="http://schemas.microsoft.com/office/2006/metadata/properties" ma:root="true" ma:fieldsID="8ecc31191407e2209a8b26e29ff69bbb" ns3:_="" ns4:_="">
    <xsd:import namespace="a09af93a-bc92-4cce-8ba3-c8fdbed82e22"/>
    <xsd:import namespace="b4af0723-3826-4aee-ba08-906e8dce3040"/>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4:SharedWithUsers" minOccurs="0"/>
                <xsd:element ref="ns4:SharedWithDetails" minOccurs="0"/>
                <xsd:element ref="ns4:SharingHintHash" minOccurs="0"/>
                <xsd:element ref="ns3:MediaServiceEventHashCode" minOccurs="0"/>
                <xsd:element ref="ns3:MediaServiceGeneration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9af93a-bc92-4cce-8ba3-c8fdbed82e22"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Location" ma:index="12" nillable="true" ma:displayName="MediaServiceLocation" ma:descrip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4af0723-3826-4aee-ba08-906e8dce3040" elementFormDefault="qualified">
    <xsd:import namespace="http://schemas.microsoft.com/office/2006/documentManagement/types"/>
    <xsd:import namespace="http://schemas.microsoft.com/office/infopath/2007/PartnerControls"/>
    <xsd:element name="SharedWithUsers" ma:index="14" nillable="true" ma:displayName="Sdílí se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dílené s podrobnostmi" ma:internalName="SharedWithDetails" ma:readOnly="true">
      <xsd:simpleType>
        <xsd:restriction base="dms:Note">
          <xsd:maxLength value="255"/>
        </xsd:restriction>
      </xsd:simpleType>
    </xsd:element>
    <xsd:element name="SharingHintHash" ma:index="16" nillable="true" ma:displayName="Hodnota hash upozornění na sdílení"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38943F7-9869-47ED-98D3-9740D3D8EED8}">
  <ds:schemaRefs>
    <ds:schemaRef ds:uri="http://schemas.microsoft.com/sharepoint/v3/contenttype/forms"/>
  </ds:schemaRefs>
</ds:datastoreItem>
</file>

<file path=customXml/itemProps2.xml><?xml version="1.0" encoding="utf-8"?>
<ds:datastoreItem xmlns:ds="http://schemas.openxmlformats.org/officeDocument/2006/customXml" ds:itemID="{F71747CF-528E-4FB1-8821-D297DBD7BA7C}">
  <ds:schemaRefs>
    <ds:schemaRef ds:uri="a09af93a-bc92-4cce-8ba3-c8fdbed82e22"/>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b4af0723-3826-4aee-ba08-906e8dce3040"/>
    <ds:schemaRef ds:uri="http://www.w3.org/XML/1998/namespace"/>
  </ds:schemaRefs>
</ds:datastoreItem>
</file>

<file path=customXml/itemProps3.xml><?xml version="1.0" encoding="utf-8"?>
<ds:datastoreItem xmlns:ds="http://schemas.openxmlformats.org/officeDocument/2006/customXml" ds:itemID="{4ADD55FB-A287-496D-995F-BEB9B7F5903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09af93a-bc92-4cce-8ba3-c8fdbed82e22"/>
    <ds:schemaRef ds:uri="b4af0723-3826-4aee-ba08-906e8dce304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1971</TotalTime>
  <Words>74</Words>
  <Application>Microsoft Office PowerPoint</Application>
  <PresentationFormat>Předvádění na obrazovce (4:3)</PresentationFormat>
  <Paragraphs>52</Paragraphs>
  <Slides>1</Slides>
  <Notes>1</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1</vt:i4>
      </vt:variant>
    </vt:vector>
  </HeadingPairs>
  <TitlesOfParts>
    <vt:vector size="4" baseType="lpstr">
      <vt:lpstr>Arial</vt:lpstr>
      <vt:lpstr>Calibri</vt:lpstr>
      <vt:lpstr>Motiv systému Office</vt:lpstr>
      <vt:lpstr>Prezentace aplikace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recepce</dc:creator>
  <cp:lastModifiedBy>Martina Křižáková</cp:lastModifiedBy>
  <cp:revision>264</cp:revision>
  <cp:lastPrinted>2016-05-31T13:00:02Z</cp:lastPrinted>
  <dcterms:created xsi:type="dcterms:W3CDTF">2015-07-16T11:02:07Z</dcterms:created>
  <dcterms:modified xsi:type="dcterms:W3CDTF">2024-03-27T15:11:58Z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0x010100C795BD839E46F24EB4770DF09025A07F</vt:lpwstr>
  </property>
</Properties>
</file>