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99" d="100"/>
          <a:sy n="99" d="100"/>
        </p:scale>
        <p:origin x="1507" y="-4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HAIF64DCS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indukční varná deska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2 – šířka 60 cm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varné zóny, Bluetooth + Wi-Fi připojení, Flexi &amp;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Varycook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dotykové ovládání – dvojitý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slider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4x Booster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7"/>
            <a:ext cx="3900798" cy="5544617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varných zón	                        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                        7400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                       16 při 3,5 kW s omezením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               16 při 7,4kW - bez 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                            50 až 60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i="1" dirty="0">
                <a:latin typeface="Arial" charset="0"/>
              </a:rPr>
              <a:t>Standardní připojení s použitím libovolných dvou fází, např. (L1, L2,N,PE) 400V~ Možnost připojení pouze jednofázově (L,N,PE) 230V~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i="1" dirty="0">
                <a:latin typeface="Arial" charset="0"/>
              </a:rPr>
              <a:t>V obou případech nesmí být naměřené napětí mezi libovolným fázovým vodičem  a středním vodičem mimo povolenou toleranci, tedy 230 V ~ ± 10 %.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 200x185 mm, 2,0 kW/ Booster 3,0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 200x185 mm, 2,0 kW/ Booster 3,0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dna varné nádoby pro levé zóny 120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Flexi &amp; </a:t>
            </a: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: </a:t>
            </a:r>
            <a:r>
              <a:rPr lang="cs-CZ" altLang="cs-CZ" sz="800" dirty="0">
                <a:latin typeface="Arial" charset="0"/>
              </a:rPr>
              <a:t>V/Š - 200 x 380 mm, 3,0 kW/ Booster 3,7 kW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dna varné nádoby pro </a:t>
            </a:r>
            <a:r>
              <a:rPr lang="cs-CZ" altLang="cs-CZ" sz="800" b="1" dirty="0">
                <a:latin typeface="Arial" charset="0"/>
              </a:rPr>
              <a:t>Flexi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&amp;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220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zadní:  Ø 210 mm, 2,1 kW/ Booster 3,2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přední: Ø 150 mm, 1,2 kW/ Booster 2,0 kW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varné nádoby 140/90 mm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with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me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</a:t>
            </a: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připojení k aplikaci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 a možnost rozšíření základních možností o bohatý obsah včetně receptů a tipů k vaření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vyhrazená oblast se třemi tepelnými zónami, které lze variabilně využít po dobu celého procesu vaření, stačí posunout hrnec na vybranou zónu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</a:t>
            </a:r>
            <a:r>
              <a:rPr lang="cs-CZ" altLang="cs-CZ" sz="800" b="1" dirty="0" err="1">
                <a:latin typeface="Arial" charset="0"/>
              </a:rPr>
              <a:t>PreciSynch</a:t>
            </a:r>
            <a:r>
              <a:rPr lang="cs-CZ" altLang="cs-CZ" sz="800" b="1" dirty="0">
                <a:latin typeface="Arial" charset="0"/>
              </a:rPr>
              <a:t> – </a:t>
            </a:r>
            <a:r>
              <a:rPr lang="cs-CZ" altLang="cs-CZ" sz="800" dirty="0">
                <a:latin typeface="Arial" charset="0"/>
              </a:rPr>
              <a:t>Odsavač automaticky nastaví na správný sací výkon podle stupně výkonu varné desky </a:t>
            </a:r>
            <a:r>
              <a:rPr lang="cs-CZ" altLang="cs-CZ" sz="800" i="1" dirty="0">
                <a:latin typeface="Arial" charset="0"/>
              </a:rPr>
              <a:t>(pouze s kompatibilním odsavačem)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 </a:t>
            </a:r>
            <a:r>
              <a:rPr lang="cs-CZ" altLang="cs-CZ" sz="800" dirty="0">
                <a:latin typeface="Arial" charset="0"/>
              </a:rPr>
              <a:t>– </a:t>
            </a:r>
            <a:r>
              <a:rPr lang="cs-CZ" sz="800" b="1" i="0" dirty="0">
                <a:effectLst/>
                <a:latin typeface="Calibri" panose="020F0502020204030204" pitchFamily="34" charset="0"/>
              </a:rPr>
              <a:t>V případě nízkého příkonu domácnosti můžeme omezit příkon desky na následující maximální hodnoty: </a:t>
            </a:r>
            <a:r>
              <a:rPr lang="cs-CZ" altLang="cs-CZ" sz="800" b="1" dirty="0">
                <a:latin typeface="Arial" charset="0"/>
              </a:rPr>
              <a:t>2, 2,5, 3, 3,5, 4,5, 5,5 nebo 6,8 kW. Funkce Pauza, Rozpouštění, Mírné vaření, Vaření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 - Dvojité </a:t>
            </a:r>
            <a:r>
              <a:rPr lang="cs-CZ" altLang="cs-CZ" sz="800" dirty="0" err="1">
                <a:latin typeface="Arial" charset="0"/>
                <a:cs typeface="+mn-cs"/>
              </a:rPr>
              <a:t>slidery</a:t>
            </a:r>
            <a:r>
              <a:rPr lang="cs-CZ" altLang="cs-CZ" sz="800" dirty="0">
                <a:latin typeface="Arial" charset="0"/>
                <a:cs typeface="+mn-cs"/>
              </a:rPr>
              <a:t>  </a:t>
            </a:r>
            <a:r>
              <a:rPr lang="cs-CZ" altLang="cs-CZ" sz="800" dirty="0">
                <a:latin typeface="Arial" charset="0"/>
              </a:rPr>
              <a:t>– červeně podsvícené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15</a:t>
            </a:r>
            <a:r>
              <a:rPr lang="cs-CZ" altLang="cs-CZ" sz="800" dirty="0">
                <a:latin typeface="Arial" charset="0"/>
                <a:cs typeface="+mn-cs"/>
              </a:rPr>
              <a:t> úrovní výkonu, Časovač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  <a:cs typeface="+mn-cs"/>
              </a:rPr>
              <a:t>Booster (4x)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b="1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Dětská pojistka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Ochrana před přehřátím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</a:t>
            </a:r>
            <a:r>
              <a:rPr lang="cs-CZ" altLang="cs-CZ" sz="800" dirty="0">
                <a:latin typeface="Arial" charset="0"/>
                <a:cs typeface="+mn-cs"/>
              </a:rPr>
              <a:t> při vylití tekutin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33803558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8059019097237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51 × 590 × 510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11,0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100 × 750 × 620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14,3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F038696-7E65-441A-9CDA-D74AD8535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841" y="1877847"/>
            <a:ext cx="723480" cy="529299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D634F4B9-E578-4A82-A528-4FC6C0CFA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9495" y="4339963"/>
            <a:ext cx="552257" cy="673213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BD43DA10-9D84-4417-86DD-3EE275F78A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2385" y="3326449"/>
            <a:ext cx="707182" cy="673213"/>
          </a:xfrm>
          <a:prstGeom prst="rect">
            <a:avLst/>
          </a:prstGeom>
        </p:spPr>
      </p:pic>
      <p:sp>
        <p:nvSpPr>
          <p:cNvPr id="36" name="TextovéPole 35">
            <a:extLst>
              <a:ext uri="{FF2B5EF4-FFF2-40B4-BE49-F238E27FC236}">
                <a16:creationId xmlns:a16="http://schemas.microsoft.com/office/drawing/2014/main" id="{C2333B48-2825-415A-B9B4-8017BD250245}"/>
              </a:ext>
            </a:extLst>
          </p:cNvPr>
          <p:cNvSpPr txBox="1"/>
          <p:nvPr/>
        </p:nvSpPr>
        <p:spPr>
          <a:xfrm>
            <a:off x="4661204" y="1059904"/>
            <a:ext cx="993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široká nabídka receptů v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040AA2EC-0D1D-4824-840E-4FB37DAD03F9}"/>
              </a:ext>
            </a:extLst>
          </p:cNvPr>
          <p:cNvSpPr txBox="1"/>
          <p:nvPr/>
        </p:nvSpPr>
        <p:spPr>
          <a:xfrm>
            <a:off x="4647432" y="1896118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Dvojitý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slider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33439" y="2636294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VaryCook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tři tepelné zóny pro variabilní vaření</a:t>
            </a: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94E6F309-6C66-4AD9-A3A1-9A741A2118A4}"/>
              </a:ext>
            </a:extLst>
          </p:cNvPr>
          <p:cNvSpPr txBox="1"/>
          <p:nvPr/>
        </p:nvSpPr>
        <p:spPr>
          <a:xfrm>
            <a:off x="4675287" y="3401484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 pro všechny čtyři zóny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61204" y="4384181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Harmonický design, který perfektně ladí s celou ID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39D89284-650C-491E-A580-D620D78B88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9948" y="2516964"/>
            <a:ext cx="643969" cy="656596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F4F8B28-8943-4C0B-A0AB-1C02041756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3804" y="1066829"/>
            <a:ext cx="730873" cy="692100"/>
          </a:xfrm>
          <a:prstGeom prst="rect">
            <a:avLst/>
          </a:prstGeom>
        </p:spPr>
      </p:pic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E53041B1-3479-84B0-AEE4-9529896CD9B3}"/>
              </a:ext>
            </a:extLst>
          </p:cNvPr>
          <p:cNvCxnSpPr/>
          <p:nvPr/>
        </p:nvCxnSpPr>
        <p:spPr>
          <a:xfrm>
            <a:off x="5836679" y="1412776"/>
            <a:ext cx="264280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F8ABDC6-5A1C-727C-E5B3-90A05B184BFD}"/>
              </a:ext>
            </a:extLst>
          </p:cNvPr>
          <p:cNvSpPr txBox="1"/>
          <p:nvPr/>
        </p:nvSpPr>
        <p:spPr>
          <a:xfrm>
            <a:off x="6643037" y="1083978"/>
            <a:ext cx="993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cm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C5AD2BC-42BC-1025-CDD1-C69DE14FE2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1699" y="1561975"/>
            <a:ext cx="2786187" cy="230117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494C7F4-7A14-EA6A-4D7E-77BB333653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06455" y="3928428"/>
            <a:ext cx="2786186" cy="50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2649</TotalTime>
  <Words>493</Words>
  <Application>Microsoft Office PowerPoint</Application>
  <PresentationFormat>Předvádění na obrazovce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334</cp:revision>
  <cp:lastPrinted>2021-09-06T11:58:08Z</cp:lastPrinted>
  <dcterms:created xsi:type="dcterms:W3CDTF">2015-07-16T11:02:07Z</dcterms:created>
  <dcterms:modified xsi:type="dcterms:W3CDTF">2025-01-29T13:11:30Z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