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 varScale="1">
        <p:scale>
          <a:sx n="108" d="100"/>
          <a:sy n="108" d="100"/>
        </p:scale>
        <p:origin x="23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24.09.2024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24.09.2024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24.09.2024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24.09.2024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24.09.2024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24.09.2024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24.09.2024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H6 ID46G5YTB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Multifunkční trouba ID </a:t>
            </a:r>
            <a:r>
              <a:rPr lang="cs-CZ" altLang="cs-CZ" sz="1400" dirty="0" err="1">
                <a:latin typeface="Arial" charset="0"/>
              </a:rPr>
              <a:t>Series</a:t>
            </a:r>
            <a:r>
              <a:rPr lang="cs-CZ" altLang="cs-CZ" sz="1400" dirty="0">
                <a:latin typeface="Arial" charset="0"/>
              </a:rPr>
              <a:t> 4 s pravým horkým vzduchem</a:t>
            </a:r>
          </a:p>
          <a:p>
            <a:pPr>
              <a:spcBef>
                <a:spcPct val="0"/>
              </a:spcBef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Wi-Fi a Bluetooth, 300°C, Pyrolytické čištění, dotykový displej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Graphic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UX, 2x osvětlení, Soft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Close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a Soft Open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95138" y="980728"/>
            <a:ext cx="3907768" cy="522000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Hlavní vlastnosti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Kapacita (l) 			78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Energetická třída			A++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 err="1">
                <a:latin typeface="Arial" charset="0"/>
                <a:cs typeface="+mn-cs"/>
              </a:rPr>
              <a:t>Spotř</a:t>
            </a:r>
            <a:r>
              <a:rPr lang="cs-CZ" altLang="cs-CZ" sz="800" dirty="0">
                <a:latin typeface="Arial" charset="0"/>
                <a:cs typeface="+mn-cs"/>
              </a:rPr>
              <a:t>. en. Statický program (kWh) 		</a:t>
            </a:r>
            <a:r>
              <a:rPr lang="cs-CZ" altLang="cs-CZ" sz="800" dirty="0">
                <a:latin typeface="Arial" charset="0"/>
              </a:rPr>
              <a:t>0,99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 err="1">
                <a:latin typeface="Arial" charset="0"/>
                <a:cs typeface="+mn-cs"/>
              </a:rPr>
              <a:t>Spotř</a:t>
            </a:r>
            <a:r>
              <a:rPr lang="cs-CZ" altLang="cs-CZ" sz="800" dirty="0">
                <a:latin typeface="Arial" charset="0"/>
                <a:cs typeface="+mn-cs"/>
              </a:rPr>
              <a:t>. en. Nucená ventilace (kWh) 		0,54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Celkový příkon (W)			3300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Min/Max teplota (°C)		30°C-300°C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Programy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20 programů + Wifi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Statický, Statický + ventilátor, Víceúrovňové pečení, Spodní ohřev, Spodní ohřev + ventilátor, Gril, </a:t>
            </a:r>
            <a:r>
              <a:rPr lang="cs-CZ" altLang="cs-CZ" sz="800" dirty="0" err="1">
                <a:latin typeface="Arial" charset="0"/>
              </a:rPr>
              <a:t>Supergril</a:t>
            </a:r>
            <a:r>
              <a:rPr lang="cs-CZ" altLang="cs-CZ" sz="800" dirty="0">
                <a:latin typeface="Arial" charset="0"/>
              </a:rPr>
              <a:t>, Gratinování (</a:t>
            </a:r>
            <a:r>
              <a:rPr lang="cs-CZ" altLang="cs-CZ" sz="800" dirty="0" err="1">
                <a:latin typeface="Arial" charset="0"/>
              </a:rPr>
              <a:t>gril+ventilátor</a:t>
            </a:r>
            <a:r>
              <a:rPr lang="cs-CZ" altLang="cs-CZ" sz="800" dirty="0">
                <a:latin typeface="Arial" charset="0"/>
              </a:rPr>
              <a:t>), Víceúrovňové pečení+, </a:t>
            </a: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, Jolly, </a:t>
            </a:r>
            <a:r>
              <a:rPr lang="cs-CZ" altLang="cs-CZ" sz="800" dirty="0" err="1">
                <a:latin typeface="Arial" charset="0"/>
              </a:rPr>
              <a:t>AirFry</a:t>
            </a:r>
            <a:r>
              <a:rPr lang="cs-CZ" altLang="cs-CZ" sz="800" dirty="0">
                <a:latin typeface="Arial" charset="0"/>
              </a:rPr>
              <a:t>, Chléb, Maso a </a:t>
            </a:r>
            <a:r>
              <a:rPr lang="cs-CZ" altLang="cs-CZ" sz="800" dirty="0" err="1">
                <a:latin typeface="Arial" charset="0"/>
              </a:rPr>
              <a:t>drůběž</a:t>
            </a:r>
            <a:r>
              <a:rPr lang="cs-CZ" altLang="cs-CZ" sz="800" dirty="0">
                <a:latin typeface="Arial" charset="0"/>
              </a:rPr>
              <a:t>, Hovězí maso, Ryby, </a:t>
            </a:r>
            <a:r>
              <a:rPr lang="cs-CZ" altLang="cs-CZ" sz="800" dirty="0" err="1">
                <a:latin typeface="Arial" charset="0"/>
              </a:rPr>
              <a:t>Zelenina,Pyro</a:t>
            </a:r>
            <a:r>
              <a:rPr lang="cs-CZ" altLang="cs-CZ" sz="800" dirty="0">
                <a:latin typeface="Arial" charset="0"/>
              </a:rPr>
              <a:t>+, </a:t>
            </a:r>
            <a:r>
              <a:rPr lang="cs-CZ" altLang="cs-CZ" sz="800" dirty="0" err="1">
                <a:latin typeface="Arial" charset="0"/>
              </a:rPr>
              <a:t>Pyro</a:t>
            </a:r>
            <a:r>
              <a:rPr lang="cs-CZ" altLang="cs-CZ" sz="800" dirty="0">
                <a:latin typeface="Arial" charset="0"/>
              </a:rPr>
              <a:t> </a:t>
            </a: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, Hydrolytické čištění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Jolly</a:t>
            </a:r>
            <a:r>
              <a:rPr lang="cs-CZ" altLang="cs-CZ" sz="800" dirty="0">
                <a:latin typeface="Arial" charset="0"/>
              </a:rPr>
              <a:t> - Přidejte do přednastaveného seznamu funkcí svou oblíbenou funkci, kterou ještě nemáte v troubě. Můžete ji nakonfigurovat pomocí aplikace </a:t>
            </a:r>
            <a:r>
              <a:rPr lang="cs-CZ" altLang="cs-CZ" sz="800" dirty="0" err="1">
                <a:latin typeface="Arial" charset="0"/>
              </a:rPr>
              <a:t>hOn</a:t>
            </a:r>
            <a:r>
              <a:rPr lang="cs-CZ" altLang="cs-CZ" sz="800" dirty="0">
                <a:latin typeface="Arial" charset="0"/>
              </a:rPr>
              <a:t>.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Teplota 300°C pro program Pizza</a:t>
            </a:r>
            <a:br>
              <a:rPr lang="cs-CZ" altLang="cs-CZ" sz="800" dirty="0">
                <a:latin typeface="Arial" charset="0"/>
              </a:rPr>
            </a:br>
            <a:endParaRPr lang="cs-CZ" altLang="cs-CZ" sz="800" dirty="0"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Funkce</a:t>
            </a:r>
            <a:r>
              <a:rPr lang="cs-CZ" altLang="cs-CZ" sz="800" b="1" u="sng" dirty="0">
                <a:solidFill>
                  <a:srgbClr val="FF0000"/>
                </a:solidFill>
                <a:latin typeface="Arial" charset="0"/>
              </a:rPr>
              <a:t> </a:t>
            </a:r>
            <a:endParaRPr lang="cs-CZ" altLang="cs-CZ" sz="800" b="1" u="sng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Wi-Fi + Bluetooth </a:t>
            </a:r>
            <a:r>
              <a:rPr lang="cs-CZ" altLang="cs-CZ" sz="800" dirty="0">
                <a:latin typeface="Arial" charset="0"/>
              </a:rPr>
              <a:t>–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možnost připojení k aplikaci </a:t>
            </a:r>
            <a:r>
              <a:rPr lang="cs-CZ" altLang="cs-CZ" sz="800" b="1" dirty="0" err="1">
                <a:latin typeface="Arial" charset="0"/>
              </a:rPr>
              <a:t>hOn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a ovládání na dálku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Funkce </a:t>
            </a:r>
            <a:r>
              <a:rPr lang="cs-CZ" altLang="cs-CZ" sz="800" b="1" dirty="0" err="1">
                <a:latin typeface="Arial" charset="0"/>
              </a:rPr>
              <a:t>Everyday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cooking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Nabídka kategorií potravin umožňuje připravovat různé recepty bez předehřívání trouby díky určeným programům (Maso, Ryby, Zelenina)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Pyrolytické čištění </a:t>
            </a:r>
            <a:r>
              <a:rPr lang="cs-CZ" altLang="cs-CZ" sz="800" dirty="0">
                <a:latin typeface="Arial" charset="0"/>
              </a:rPr>
              <a:t>– čištění vnitřního prostoru za vysoké </a:t>
            </a:r>
            <a:r>
              <a:rPr lang="cs-CZ" altLang="cs-CZ" sz="800" dirty="0" err="1">
                <a:latin typeface="Arial" charset="0"/>
              </a:rPr>
              <a:t>teploy</a:t>
            </a:r>
            <a:r>
              <a:rPr lang="cs-CZ" altLang="cs-CZ" sz="800" dirty="0">
                <a:latin typeface="Arial" charset="0"/>
              </a:rPr>
              <a:t> 430°C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Hydrolytické čištění </a:t>
            </a:r>
            <a:r>
              <a:rPr lang="cs-CZ" altLang="cs-CZ" sz="800" dirty="0">
                <a:latin typeface="Arial" charset="0"/>
              </a:rPr>
              <a:t>– čištění vnitřního prostoru pomocí páry za 90 min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Bezpečnost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4 </a:t>
            </a:r>
            <a:r>
              <a:rPr lang="cs-CZ" altLang="cs-CZ" sz="800" dirty="0">
                <a:latin typeface="Arial" charset="0"/>
                <a:cs typeface="+mn-cs"/>
              </a:rPr>
              <a:t>bezpečnostní skla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srgbClr val="FF0000"/>
                </a:solidFill>
                <a:latin typeface="Arial" charset="0"/>
              </a:rPr>
              <a:t>			</a:t>
            </a:r>
            <a:br>
              <a:rPr lang="cs-CZ" altLang="cs-CZ" sz="800" dirty="0">
                <a:solidFill>
                  <a:srgbClr val="FF0000"/>
                </a:solidFill>
                <a:latin typeface="Arial" charset="0"/>
              </a:rPr>
            </a:br>
            <a:r>
              <a:rPr lang="cs-CZ" altLang="cs-CZ" sz="800" b="1" u="sng" dirty="0">
                <a:latin typeface="Arial" charset="0"/>
                <a:cs typeface="+mn-cs"/>
              </a:rPr>
              <a:t>Konstrukce</a:t>
            </a:r>
            <a:r>
              <a:rPr lang="cs-CZ" altLang="cs-CZ" sz="800" b="1" dirty="0">
                <a:latin typeface="Arial" charset="0"/>
                <a:cs typeface="+mn-cs"/>
              </a:rPr>
              <a:t>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7 úrovní pečení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Click&amp;Clean</a:t>
            </a:r>
            <a:r>
              <a:rPr lang="cs-CZ" altLang="cs-CZ" sz="800" b="1" dirty="0">
                <a:latin typeface="Arial" charset="0"/>
              </a:rPr>
              <a:t> - </a:t>
            </a:r>
            <a:r>
              <a:rPr lang="cs-CZ" altLang="cs-CZ" sz="800" dirty="0">
                <a:latin typeface="Arial" charset="0"/>
              </a:rPr>
              <a:t>pro snadné čištění skel dvířek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err="1">
                <a:latin typeface="Arial" charset="0"/>
              </a:rPr>
              <a:t>Graphic</a:t>
            </a:r>
            <a:r>
              <a:rPr lang="cs-CZ" altLang="cs-CZ" sz="800" dirty="0">
                <a:latin typeface="Arial" charset="0"/>
              </a:rPr>
              <a:t> UX - Plně dotykové ovládání + bílý displej (dálkové ovládání, osvětlení, funkce, hodiny, teplota)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1x p</a:t>
            </a:r>
            <a:r>
              <a:rPr lang="cs-CZ" altLang="cs-CZ" sz="800" b="1" dirty="0">
                <a:latin typeface="Arial" charset="0"/>
                <a:cs typeface="+mn-cs"/>
              </a:rPr>
              <a:t>ostranní osvětlení + 1x osvětlení v horním rohu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  <a:cs typeface="+mn-cs"/>
              </a:rPr>
              <a:t>Soft </a:t>
            </a:r>
            <a:r>
              <a:rPr lang="cs-CZ" altLang="cs-CZ" sz="800" b="1" dirty="0" err="1">
                <a:latin typeface="Arial" charset="0"/>
                <a:cs typeface="+mn-cs"/>
              </a:rPr>
              <a:t>Close</a:t>
            </a:r>
            <a:r>
              <a:rPr lang="cs-CZ" altLang="cs-CZ" sz="800" dirty="0">
                <a:latin typeface="Arial" charset="0"/>
                <a:cs typeface="+mn-cs"/>
              </a:rPr>
              <a:t> – závěsy tlumící pohyb dvířek během zavírání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Soft Open </a:t>
            </a:r>
            <a:r>
              <a:rPr lang="cs-CZ" altLang="cs-CZ" sz="800" dirty="0">
                <a:latin typeface="Arial" charset="0"/>
              </a:rPr>
              <a:t>– pohodlná manipulace při otevírání dvířek</a:t>
            </a:r>
            <a:endParaRPr lang="cs-CZ" altLang="cs-CZ" sz="800" dirty="0">
              <a:latin typeface="Arial" charset="0"/>
              <a:cs typeface="+mn-cs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33703813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8059019084282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Černé sklo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Připojení		K</a:t>
            </a:r>
            <a:r>
              <a:rPr lang="cs-CZ" sz="800" dirty="0">
                <a:latin typeface="Arial" charset="0"/>
              </a:rPr>
              <a:t>abel s vidlicí 230V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595 × 595 × 568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39,1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665 × 620 × 646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41</a:t>
            </a: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TextovéPole 16"/>
          <p:cNvSpPr txBox="1"/>
          <p:nvPr/>
        </p:nvSpPr>
        <p:spPr>
          <a:xfrm>
            <a:off x="4720834" y="1076090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na dálku pomocí aplikace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ovéPole 30"/>
          <p:cNvSpPr txBox="1"/>
          <p:nvPr/>
        </p:nvSpPr>
        <p:spPr>
          <a:xfrm>
            <a:off x="4795667" y="1900171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Teleskopický výsuv</a:t>
            </a:r>
          </a:p>
        </p:txBody>
      </p:sp>
      <p:sp>
        <p:nvSpPr>
          <p:cNvPr id="36" name="TextovéPole 35"/>
          <p:cNvSpPr txBox="1"/>
          <p:nvPr/>
        </p:nvSpPr>
        <p:spPr>
          <a:xfrm>
            <a:off x="4833338" y="2814376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Postranní osvětlení</a:t>
            </a:r>
          </a:p>
        </p:txBody>
      </p:sp>
      <p:pic>
        <p:nvPicPr>
          <p:cNvPr id="24" name="Obrázek 23">
            <a:extLst>
              <a:ext uri="{FF2B5EF4-FFF2-40B4-BE49-F238E27FC236}">
                <a16:creationId xmlns:a16="http://schemas.microsoft.com/office/drawing/2014/main" id="{30465F23-FF22-46EE-901E-B0690441B1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6256" y="1024855"/>
            <a:ext cx="589760" cy="626240"/>
          </a:xfrm>
          <a:prstGeom prst="rect">
            <a:avLst/>
          </a:prstGeom>
        </p:spPr>
      </p:pic>
      <p:pic>
        <p:nvPicPr>
          <p:cNvPr id="28" name="Obrázek 27">
            <a:extLst>
              <a:ext uri="{FF2B5EF4-FFF2-40B4-BE49-F238E27FC236}">
                <a16:creationId xmlns:a16="http://schemas.microsoft.com/office/drawing/2014/main" id="{4AD5A672-9D3B-4494-BFD9-E023DE19BD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7946" y="2633742"/>
            <a:ext cx="705392" cy="683188"/>
          </a:xfrm>
          <a:prstGeom prst="rect">
            <a:avLst/>
          </a:prstGeom>
        </p:spPr>
      </p:pic>
      <p:pic>
        <p:nvPicPr>
          <p:cNvPr id="42" name="Obrázek 41">
            <a:extLst>
              <a:ext uri="{FF2B5EF4-FFF2-40B4-BE49-F238E27FC236}">
                <a16:creationId xmlns:a16="http://schemas.microsoft.com/office/drawing/2014/main" id="{75EAABF9-C665-474B-818A-DC0625773A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1295" y="1808554"/>
            <a:ext cx="693534" cy="559666"/>
          </a:xfrm>
          <a:prstGeom prst="rect">
            <a:avLst/>
          </a:prstGeom>
        </p:spPr>
      </p:pic>
      <p:pic>
        <p:nvPicPr>
          <p:cNvPr id="44" name="Obrázek 43">
            <a:extLst>
              <a:ext uri="{FF2B5EF4-FFF2-40B4-BE49-F238E27FC236}">
                <a16:creationId xmlns:a16="http://schemas.microsoft.com/office/drawing/2014/main" id="{C48B6050-6194-4219-AFD9-96B169410F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92451" y="3470531"/>
            <a:ext cx="731511" cy="683188"/>
          </a:xfrm>
          <a:prstGeom prst="rect">
            <a:avLst/>
          </a:prstGeom>
        </p:spPr>
      </p:pic>
      <p:sp>
        <p:nvSpPr>
          <p:cNvPr id="46" name="TextovéPole 45">
            <a:extLst>
              <a:ext uri="{FF2B5EF4-FFF2-40B4-BE49-F238E27FC236}">
                <a16:creationId xmlns:a16="http://schemas.microsoft.com/office/drawing/2014/main" id="{38B9F9D3-E082-4EB9-AFCB-466BCAC760C4}"/>
              </a:ext>
            </a:extLst>
          </p:cNvPr>
          <p:cNvSpPr txBox="1"/>
          <p:nvPr/>
        </p:nvSpPr>
        <p:spPr>
          <a:xfrm>
            <a:off x="4811610" y="3642848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Pyrolytické čištění</a:t>
            </a:r>
          </a:p>
        </p:txBody>
      </p:sp>
      <p:sp>
        <p:nvSpPr>
          <p:cNvPr id="37" name="TextovéPole 36">
            <a:extLst>
              <a:ext uri="{FF2B5EF4-FFF2-40B4-BE49-F238E27FC236}">
                <a16:creationId xmlns:a16="http://schemas.microsoft.com/office/drawing/2014/main" id="{4AED1248-BF50-41C3-B6C1-2793E746CA6A}"/>
              </a:ext>
            </a:extLst>
          </p:cNvPr>
          <p:cNvSpPr txBox="1"/>
          <p:nvPr/>
        </p:nvSpPr>
        <p:spPr>
          <a:xfrm>
            <a:off x="95138" y="6195949"/>
            <a:ext cx="172001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Bef>
                <a:spcPct val="0"/>
              </a:spcBef>
              <a:buNone/>
            </a:pPr>
            <a:r>
              <a:rPr lang="cs-CZ" sz="800" b="1" u="sng" dirty="0">
                <a:solidFill>
                  <a:schemeClr val="bg1"/>
                </a:solidFill>
                <a:latin typeface="Arial" charset="0"/>
              </a:rPr>
              <a:t>Příslušenství</a:t>
            </a:r>
            <a:br>
              <a:rPr lang="cs-CZ" sz="800" dirty="0">
                <a:solidFill>
                  <a:schemeClr val="bg1"/>
                </a:solidFill>
                <a:latin typeface="Arial" charset="0"/>
              </a:rPr>
            </a:br>
            <a:r>
              <a:rPr lang="cs-CZ" sz="800" dirty="0">
                <a:solidFill>
                  <a:schemeClr val="bg1"/>
                </a:solidFill>
                <a:latin typeface="Arial" charset="0"/>
              </a:rPr>
              <a:t>1× plech – 20 mm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sz="800" dirty="0">
                <a:solidFill>
                  <a:schemeClr val="bg1"/>
                </a:solidFill>
                <a:latin typeface="Arial" charset="0"/>
              </a:rPr>
              <a:t>1× plech – 40 mm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sz="800" dirty="0">
                <a:solidFill>
                  <a:schemeClr val="bg1"/>
                </a:solidFill>
                <a:latin typeface="Arial" charset="0"/>
              </a:rPr>
              <a:t>2× rošt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bg1"/>
                </a:solidFill>
                <a:latin typeface="Arial" charset="0"/>
              </a:rPr>
              <a:t>1x teleskopické výsuvy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7DF1D588-82EE-872B-6D69-30E4117A53AD}"/>
              </a:ext>
            </a:extLst>
          </p:cNvPr>
          <p:cNvSpPr txBox="1"/>
          <p:nvPr/>
        </p:nvSpPr>
        <p:spPr>
          <a:xfrm>
            <a:off x="1362949" y="6184500"/>
            <a:ext cx="172001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Bef>
                <a:spcPct val="0"/>
              </a:spcBef>
              <a:buNone/>
            </a:pPr>
            <a:br>
              <a:rPr lang="cs-CZ" sz="800" dirty="0">
                <a:solidFill>
                  <a:schemeClr val="bg1"/>
                </a:solidFill>
                <a:latin typeface="Arial" charset="0"/>
              </a:rPr>
            </a:br>
            <a:r>
              <a:rPr lang="cs-CZ" sz="800" dirty="0">
                <a:solidFill>
                  <a:schemeClr val="bg1"/>
                </a:solidFill>
                <a:latin typeface="Arial" charset="0"/>
              </a:rPr>
              <a:t>1</a:t>
            </a:r>
            <a:r>
              <a:rPr lang="cs-CZ" sz="800">
                <a:solidFill>
                  <a:schemeClr val="bg1"/>
                </a:solidFill>
                <a:latin typeface="Arial" charset="0"/>
              </a:rPr>
              <a:t>× Teplotní </a:t>
            </a:r>
            <a:r>
              <a:rPr lang="cs-CZ" sz="800" dirty="0">
                <a:solidFill>
                  <a:schemeClr val="bg1"/>
                </a:solidFill>
                <a:latin typeface="Arial" charset="0"/>
              </a:rPr>
              <a:t>sonda – Wifi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bg1"/>
                </a:solidFill>
                <a:latin typeface="Arial" charset="0"/>
              </a:rPr>
              <a:t>1x Fritovací plech </a:t>
            </a:r>
            <a:r>
              <a:rPr lang="cs-CZ" altLang="cs-CZ" sz="800" dirty="0" err="1">
                <a:solidFill>
                  <a:schemeClr val="bg1"/>
                </a:solidFill>
                <a:latin typeface="Arial" charset="0"/>
              </a:rPr>
              <a:t>AirFry</a:t>
            </a:r>
            <a:endParaRPr lang="cs-CZ" altLang="cs-CZ" sz="800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1DB2B14D-64A0-0BD9-E354-F4CE8627B0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39424" y="4326382"/>
            <a:ext cx="576592" cy="581591"/>
          </a:xfrm>
          <a:prstGeom prst="rect">
            <a:avLst/>
          </a:prstGeom>
        </p:spPr>
      </p:pic>
      <p:sp>
        <p:nvSpPr>
          <p:cNvPr id="20" name="TextovéPole 19">
            <a:extLst>
              <a:ext uri="{FF2B5EF4-FFF2-40B4-BE49-F238E27FC236}">
                <a16:creationId xmlns:a16="http://schemas.microsoft.com/office/drawing/2014/main" id="{18BC02B1-B8E1-D5CB-ECF1-08B19D45C322}"/>
              </a:ext>
            </a:extLst>
          </p:cNvPr>
          <p:cNvSpPr txBox="1"/>
          <p:nvPr/>
        </p:nvSpPr>
        <p:spPr>
          <a:xfrm>
            <a:off x="4756328" y="4447900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Fritovací plech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AirFry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Obrázek 21">
            <a:extLst>
              <a:ext uri="{FF2B5EF4-FFF2-40B4-BE49-F238E27FC236}">
                <a16:creationId xmlns:a16="http://schemas.microsoft.com/office/drawing/2014/main" id="{0A488155-645C-12C7-33E8-4B7F4F7F405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08841" y="5013176"/>
            <a:ext cx="642973" cy="639256"/>
          </a:xfrm>
          <a:prstGeom prst="rect">
            <a:avLst/>
          </a:prstGeom>
        </p:spPr>
      </p:pic>
      <p:sp>
        <p:nvSpPr>
          <p:cNvPr id="23" name="TextovéPole 22">
            <a:extLst>
              <a:ext uri="{FF2B5EF4-FFF2-40B4-BE49-F238E27FC236}">
                <a16:creationId xmlns:a16="http://schemas.microsoft.com/office/drawing/2014/main" id="{9D4D245C-7FA1-9415-6518-9D8EADECD8A5}"/>
              </a:ext>
            </a:extLst>
          </p:cNvPr>
          <p:cNvSpPr txBox="1"/>
          <p:nvPr/>
        </p:nvSpPr>
        <p:spPr>
          <a:xfrm>
            <a:off x="4836698" y="5231811"/>
            <a:ext cx="7432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Masová sonda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18E0375-4C9D-EC2F-0056-EC18B924BD7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19924" y="1076090"/>
            <a:ext cx="2174678" cy="2174678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4443145E-FDA4-7C23-4527-7C00B68C56D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66750" y="1371645"/>
            <a:ext cx="926824" cy="1916741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532B32FC-0459-4A69-7C4A-CFE9F7B655E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19924" y="3429000"/>
            <a:ext cx="2346722" cy="919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71747CF-528E-4FB1-8821-D297DBD7BA7C}">
  <ds:schemaRefs>
    <ds:schemaRef ds:uri="a09af93a-bc92-4cce-8ba3-c8fdbed82e22"/>
    <ds:schemaRef ds:uri="http://schemas.microsoft.com/office/2006/documentManagement/types"/>
    <ds:schemaRef ds:uri="http://schemas.microsoft.com/office/2006/metadata/properties"/>
    <ds:schemaRef ds:uri="b4af0723-3826-4aee-ba08-906e8dce3040"/>
    <ds:schemaRef ds:uri="http://schemas.microsoft.com/office/infopath/2007/PartnerControls"/>
    <ds:schemaRef ds:uri="http://purl.org/dc/terms/"/>
    <ds:schemaRef ds:uri="http://purl.org/dc/dcmitype/"/>
    <ds:schemaRef ds:uri="http://schemas.openxmlformats.org/package/2006/metadata/core-properties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2539</TotalTime>
  <Words>440</Words>
  <Application>Microsoft Office PowerPoint</Application>
  <PresentationFormat>Předvádění na obrazovce (4:3)</PresentationFormat>
  <Paragraphs>55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Šperl</cp:lastModifiedBy>
  <cp:revision>314</cp:revision>
  <cp:lastPrinted>2021-09-06T12:40:04Z</cp:lastPrinted>
  <dcterms:created xsi:type="dcterms:W3CDTF">2015-07-16T11:02:07Z</dcterms:created>
  <dcterms:modified xsi:type="dcterms:W3CDTF">2024-09-24T09:36:39Z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