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82" y="-16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HMLT7518EWF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latin typeface="Arial" charset="0"/>
              </a:rPr>
              <a:t>Multi</a:t>
            </a:r>
            <a:r>
              <a:rPr lang="cs-CZ" altLang="cs-CZ" sz="1400" dirty="0">
                <a:latin typeface="Arial" charset="0"/>
              </a:rPr>
              <a:t>-teplotní vestavná chladnička ID </a:t>
            </a:r>
            <a:r>
              <a:rPr lang="cs-CZ" altLang="cs-CZ" sz="1400" dirty="0" err="1">
                <a:latin typeface="Arial" charset="0"/>
              </a:rPr>
              <a:t>Titanium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6 - výška 177,2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E,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</a:t>
            </a:r>
            <a:r>
              <a:rPr lang="cs-CZ" altLang="cs-CZ" sz="1200" dirty="0" err="1">
                <a:latin typeface="Arial" charset="0"/>
              </a:rPr>
              <a:t>Daylight</a:t>
            </a:r>
            <a:r>
              <a:rPr lang="cs-CZ" altLang="cs-CZ" sz="1200" dirty="0">
                <a:latin typeface="Arial" charset="0"/>
              </a:rPr>
              <a:t>, Super </a:t>
            </a:r>
            <a:r>
              <a:rPr lang="cs-CZ" altLang="cs-CZ" sz="1200" dirty="0" err="1">
                <a:latin typeface="Arial" charset="0"/>
              </a:rPr>
              <a:t>cooling</a:t>
            </a:r>
            <a:r>
              <a:rPr lang="cs-CZ" altLang="cs-CZ" sz="1200" dirty="0">
                <a:latin typeface="Arial" charset="0"/>
              </a:rPr>
              <a:t>, Reverzibilní dvířka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250915" y="956922"/>
            <a:ext cx="3573492" cy="5243805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750" b="1" u="sng" dirty="0">
                <a:latin typeface="Arial" charset="0"/>
              </a:rPr>
              <a:t>Hlavní vlastnosti</a:t>
            </a:r>
            <a:r>
              <a:rPr lang="cs-CZ" altLang="cs-CZ" sz="750" b="1" dirty="0">
                <a:latin typeface="Arial" charset="0"/>
              </a:rPr>
              <a:t> </a:t>
            </a:r>
            <a:r>
              <a:rPr lang="cs-CZ" altLang="cs-CZ" sz="75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75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Čistý objem chladicí části/</a:t>
            </a:r>
            <a:r>
              <a:rPr lang="cs-CZ" altLang="cs-CZ" sz="750" dirty="0" err="1">
                <a:latin typeface="Arial" charset="0"/>
              </a:rPr>
              <a:t>Myzone</a:t>
            </a:r>
            <a:r>
              <a:rPr lang="cs-CZ" altLang="cs-CZ" sz="750" dirty="0">
                <a:latin typeface="Arial" charset="0"/>
              </a:rPr>
              <a:t> (l)		175/103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Roční spotřeba energie (kWh/rok)		155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Úroveň emisí hluku šířeného vzduchem (dB(A))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dirty="0">
                <a:latin typeface="Arial" charset="0"/>
              </a:rPr>
              <a:t>Klimatická třída			SN.N.ST.T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75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b="1" dirty="0">
                <a:latin typeface="Arial" charset="0"/>
              </a:rPr>
              <a:t>WIFI-Bluetooth</a:t>
            </a:r>
            <a:r>
              <a:rPr lang="cs-CZ" altLang="cs-CZ" sz="750" dirty="0">
                <a:latin typeface="Arial" charset="0"/>
              </a:rPr>
              <a:t> – připojení přes aplikaci </a:t>
            </a:r>
            <a:r>
              <a:rPr lang="cs-CZ" altLang="cs-CZ" sz="750" dirty="0" err="1">
                <a:latin typeface="Arial" charset="0"/>
              </a:rPr>
              <a:t>hOn</a:t>
            </a:r>
            <a:endParaRPr lang="cs-CZ" altLang="cs-CZ" sz="75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750" b="1" dirty="0" err="1">
                <a:latin typeface="Arial" charset="0"/>
              </a:rPr>
              <a:t>Total</a:t>
            </a:r>
            <a:r>
              <a:rPr lang="cs-CZ" altLang="cs-CZ" sz="750" b="1" dirty="0">
                <a:latin typeface="Arial" charset="0"/>
              </a:rPr>
              <a:t> No </a:t>
            </a:r>
            <a:r>
              <a:rPr lang="cs-CZ" altLang="cs-CZ" sz="750" b="1" dirty="0" err="1">
                <a:latin typeface="Arial" charset="0"/>
              </a:rPr>
              <a:t>Frost</a:t>
            </a:r>
            <a:r>
              <a:rPr lang="cs-CZ" altLang="cs-CZ" sz="750" b="1" dirty="0">
                <a:latin typeface="Arial" charset="0"/>
              </a:rPr>
              <a:t> – </a:t>
            </a:r>
            <a:r>
              <a:rPr lang="cs-CZ" altLang="cs-CZ" sz="750" b="1" dirty="0" err="1">
                <a:latin typeface="Arial" charset="0"/>
              </a:rPr>
              <a:t>dual</a:t>
            </a:r>
            <a:r>
              <a:rPr lang="cs-CZ" altLang="cs-CZ" sz="750" b="1" dirty="0">
                <a:latin typeface="Arial" charset="0"/>
              </a:rPr>
              <a:t> </a:t>
            </a:r>
            <a:r>
              <a:rPr lang="cs-CZ" altLang="cs-CZ" sz="750" b="1" dirty="0" err="1">
                <a:latin typeface="Arial" charset="0"/>
              </a:rPr>
              <a:t>cooling</a:t>
            </a:r>
            <a:r>
              <a:rPr lang="cs-CZ" altLang="cs-CZ" sz="750" b="1" dirty="0">
                <a:latin typeface="Arial" charset="0"/>
              </a:rPr>
              <a:t> (dva výparníky)</a:t>
            </a:r>
            <a:endParaRPr lang="cs-CZ" altLang="cs-CZ" sz="75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b="1" dirty="0">
                <a:latin typeface="Arial" charset="0"/>
              </a:rPr>
              <a:t>Horní - Chladicí část:</a:t>
            </a:r>
            <a:r>
              <a:rPr lang="cs-CZ" altLang="cs-CZ" sz="750" dirty="0">
                <a:latin typeface="Arial" charset="0"/>
              </a:rPr>
              <a:t> </a:t>
            </a:r>
            <a:r>
              <a:rPr lang="pl-PL" altLang="cs-CZ" sz="750" dirty="0">
                <a:latin typeface="Arial" charset="0"/>
              </a:rPr>
              <a:t>volba teploty v rozsahu +1°C až +9°C (po 1°C)</a:t>
            </a:r>
          </a:p>
          <a:p>
            <a:pPr marL="0" indent="0">
              <a:spcBef>
                <a:spcPct val="0"/>
              </a:spcBef>
              <a:buNone/>
            </a:pPr>
            <a:r>
              <a:rPr lang="pl-PL" altLang="cs-CZ" sz="750" dirty="0">
                <a:latin typeface="Arial" charset="0"/>
              </a:rPr>
              <a:t>Funkce:</a:t>
            </a:r>
          </a:p>
          <a:p>
            <a:pPr>
              <a:spcBef>
                <a:spcPct val="0"/>
              </a:spcBef>
            </a:pPr>
            <a:r>
              <a:rPr lang="cs-CZ" altLang="cs-CZ" sz="700" b="1" dirty="0" err="1">
                <a:latin typeface="Arial" charset="0"/>
              </a:rPr>
              <a:t>Holiday</a:t>
            </a:r>
            <a:r>
              <a:rPr lang="cs-CZ" altLang="cs-CZ" sz="700" dirty="0">
                <a:latin typeface="Arial" charset="0"/>
              </a:rPr>
              <a:t> (+17°C)</a:t>
            </a:r>
          </a:p>
          <a:p>
            <a:pPr>
              <a:spcBef>
                <a:spcPct val="0"/>
              </a:spcBef>
            </a:pPr>
            <a:r>
              <a:rPr lang="cs-CZ" altLang="cs-CZ" sz="700" b="1" dirty="0" err="1">
                <a:latin typeface="Arial" charset="0"/>
              </a:rPr>
              <a:t>Fridge</a:t>
            </a:r>
            <a:r>
              <a:rPr lang="cs-CZ" altLang="cs-CZ" sz="700" b="1" dirty="0">
                <a:latin typeface="Arial" charset="0"/>
              </a:rPr>
              <a:t> (Chladnička)</a:t>
            </a:r>
            <a:r>
              <a:rPr lang="cs-CZ" altLang="cs-CZ" sz="700" dirty="0">
                <a:latin typeface="Arial" charset="0"/>
              </a:rPr>
              <a:t> (+5°C)</a:t>
            </a:r>
          </a:p>
          <a:p>
            <a:pPr>
              <a:spcBef>
                <a:spcPct val="0"/>
              </a:spcBef>
            </a:pPr>
            <a:r>
              <a:rPr lang="cs-CZ" altLang="cs-CZ" sz="700" b="1" dirty="0">
                <a:latin typeface="Arial" charset="0"/>
              </a:rPr>
              <a:t>Super Cool </a:t>
            </a:r>
            <a:r>
              <a:rPr lang="cs-CZ" altLang="cs-CZ" sz="700" dirty="0">
                <a:latin typeface="Arial" charset="0"/>
              </a:rPr>
              <a:t>(+1°C)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75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b="1" dirty="0">
                <a:latin typeface="Arial" charset="0"/>
              </a:rPr>
              <a:t>Spodní - </a:t>
            </a:r>
            <a:r>
              <a:rPr lang="cs-CZ" altLang="cs-CZ" sz="750" b="1" dirty="0" err="1">
                <a:latin typeface="Arial" charset="0"/>
              </a:rPr>
              <a:t>MyZone</a:t>
            </a:r>
            <a:r>
              <a:rPr lang="cs-CZ" altLang="cs-CZ" sz="750" b="1" dirty="0">
                <a:latin typeface="Arial" charset="0"/>
              </a:rPr>
              <a:t> část: </a:t>
            </a:r>
            <a:r>
              <a:rPr lang="pl-PL" altLang="cs-CZ" sz="750" dirty="0">
                <a:latin typeface="Arial" charset="0"/>
              </a:rPr>
              <a:t>volba teploty v rozsahu +4°C až -7°C (po 1°C)</a:t>
            </a:r>
          </a:p>
          <a:p>
            <a:pPr marL="0" indent="0">
              <a:spcBef>
                <a:spcPct val="0"/>
              </a:spcBef>
              <a:buNone/>
            </a:pPr>
            <a:r>
              <a:rPr lang="pl-PL" altLang="cs-CZ" sz="750" dirty="0">
                <a:latin typeface="Arial" charset="0"/>
              </a:rPr>
              <a:t>Funkce:</a:t>
            </a:r>
            <a:endParaRPr lang="cs-CZ" altLang="cs-CZ" sz="75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700" b="1" dirty="0" err="1">
                <a:latin typeface="Arial" charset="0"/>
              </a:rPr>
              <a:t>Fruit&amp;Vegetables</a:t>
            </a:r>
            <a:r>
              <a:rPr lang="cs-CZ" altLang="cs-CZ" sz="700" b="1" dirty="0">
                <a:latin typeface="Arial" charset="0"/>
              </a:rPr>
              <a:t> </a:t>
            </a:r>
            <a:r>
              <a:rPr lang="cs-CZ" altLang="cs-CZ" sz="700" dirty="0">
                <a:latin typeface="Arial" charset="0"/>
              </a:rPr>
              <a:t>(+4°C)</a:t>
            </a:r>
          </a:p>
          <a:p>
            <a:pPr>
              <a:spcBef>
                <a:spcPct val="0"/>
              </a:spcBef>
            </a:pPr>
            <a:r>
              <a:rPr lang="cs-CZ" altLang="cs-CZ" sz="700" b="1" dirty="0">
                <a:latin typeface="Arial" charset="0"/>
              </a:rPr>
              <a:t>0°C </a:t>
            </a:r>
            <a:r>
              <a:rPr lang="cs-CZ" altLang="cs-CZ" sz="700" b="1" dirty="0" err="1">
                <a:latin typeface="Arial" charset="0"/>
              </a:rPr>
              <a:t>Fresh</a:t>
            </a:r>
            <a:r>
              <a:rPr lang="cs-CZ" altLang="cs-CZ" sz="700" b="1" dirty="0">
                <a:latin typeface="Arial" charset="0"/>
              </a:rPr>
              <a:t> </a:t>
            </a:r>
            <a:r>
              <a:rPr lang="cs-CZ" altLang="cs-CZ" sz="700" dirty="0">
                <a:latin typeface="Arial" charset="0"/>
              </a:rPr>
              <a:t>= </a:t>
            </a:r>
            <a:r>
              <a:rPr lang="cs-CZ" altLang="cs-CZ" sz="700" dirty="0" err="1">
                <a:latin typeface="Arial" charset="0"/>
              </a:rPr>
              <a:t>MyZone</a:t>
            </a:r>
            <a:r>
              <a:rPr lang="cs-CZ" altLang="cs-CZ" sz="700" dirty="0">
                <a:latin typeface="Arial" charset="0"/>
              </a:rPr>
              <a:t> (0°C)</a:t>
            </a:r>
          </a:p>
          <a:p>
            <a:pPr>
              <a:spcBef>
                <a:spcPct val="0"/>
              </a:spcBef>
            </a:pPr>
            <a:r>
              <a:rPr lang="cs-CZ" altLang="cs-CZ" sz="700" b="1" dirty="0">
                <a:latin typeface="Arial" charset="0"/>
              </a:rPr>
              <a:t>Soft </a:t>
            </a:r>
            <a:r>
              <a:rPr lang="cs-CZ" altLang="cs-CZ" sz="700" b="1" dirty="0" err="1">
                <a:latin typeface="Arial" charset="0"/>
              </a:rPr>
              <a:t>Freeze</a:t>
            </a:r>
            <a:r>
              <a:rPr lang="cs-CZ" altLang="cs-CZ" sz="700" b="1" dirty="0">
                <a:latin typeface="Arial" charset="0"/>
              </a:rPr>
              <a:t> </a:t>
            </a:r>
            <a:r>
              <a:rPr lang="cs-CZ" altLang="cs-CZ" sz="700" dirty="0">
                <a:latin typeface="Arial" charset="0"/>
              </a:rPr>
              <a:t>(-7°C)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75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Alarm otevřených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750" dirty="0" err="1">
                <a:latin typeface="Arial" charset="0"/>
              </a:rPr>
              <a:t>Eco</a:t>
            </a:r>
            <a:r>
              <a:rPr lang="cs-CZ" altLang="cs-CZ" sz="750" dirty="0">
                <a:latin typeface="Arial" charset="0"/>
              </a:rPr>
              <a:t> provoz displeje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75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750" b="1" u="sng" dirty="0">
                <a:latin typeface="Arial" charset="0"/>
              </a:rPr>
              <a:t>Horní část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3 + 1 skleněné police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1x zásuvka </a:t>
            </a:r>
            <a:r>
              <a:rPr lang="cs-CZ" altLang="cs-CZ" sz="750" dirty="0" err="1">
                <a:latin typeface="Arial" charset="0"/>
              </a:rPr>
              <a:t>Fresh</a:t>
            </a:r>
            <a:r>
              <a:rPr lang="cs-CZ" altLang="cs-CZ" sz="750" dirty="0">
                <a:latin typeface="Arial" charset="0"/>
              </a:rPr>
              <a:t> </a:t>
            </a:r>
            <a:r>
              <a:rPr lang="cs-CZ" altLang="cs-CZ" sz="750" dirty="0" err="1">
                <a:latin typeface="Arial" charset="0"/>
              </a:rPr>
              <a:t>zone</a:t>
            </a:r>
            <a:r>
              <a:rPr lang="cs-CZ" altLang="cs-CZ" sz="750" dirty="0">
                <a:latin typeface="Arial" charset="0"/>
              </a:rPr>
              <a:t> na teleskopických výsuvech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Dveřní oddělené boxy a 2 balkónové police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LED stropní osvětlení </a:t>
            </a:r>
            <a:r>
              <a:rPr lang="cs-CZ" altLang="cs-CZ" sz="750" dirty="0" err="1">
                <a:latin typeface="Arial" charset="0"/>
              </a:rPr>
              <a:t>Daylight</a:t>
            </a:r>
            <a:r>
              <a:rPr lang="cs-CZ" altLang="cs-CZ" sz="750" dirty="0">
                <a:latin typeface="Arial" charset="0"/>
              </a:rPr>
              <a:t> &amp; oboustranně boční policové osvětlení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Air </a:t>
            </a:r>
            <a:r>
              <a:rPr lang="cs-CZ" altLang="cs-CZ" sz="750" dirty="0" err="1">
                <a:latin typeface="Arial" charset="0"/>
              </a:rPr>
              <a:t>Surround</a:t>
            </a:r>
            <a:r>
              <a:rPr lang="cs-CZ" altLang="cs-CZ" sz="750" dirty="0">
                <a:latin typeface="Arial" charset="0"/>
              </a:rPr>
              <a:t> eliminuje efekt teplotního vrstvení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75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b="1" u="sng" dirty="0">
                <a:latin typeface="Arial" charset="0"/>
              </a:rPr>
              <a:t>Spodní část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3x zásuvka </a:t>
            </a:r>
            <a:r>
              <a:rPr lang="cs-CZ" altLang="cs-CZ" sz="750" dirty="0" err="1">
                <a:latin typeface="Arial" charset="0"/>
              </a:rPr>
              <a:t>MyZone</a:t>
            </a:r>
            <a:r>
              <a:rPr lang="cs-CZ" altLang="cs-CZ" sz="750" dirty="0">
                <a:latin typeface="Arial" charset="0"/>
              </a:rPr>
              <a:t> (2 velké + 1 malá) na teleskopických výsuvech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LED osvětlení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75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b="1" u="sng" dirty="0">
                <a:latin typeface="Arial" charset="0"/>
              </a:rPr>
              <a:t>Konstrukce</a:t>
            </a:r>
            <a:endParaRPr lang="cs-CZ" altLang="cs-CZ" sz="75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Reverzibilní dvířka – výměnné panty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b="1" dirty="0">
                <a:latin typeface="Arial" charset="0"/>
              </a:rPr>
              <a:t>Soft </a:t>
            </a:r>
            <a:r>
              <a:rPr lang="cs-CZ" altLang="cs-CZ" sz="750" b="1" dirty="0" err="1">
                <a:latin typeface="Arial" charset="0"/>
              </a:rPr>
              <a:t>Close</a:t>
            </a:r>
            <a:r>
              <a:rPr lang="cs-CZ" altLang="cs-CZ" sz="750" b="1" dirty="0">
                <a:latin typeface="Arial" charset="0"/>
              </a:rPr>
              <a:t> </a:t>
            </a:r>
            <a:r>
              <a:rPr lang="cs-CZ" altLang="cs-CZ" sz="750" dirty="0">
                <a:latin typeface="Arial" charset="0"/>
              </a:rPr>
              <a:t>– tlumené dovírání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b="1" dirty="0">
                <a:latin typeface="Arial" charset="0"/>
              </a:rPr>
              <a:t>ABT PRO </a:t>
            </a:r>
            <a:r>
              <a:rPr lang="cs-CZ" altLang="cs-CZ" sz="750" dirty="0">
                <a:latin typeface="Arial" charset="0"/>
              </a:rPr>
              <a:t>– antibakteriální systém  (až 99,99 </a:t>
            </a:r>
            <a:r>
              <a:rPr lang="cs-CZ" altLang="cs-CZ" sz="750">
                <a:latin typeface="Arial" charset="0"/>
              </a:rPr>
              <a:t>% bakterií)</a:t>
            </a:r>
            <a:endParaRPr lang="cs-CZ" altLang="cs-CZ" sz="75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Invertorový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750" dirty="0">
                <a:latin typeface="Arial" charset="0"/>
              </a:rPr>
              <a:t>Fixní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75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charset="0"/>
              </a:rPr>
              <a:t>Kód		</a:t>
            </a:r>
            <a:r>
              <a:rPr lang="cs-CZ" sz="750" dirty="0">
                <a:latin typeface="Arial" charset="0"/>
              </a:rPr>
              <a:t>34901702</a:t>
            </a:r>
            <a:endParaRPr lang="cs-CZ" altLang="cs-CZ" sz="75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charset="0"/>
              </a:rPr>
              <a:t>EAN		6901018092732</a:t>
            </a: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panose="020B0604020202020204" pitchFamily="34" charset="0"/>
              </a:rPr>
              <a:t>Rozměry výrobku V × Š × H (mm)	1772 × 558 × 545</a:t>
            </a:r>
            <a:endParaRPr lang="cs-CZ" altLang="cs-CZ" sz="75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panose="020B0604020202020204" pitchFamily="34" charset="0"/>
              </a:rPr>
              <a:t>Čistá váha výrobku (kg)	97</a:t>
            </a: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panose="020B0604020202020204" pitchFamily="34" charset="0"/>
              </a:rPr>
              <a:t>Rozměry balení V × Š × H (mm)	1871 × 603 × 584</a:t>
            </a:r>
            <a:endParaRPr lang="cs-CZ" altLang="cs-CZ" sz="75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750" dirty="0">
                <a:latin typeface="Arial" charset="0"/>
              </a:rPr>
              <a:t>Hmotnost s obalem (kg)	103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86711" y="412784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Reverzibilní dvířka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 flipH="1">
            <a:off x="7591207" y="1124744"/>
            <a:ext cx="22333" cy="251970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591207" y="2019647"/>
            <a:ext cx="353943" cy="72606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177,2 cm</a:t>
            </a:r>
          </a:p>
        </p:txBody>
      </p:sp>
      <p:pic>
        <p:nvPicPr>
          <p:cNvPr id="46" name="Obrázek 45">
            <a:extLst>
              <a:ext uri="{FF2B5EF4-FFF2-40B4-BE49-F238E27FC236}">
                <a16:creationId xmlns:a16="http://schemas.microsoft.com/office/drawing/2014/main" id="{C3210551-178C-49FB-89D9-BEEFCAAF86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478" y="3894125"/>
            <a:ext cx="720000" cy="72000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F57E37CF-7808-9AA8-B9CC-1EFEA8B774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079" y="2019647"/>
            <a:ext cx="771186" cy="771186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75066C68-72B0-50B2-DE64-2F8BECE5F6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95" y="2970989"/>
            <a:ext cx="720000" cy="7200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570B98F8-1746-EF96-E1F7-6508F20575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909" y="1146962"/>
            <a:ext cx="601446" cy="601446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30F604D3-F91D-CF94-83F6-66096BBA61DB}"/>
              </a:ext>
            </a:extLst>
          </p:cNvPr>
          <p:cNvSpPr txBox="1"/>
          <p:nvPr/>
        </p:nvSpPr>
        <p:spPr>
          <a:xfrm>
            <a:off x="4742019" y="121685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Konektivita – připojení přes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A5311342-4C79-F3C7-4CB8-CCABF436B9BB}"/>
              </a:ext>
            </a:extLst>
          </p:cNvPr>
          <p:cNvSpPr txBox="1"/>
          <p:nvPr/>
        </p:nvSpPr>
        <p:spPr>
          <a:xfrm>
            <a:off x="4774430" y="216267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Daylight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stropní části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F4E02A3D-80B6-C94B-8ECC-26022E2CF81E}"/>
              </a:ext>
            </a:extLst>
          </p:cNvPr>
          <p:cNvSpPr txBox="1"/>
          <p:nvPr/>
        </p:nvSpPr>
        <p:spPr>
          <a:xfrm>
            <a:off x="4828689" y="317320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systém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9611A25-6062-BC3F-2FFE-11B10E8664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9126" y="1108506"/>
            <a:ext cx="1592015" cy="27709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2E39D17-8E78-702F-D1D0-F18F5B4B16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5150" y="1605057"/>
            <a:ext cx="1061302" cy="213697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B173EF5-046E-8A86-797B-5D1AB81170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2945" y="302352"/>
            <a:ext cx="609653" cy="57917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6F8F49E7-6DFB-FF99-E67E-43B4E450B2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19127" y="3907270"/>
            <a:ext cx="1303370" cy="101566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951D060F-EB40-3EEF-2797-91074809F2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08303" y="3888694"/>
            <a:ext cx="1573385" cy="103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2446</TotalTime>
  <Words>406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286</cp:revision>
  <cp:lastPrinted>2016-05-31T13:00:02Z</cp:lastPrinted>
  <dcterms:created xsi:type="dcterms:W3CDTF">2015-07-16T11:02:07Z</dcterms:created>
  <dcterms:modified xsi:type="dcterms:W3CDTF">2025-08-15T11:28:30Z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