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AAA"/>
    <a:srgbClr val="6F6F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31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15.04.2026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7627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15.04.2026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8614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15.04.2026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6095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15.04.2026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935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15.04.2026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6791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15.04.2026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7023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15.04.2026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6525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15.04.2026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665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15.04.2026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3613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15.04.2026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4409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15.04.2026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1211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2B351-D0C7-439C-A47A-565AF3B42AEA}" type="datetimeFigureOut">
              <a:rPr lang="cs-CZ" smtClean="0"/>
              <a:t>15.04.2026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6758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9310" y="16252"/>
            <a:ext cx="1809000" cy="728399"/>
          </a:xfrm>
          <a:prstGeom prst="rect">
            <a:avLst/>
          </a:prstGeom>
        </p:spPr>
      </p:pic>
      <p:sp>
        <p:nvSpPr>
          <p:cNvPr id="7" name="Zástupný symbol pro text 3">
            <a:extLst>
              <a:ext uri="{FF2B5EF4-FFF2-40B4-BE49-F238E27FC236}">
                <a16:creationId xmlns:a16="http://schemas.microsoft.com/office/drawing/2014/main" xmlns="" id="{26BAEC73-666C-DD82-3DF6-4C8D10A4E38B}"/>
              </a:ext>
            </a:extLst>
          </p:cNvPr>
          <p:cNvSpPr txBox="1">
            <a:spLocks/>
          </p:cNvSpPr>
          <p:nvPr/>
        </p:nvSpPr>
        <p:spPr>
          <a:xfrm>
            <a:off x="-1" y="16251"/>
            <a:ext cx="9398001" cy="93037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5AAA"/>
                </a:solidFill>
                <a:latin typeface="Arial" charset="0"/>
              </a:rPr>
              <a:t>HCR58S18DNMB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rgbClr val="6F6F6F"/>
                </a:solidFill>
                <a:latin typeface="Arial" charset="0"/>
              </a:rPr>
              <a:t>Volně </a:t>
            </a:r>
            <a:r>
              <a:rPr lang="cs-CZ" altLang="cs-CZ" sz="1400" dirty="0">
                <a:solidFill>
                  <a:srgbClr val="6F6F6F"/>
                </a:solidFill>
                <a:latin typeface="Arial" charset="0"/>
              </a:rPr>
              <a:t>stojící </a:t>
            </a:r>
            <a:r>
              <a:rPr lang="cs-CZ" altLang="cs-CZ" sz="1400" dirty="0" smtClean="0">
                <a:solidFill>
                  <a:srgbClr val="6F6F6F"/>
                </a:solidFill>
                <a:latin typeface="Arial" charset="0"/>
              </a:rPr>
              <a:t>čtyřdveřová chladnička, </a:t>
            </a:r>
            <a:r>
              <a:rPr lang="cs-CZ" altLang="cs-CZ" sz="1400" dirty="0" smtClean="0">
                <a:solidFill>
                  <a:srgbClr val="005AAA"/>
                </a:solidFill>
                <a:latin typeface="Arial" charset="0"/>
              </a:rPr>
              <a:t>Cube 83 Series 5</a:t>
            </a:r>
            <a:endParaRPr lang="cs-CZ" altLang="cs-CZ" sz="1400" dirty="0">
              <a:solidFill>
                <a:srgbClr val="005AAA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rgbClr val="6F6F6F"/>
                </a:solidFill>
                <a:latin typeface="Arial" charset="0"/>
              </a:rPr>
              <a:t>Total </a:t>
            </a:r>
            <a:r>
              <a:rPr lang="cs-CZ" altLang="cs-CZ" sz="1400" dirty="0">
                <a:solidFill>
                  <a:srgbClr val="6F6F6F"/>
                </a:solidFill>
                <a:latin typeface="Arial" charset="0"/>
              </a:rPr>
              <a:t>No Frost, Invertorový kompresor, </a:t>
            </a:r>
            <a:r>
              <a:rPr lang="cs-CZ" altLang="cs-CZ" sz="1400" dirty="0" smtClean="0">
                <a:solidFill>
                  <a:srgbClr val="6F6F6F"/>
                </a:solidFill>
                <a:latin typeface="Arial" charset="0"/>
              </a:rPr>
              <a:t>Active Fresh Zone, Magic Zone, </a:t>
            </a:r>
            <a:r>
              <a:rPr lang="cs-CZ" altLang="cs-CZ" sz="1400" dirty="0" smtClean="0">
                <a:solidFill>
                  <a:srgbClr val="6F6F6F"/>
                </a:solidFill>
                <a:latin typeface="Arial" charset="0"/>
              </a:rPr>
              <a:t>Displej, H-</a:t>
            </a:r>
            <a:r>
              <a:rPr lang="cs-CZ" altLang="cs-CZ" sz="1400" dirty="0" err="1" smtClean="0">
                <a:solidFill>
                  <a:srgbClr val="6F6F6F"/>
                </a:solidFill>
                <a:latin typeface="Arial" charset="0"/>
              </a:rPr>
              <a:t>Deo</a:t>
            </a:r>
            <a:endParaRPr lang="cs-CZ" altLang="cs-CZ" sz="1400" dirty="0">
              <a:solidFill>
                <a:srgbClr val="6F6F6F"/>
              </a:solidFill>
              <a:latin typeface="Arial" charset="0"/>
            </a:endParaRPr>
          </a:p>
        </p:txBody>
      </p:sp>
      <p:cxnSp>
        <p:nvCxnSpPr>
          <p:cNvPr id="8" name="Straight Connector 32">
            <a:extLst>
              <a:ext uri="{FF2B5EF4-FFF2-40B4-BE49-F238E27FC236}">
                <a16:creationId xmlns:a16="http://schemas.microsoft.com/office/drawing/2014/main" xmlns="" id="{EE360BC3-819E-8DA7-18AA-A6A8796A1E77}"/>
              </a:ext>
            </a:extLst>
          </p:cNvPr>
          <p:cNvCxnSpPr/>
          <p:nvPr/>
        </p:nvCxnSpPr>
        <p:spPr>
          <a:xfrm>
            <a:off x="4624399" y="1028721"/>
            <a:ext cx="0" cy="5760000"/>
          </a:xfrm>
          <a:prstGeom prst="line">
            <a:avLst/>
          </a:prstGeom>
          <a:ln>
            <a:solidFill>
              <a:srgbClr val="005AA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Zástupný symbol pro text 3">
            <a:extLst>
              <a:ext uri="{FF2B5EF4-FFF2-40B4-BE49-F238E27FC236}">
                <a16:creationId xmlns:a16="http://schemas.microsoft.com/office/drawing/2014/main" xmlns="" id="{F3CDBFE4-661A-C027-D6B3-38F56028539C}"/>
              </a:ext>
            </a:extLst>
          </p:cNvPr>
          <p:cNvSpPr txBox="1">
            <a:spLocks/>
          </p:cNvSpPr>
          <p:nvPr/>
        </p:nvSpPr>
        <p:spPr>
          <a:xfrm>
            <a:off x="60585" y="932953"/>
            <a:ext cx="4647301" cy="589855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>
                <a:solidFill>
                  <a:srgbClr val="005AAA"/>
                </a:solidFill>
                <a:latin typeface="Arial" charset="0"/>
              </a:rPr>
              <a:t>Hlavní vlastnosti (Nařízení v přenesené pravomoci: (EU) 2019/2014)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D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523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328/195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0,648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250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13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5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Klimatická třída			SN - </a:t>
            </a:r>
            <a:r>
              <a:rPr lang="cs-CZ" altLang="cs-CZ" sz="800" dirty="0" smtClean="0">
                <a:latin typeface="Arial" charset="0"/>
              </a:rPr>
              <a:t>T  </a:t>
            </a:r>
            <a:r>
              <a:rPr lang="cs-CZ" altLang="cs-CZ" sz="800" dirty="0">
                <a:latin typeface="Arial" charset="0"/>
              </a:rPr>
              <a:t>10°- </a:t>
            </a:r>
            <a:r>
              <a:rPr lang="cs-CZ" altLang="cs-CZ" sz="800" dirty="0" smtClean="0">
                <a:latin typeface="Arial" charset="0"/>
              </a:rPr>
              <a:t>43°C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005AAA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>
                <a:solidFill>
                  <a:srgbClr val="005AAA"/>
                </a:solidFill>
                <a:latin typeface="Arial" charset="0"/>
              </a:rPr>
              <a:t>Technologie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Invertorový </a:t>
            </a:r>
            <a:r>
              <a:rPr lang="cs-CZ" altLang="cs-CZ" sz="800" b="1" dirty="0">
                <a:latin typeface="Arial" charset="0"/>
              </a:rPr>
              <a:t>kompresor – tichý a energeticky úsporný chod                    </a:t>
            </a: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Total </a:t>
            </a:r>
            <a:r>
              <a:rPr lang="cs-CZ" altLang="cs-CZ" sz="800" b="1" dirty="0">
                <a:latin typeface="Arial" charset="0"/>
              </a:rPr>
              <a:t>No Frost – beznámrazová technologie mrazení, </a:t>
            </a:r>
            <a:r>
              <a:rPr lang="cs-CZ" altLang="cs-CZ" sz="800" b="1" dirty="0" smtClean="0">
                <a:latin typeface="Arial" charset="0"/>
              </a:rPr>
              <a:t>kovový panel </a:t>
            </a:r>
            <a:r>
              <a:rPr lang="cs-CZ" altLang="cs-CZ" sz="800" b="1" dirty="0">
                <a:latin typeface="Arial" charset="0"/>
              </a:rPr>
              <a:t>Multi </a:t>
            </a:r>
            <a:r>
              <a:rPr lang="cs-CZ" altLang="cs-CZ" sz="800" b="1" dirty="0" smtClean="0">
                <a:latin typeface="Arial" charset="0"/>
              </a:rPr>
              <a:t>Air Flow </a:t>
            </a:r>
            <a:r>
              <a:rPr lang="cs-CZ" altLang="cs-CZ" sz="800" b="1" dirty="0">
                <a:latin typeface="Arial" charset="0"/>
              </a:rPr>
              <a:t>v zadní části zabezpečuje  aktivní cirkulaci </a:t>
            </a:r>
            <a:r>
              <a:rPr lang="cs-CZ" altLang="cs-CZ" sz="800" b="1" dirty="0" smtClean="0">
                <a:latin typeface="Arial" charset="0"/>
              </a:rPr>
              <a:t>vzduchu a díky kovovému povrchu rychlejší ochlazení.</a:t>
            </a:r>
            <a:endParaRPr lang="cs-CZ" altLang="cs-CZ" sz="800" b="1" dirty="0">
              <a:latin typeface="Arial" charset="0"/>
            </a:endParaRP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Tichý </a:t>
            </a:r>
            <a:r>
              <a:rPr lang="cs-CZ" altLang="cs-CZ" sz="800" b="1" dirty="0">
                <a:latin typeface="Arial" charset="0"/>
              </a:rPr>
              <a:t>chod pouhých </a:t>
            </a:r>
            <a:r>
              <a:rPr lang="cs-CZ" altLang="cs-CZ" sz="800" b="1" dirty="0" smtClean="0">
                <a:latin typeface="Arial" charset="0"/>
              </a:rPr>
              <a:t>35 </a:t>
            </a:r>
            <a:r>
              <a:rPr lang="cs-CZ" altLang="cs-CZ" sz="800" b="1" dirty="0">
                <a:latin typeface="Arial" charset="0"/>
              </a:rPr>
              <a:t>dB(A</a:t>
            </a:r>
            <a:r>
              <a:rPr lang="cs-CZ" altLang="cs-CZ" sz="800" b="1" dirty="0" smtClean="0">
                <a:latin typeface="Arial" charset="0"/>
              </a:rPr>
              <a:t>)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Jeden chladící okruh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Funkce Rychlé chlazení, Rychlé mrazení, Dovolená, </a:t>
            </a:r>
            <a:r>
              <a:rPr lang="cs-CZ" altLang="cs-CZ" sz="800" dirty="0" smtClean="0">
                <a:latin typeface="Arial" charset="0"/>
              </a:rPr>
              <a:t>Eco, Auto </a:t>
            </a:r>
            <a:r>
              <a:rPr lang="cs-CZ" altLang="cs-CZ" sz="800" dirty="0">
                <a:latin typeface="Arial" charset="0"/>
              </a:rPr>
              <a:t>nastavení, </a:t>
            </a:r>
            <a:r>
              <a:rPr lang="cs-CZ" altLang="cs-CZ" sz="800" dirty="0" smtClean="0">
                <a:latin typeface="Arial" charset="0"/>
              </a:rPr>
              <a:t>Dětská </a:t>
            </a:r>
            <a:r>
              <a:rPr lang="cs-CZ" altLang="cs-CZ" sz="800" dirty="0">
                <a:latin typeface="Arial" charset="0"/>
              </a:rPr>
              <a:t>pojistka, Stand by – pohotovostní režim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Elektronické ovládání teploty +1 až </a:t>
            </a:r>
            <a:r>
              <a:rPr lang="cs-CZ" altLang="cs-CZ" sz="800" dirty="0" smtClean="0">
                <a:latin typeface="Arial" charset="0"/>
              </a:rPr>
              <a:t>+7°C </a:t>
            </a:r>
            <a:r>
              <a:rPr lang="cs-CZ" altLang="cs-CZ" sz="800" dirty="0">
                <a:latin typeface="Arial" charset="0"/>
              </a:rPr>
              <a:t>chladnička / -</a:t>
            </a:r>
            <a:r>
              <a:rPr lang="cs-CZ" altLang="cs-CZ" sz="800" dirty="0" smtClean="0">
                <a:latin typeface="Arial" charset="0"/>
              </a:rPr>
              <a:t>16 </a:t>
            </a:r>
            <a:r>
              <a:rPr lang="cs-CZ" altLang="cs-CZ" sz="800" dirty="0">
                <a:latin typeface="Arial" charset="0"/>
              </a:rPr>
              <a:t>až -</a:t>
            </a:r>
            <a:r>
              <a:rPr lang="cs-CZ" altLang="cs-CZ" sz="800" dirty="0" smtClean="0">
                <a:latin typeface="Arial" charset="0"/>
              </a:rPr>
              <a:t>22°C </a:t>
            </a:r>
            <a:r>
              <a:rPr lang="cs-CZ" altLang="cs-CZ" sz="800" dirty="0">
                <a:latin typeface="Arial" charset="0"/>
              </a:rPr>
              <a:t>mrazák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Interní </a:t>
            </a:r>
            <a:r>
              <a:rPr lang="cs-CZ" altLang="cs-CZ" sz="800" dirty="0">
                <a:latin typeface="Arial" charset="0"/>
              </a:rPr>
              <a:t>dotykový displej na </a:t>
            </a:r>
            <a:r>
              <a:rPr lang="cs-CZ" altLang="cs-CZ" sz="800" dirty="0" smtClean="0">
                <a:latin typeface="Arial" charset="0"/>
              </a:rPr>
              <a:t>pravém boku</a:t>
            </a:r>
            <a:r>
              <a:rPr lang="cs-CZ" altLang="cs-CZ" sz="800" dirty="0" smtClean="0">
                <a:latin typeface="Arial" charset="0"/>
              </a:rPr>
              <a:t>; </a:t>
            </a:r>
            <a:r>
              <a:rPr lang="cs-CZ" altLang="cs-CZ" sz="800" dirty="0">
                <a:latin typeface="Arial" charset="0"/>
              </a:rPr>
              <a:t>Automatické odmrazování chladničky i mrazáku; Akustický signál otevřených </a:t>
            </a:r>
            <a:r>
              <a:rPr lang="cs-CZ" altLang="cs-CZ" sz="800" dirty="0" smtClean="0">
                <a:latin typeface="Arial" charset="0"/>
              </a:rPr>
              <a:t>dvířek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Magic Zone </a:t>
            </a:r>
            <a:r>
              <a:rPr lang="cs-CZ" altLang="cs-CZ" sz="800" dirty="0" smtClean="0">
                <a:latin typeface="Arial" charset="0"/>
              </a:rPr>
              <a:t>– zásuvka se samostatným ovládáním pomocí posuvníku s třemi úrovněmi chlazení: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0 °C – čerstvé maso a ryby, 3 °C – sýry chlazení nápojů, 5 °C – ovoce a zelenina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Active Fresh Zone </a:t>
            </a:r>
            <a:r>
              <a:rPr lang="cs-CZ" altLang="cs-CZ" sz="800" dirty="0" smtClean="0">
                <a:latin typeface="Arial" charset="0"/>
              </a:rPr>
              <a:t>– zásuvka s 90 % vlhkostí, která je udržována díky </a:t>
            </a:r>
            <a:r>
              <a:rPr lang="cs-CZ" altLang="cs-CZ" sz="800" b="1" dirty="0" smtClean="0">
                <a:latin typeface="Arial" charset="0"/>
              </a:rPr>
              <a:t>HCS filtru </a:t>
            </a:r>
            <a:r>
              <a:rPr lang="cs-CZ" altLang="cs-CZ" sz="800" b="1" dirty="0">
                <a:latin typeface="Arial" charset="0"/>
              </a:rPr>
              <a:t>v </a:t>
            </a:r>
            <a:r>
              <a:rPr lang="cs-CZ" altLang="cs-CZ" sz="800" b="1" dirty="0" smtClean="0">
                <a:latin typeface="Arial" charset="0"/>
              </a:rPr>
              <a:t>zásuvce. Z</a:t>
            </a:r>
            <a:r>
              <a:rPr lang="cs-CZ" altLang="cs-CZ" sz="800" dirty="0" smtClean="0">
                <a:latin typeface="Arial" charset="0"/>
              </a:rPr>
              <a:t>achování </a:t>
            </a:r>
            <a:r>
              <a:rPr lang="cs-CZ" altLang="cs-CZ" sz="800" dirty="0">
                <a:latin typeface="Arial" charset="0"/>
              </a:rPr>
              <a:t>čerstvosti </a:t>
            </a:r>
            <a:r>
              <a:rPr lang="cs-CZ" altLang="cs-CZ" sz="800" dirty="0" smtClean="0">
                <a:latin typeface="Arial" charset="0"/>
              </a:rPr>
              <a:t>potravin až </a:t>
            </a:r>
            <a:r>
              <a:rPr lang="cs-CZ" altLang="cs-CZ" sz="800" dirty="0">
                <a:latin typeface="Arial" charset="0"/>
              </a:rPr>
              <a:t>2x </a:t>
            </a:r>
            <a:r>
              <a:rPr lang="cs-CZ" altLang="cs-CZ" sz="800" dirty="0" smtClean="0">
                <a:latin typeface="Arial" charset="0"/>
              </a:rPr>
              <a:t>déle.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H-</a:t>
            </a:r>
            <a:r>
              <a:rPr lang="cs-CZ" altLang="cs-CZ" sz="800" b="1" dirty="0" err="1">
                <a:latin typeface="Arial" charset="0"/>
              </a:rPr>
              <a:t>Deo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neutralizace nepříjemných pachů pomocí modulu s aktivním uhlím a eliminace bakterií </a:t>
            </a:r>
            <a:r>
              <a:rPr lang="en-US" altLang="cs-CZ" sz="800" dirty="0">
                <a:latin typeface="Arial" charset="0"/>
              </a:rPr>
              <a:t>Escherichia coli a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en-US" altLang="cs-CZ" sz="800" dirty="0">
                <a:latin typeface="Arial" charset="0"/>
              </a:rPr>
              <a:t>Staphylococcus aureus </a:t>
            </a:r>
            <a:r>
              <a:rPr lang="cs-CZ" altLang="cs-CZ" sz="800" dirty="0">
                <a:latin typeface="Arial" charset="0"/>
              </a:rPr>
              <a:t>až o </a:t>
            </a:r>
            <a:r>
              <a:rPr lang="en-US" altLang="cs-CZ" sz="800" dirty="0">
                <a:latin typeface="Arial" charset="0"/>
              </a:rPr>
              <a:t>99.9%</a:t>
            </a:r>
            <a:r>
              <a:rPr lang="cs-CZ" altLang="cs-CZ" sz="800" dirty="0">
                <a:latin typeface="Arial" charset="0"/>
              </a:rPr>
              <a:t>.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 smtClean="0">
                <a:solidFill>
                  <a:srgbClr val="005AAA"/>
                </a:solidFill>
                <a:latin typeface="Arial" charset="0"/>
              </a:rPr>
              <a:t>Chladnička</a:t>
            </a:r>
            <a:endParaRPr lang="cs-CZ" altLang="cs-CZ" sz="1100" b="1" dirty="0">
              <a:solidFill>
                <a:srgbClr val="005AAA"/>
              </a:solidFill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2</a:t>
            </a:r>
            <a:r>
              <a:rPr lang="cs-CZ" altLang="cs-CZ" sz="800" dirty="0" smtClean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+1 skleněné police / 6</a:t>
            </a:r>
            <a:r>
              <a:rPr lang="cs-CZ" altLang="cs-CZ" sz="800" dirty="0" smtClean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přihrádek ve dveřích </a:t>
            </a:r>
            <a:endParaRPr lang="cs-CZ" altLang="cs-CZ" sz="800" dirty="0" smtClean="0"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1x </a:t>
            </a:r>
            <a:r>
              <a:rPr lang="cs-CZ" altLang="cs-CZ" sz="800" dirty="0" smtClean="0">
                <a:latin typeface="Arial" charset="0"/>
              </a:rPr>
              <a:t>Magic Zone, </a:t>
            </a:r>
            <a:r>
              <a:rPr lang="cs-CZ" altLang="cs-CZ" sz="800" dirty="0" smtClean="0">
                <a:latin typeface="Arial" charset="0"/>
              </a:rPr>
              <a:t>1x </a:t>
            </a:r>
            <a:r>
              <a:rPr lang="cs-CZ" altLang="cs-CZ" sz="800" dirty="0">
                <a:latin typeface="Arial" charset="0"/>
              </a:rPr>
              <a:t>Active Fresh Zone </a:t>
            </a:r>
            <a:endParaRPr lang="cs-CZ" altLang="cs-CZ" sz="800" dirty="0" smtClean="0"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 smtClean="0">
                <a:solidFill>
                  <a:srgbClr val="005AAA"/>
                </a:solidFill>
                <a:latin typeface="Arial" charset="0"/>
              </a:rPr>
              <a:t>Mrazák</a:t>
            </a:r>
            <a:endParaRPr lang="cs-CZ" altLang="cs-CZ" sz="1100" b="1" dirty="0">
              <a:solidFill>
                <a:srgbClr val="005AAA"/>
              </a:solidFill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4 zásuvky, 2 výsuvné police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 smtClean="0">
                <a:solidFill>
                  <a:srgbClr val="005AAA"/>
                </a:solidFill>
                <a:latin typeface="Arial" charset="0"/>
              </a:rPr>
              <a:t>Konstrukce</a:t>
            </a:r>
            <a:endParaRPr lang="cs-CZ" altLang="cs-CZ" sz="1100" b="1" dirty="0">
              <a:solidFill>
                <a:srgbClr val="005AAA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Osvětlení </a:t>
            </a:r>
            <a:r>
              <a:rPr lang="cs-CZ" altLang="cs-CZ" sz="800" dirty="0" smtClean="0">
                <a:latin typeface="Arial" charset="0"/>
              </a:rPr>
              <a:t>LED na stropě chladničky  </a:t>
            </a:r>
            <a:r>
              <a:rPr lang="cs-CZ" altLang="cs-CZ" sz="800" dirty="0">
                <a:latin typeface="Arial" charset="0"/>
              </a:rPr>
              <a:t>/ Integrované madlo / 2 nastavitelné nožičky; 2 kolečka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10" name="Straight Connector 34">
            <a:extLst>
              <a:ext uri="{FF2B5EF4-FFF2-40B4-BE49-F238E27FC236}">
                <a16:creationId xmlns:a16="http://schemas.microsoft.com/office/drawing/2014/main" xmlns="" id="{55C391B9-6C53-8A18-3380-BC8C9EC370A1}"/>
              </a:ext>
            </a:extLst>
          </p:cNvPr>
          <p:cNvCxnSpPr/>
          <p:nvPr/>
        </p:nvCxnSpPr>
        <p:spPr>
          <a:xfrm>
            <a:off x="6218790" y="1010838"/>
            <a:ext cx="0" cy="5760000"/>
          </a:xfrm>
          <a:prstGeom prst="line">
            <a:avLst/>
          </a:prstGeom>
          <a:ln>
            <a:solidFill>
              <a:srgbClr val="005AA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Obdélník 10">
            <a:extLst>
              <a:ext uri="{FF2B5EF4-FFF2-40B4-BE49-F238E27FC236}">
                <a16:creationId xmlns:a16="http://schemas.microsoft.com/office/drawing/2014/main" xmlns="" id="{47973599-958F-BCF4-2835-C696DC979488}"/>
              </a:ext>
            </a:extLst>
          </p:cNvPr>
          <p:cNvSpPr/>
          <p:nvPr/>
        </p:nvSpPr>
        <p:spPr>
          <a:xfrm>
            <a:off x="6236614" y="4819255"/>
            <a:ext cx="3030514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1100" b="1" dirty="0">
                <a:solidFill>
                  <a:srgbClr val="005AAA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</a:t>
            </a:r>
            <a:r>
              <a:rPr lang="cs-CZ" altLang="cs-CZ" sz="800" dirty="0" smtClean="0">
                <a:latin typeface="Arial" charset="0"/>
              </a:rPr>
              <a:t>	34006229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EAN</a:t>
            </a:r>
            <a:r>
              <a:rPr lang="cs-CZ" altLang="cs-CZ" sz="800" dirty="0">
                <a:latin typeface="Arial" charset="0"/>
              </a:rPr>
              <a:t>		</a:t>
            </a:r>
            <a:r>
              <a:rPr lang="cs-CZ" altLang="cs-CZ" sz="800" dirty="0" smtClean="0">
                <a:latin typeface="Arial" charset="0"/>
              </a:rPr>
              <a:t>6901018002991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Černá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latin typeface="Arial" panose="020B0604020202020204" pitchFamily="34" charset="0"/>
              </a:rPr>
              <a:t>1850 </a:t>
            </a:r>
            <a:r>
              <a:rPr lang="cs-CZ" altLang="cs-CZ" sz="800" dirty="0"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latin typeface="Arial" panose="020B0604020202020204" pitchFamily="34" charset="0"/>
              </a:rPr>
              <a:t>830 </a:t>
            </a:r>
            <a:r>
              <a:rPr lang="cs-CZ" altLang="cs-CZ" sz="800" dirty="0"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latin typeface="Arial" panose="020B0604020202020204" pitchFamily="34" charset="0"/>
              </a:rPr>
              <a:t>637</a:t>
            </a:r>
            <a:endParaRPr lang="cs-CZ" altLang="cs-CZ" sz="800" dirty="0"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latin typeface="Arial" panose="020B0604020202020204" pitchFamily="34" charset="0"/>
              </a:rPr>
              <a:t>97</a:t>
            </a:r>
            <a:endParaRPr lang="cs-CZ" altLang="cs-CZ" sz="800" dirty="0"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latin typeface="Arial" panose="020B0604020202020204" pitchFamily="34" charset="0"/>
              </a:rPr>
              <a:t>1955 </a:t>
            </a:r>
            <a:r>
              <a:rPr lang="cs-CZ" altLang="cs-CZ" sz="800" dirty="0"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latin typeface="Arial" panose="020B0604020202020204" pitchFamily="34" charset="0"/>
              </a:rPr>
              <a:t>892 </a:t>
            </a:r>
            <a:r>
              <a:rPr lang="cs-CZ" altLang="cs-CZ" sz="800" dirty="0"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latin typeface="Arial" panose="020B0604020202020204" pitchFamily="34" charset="0"/>
              </a:rPr>
              <a:t>699</a:t>
            </a:r>
            <a:endParaRPr lang="cs-CZ" altLang="cs-CZ" sz="800" dirty="0"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Hmotnost s obalem (kg)	</a:t>
            </a:r>
            <a:r>
              <a:rPr lang="cs-CZ" altLang="cs-CZ" sz="800" dirty="0" smtClean="0">
                <a:latin typeface="Arial" panose="020B0604020202020204" pitchFamily="34" charset="0"/>
              </a:rPr>
              <a:t>107</a:t>
            </a:r>
            <a:endParaRPr lang="cs-CZ" altLang="cs-CZ" sz="800" dirty="0"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xmlns="" id="{3CB82D36-F317-99CF-2471-4F31EEBAEB83}"/>
              </a:ext>
            </a:extLst>
          </p:cNvPr>
          <p:cNvSpPr txBox="1"/>
          <p:nvPr/>
        </p:nvSpPr>
        <p:spPr>
          <a:xfrm>
            <a:off x="6218789" y="1106560"/>
            <a:ext cx="27613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</a:t>
            </a:r>
          </a:p>
        </p:txBody>
      </p:sp>
      <p:cxnSp>
        <p:nvCxnSpPr>
          <p:cNvPr id="6" name="Přímá spojnice 5"/>
          <p:cNvCxnSpPr/>
          <p:nvPr/>
        </p:nvCxnSpPr>
        <p:spPr>
          <a:xfrm>
            <a:off x="139700" y="959442"/>
            <a:ext cx="891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Obrázek 35">
            <a:extLst>
              <a:ext uri="{FF2B5EF4-FFF2-40B4-BE49-F238E27FC236}">
                <a16:creationId xmlns:a16="http://schemas.microsoft.com/office/drawing/2014/main" xmlns="" id="{5F1602C9-5BE6-C489-0894-6D6367C3BE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715" y="1106560"/>
            <a:ext cx="555625" cy="555625"/>
          </a:xfrm>
          <a:prstGeom prst="rect">
            <a:avLst/>
          </a:prstGeom>
        </p:spPr>
      </p:pic>
      <p:sp>
        <p:nvSpPr>
          <p:cNvPr id="37" name="TextovéPole 36">
            <a:extLst>
              <a:ext uri="{FF2B5EF4-FFF2-40B4-BE49-F238E27FC236}">
                <a16:creationId xmlns:a16="http://schemas.microsoft.com/office/drawing/2014/main" xmlns="" id="{883DDC93-6C83-E7C3-0261-E51E8B1C3F3C}"/>
              </a:ext>
            </a:extLst>
          </p:cNvPr>
          <p:cNvSpPr txBox="1"/>
          <p:nvPr/>
        </p:nvSpPr>
        <p:spPr>
          <a:xfrm>
            <a:off x="5354210" y="1116549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</a:t>
            </a:r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</a:t>
            </a:r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Frost</a:t>
            </a:r>
            <a:endParaRPr lang="cs-CZ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xmlns="" id="{EE03D741-4303-F4D3-D6A4-6EFDBCDA87FF}"/>
              </a:ext>
            </a:extLst>
          </p:cNvPr>
          <p:cNvSpPr txBox="1"/>
          <p:nvPr/>
        </p:nvSpPr>
        <p:spPr>
          <a:xfrm>
            <a:off x="5484714" y="3743943"/>
            <a:ext cx="8757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Zásuvka se samostatnou regulací </a:t>
            </a:r>
            <a:r>
              <a:rPr lang="cs-CZ" alt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teploty ve 3 režimech chlazení</a:t>
            </a:r>
            <a:endParaRPr lang="cs-CZ" alt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</a:endParaRPr>
          </a:p>
        </p:txBody>
      </p:sp>
      <p:sp>
        <p:nvSpPr>
          <p:cNvPr id="42" name="TextovéPole 41"/>
          <p:cNvSpPr txBox="1"/>
          <p:nvPr/>
        </p:nvSpPr>
        <p:spPr>
          <a:xfrm>
            <a:off x="4565497" y="1957714"/>
            <a:ext cx="9593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INVERTER</a:t>
            </a:r>
            <a:endParaRPr lang="cs-CZ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ovéPole 42">
            <a:extLst>
              <a:ext uri="{FF2B5EF4-FFF2-40B4-BE49-F238E27FC236}">
                <a16:creationId xmlns:a16="http://schemas.microsoft.com/office/drawing/2014/main" xmlns="" id="{EE03D741-4303-F4D3-D6A4-6EFDBCDA87FF}"/>
              </a:ext>
            </a:extLst>
          </p:cNvPr>
          <p:cNvSpPr txBox="1"/>
          <p:nvPr/>
        </p:nvSpPr>
        <p:spPr>
          <a:xfrm>
            <a:off x="5478612" y="1906359"/>
            <a:ext cx="8286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Invertorový kompresor –</a:t>
            </a:r>
            <a:r>
              <a:rPr lang="cs-CZ" alt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nízká spotřeba, tichý chod</a:t>
            </a:r>
            <a:endParaRPr lang="cs-CZ" alt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</a:endParaRPr>
          </a:p>
        </p:txBody>
      </p:sp>
      <p:sp>
        <p:nvSpPr>
          <p:cNvPr id="55" name="TextovéPole 54"/>
          <p:cNvSpPr txBox="1"/>
          <p:nvPr/>
        </p:nvSpPr>
        <p:spPr>
          <a:xfrm>
            <a:off x="5418178" y="2877650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Zásuvka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Active Fresh Zone s 90% regulací vlhkosti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15" t="3271" r="19937" b="3647"/>
          <a:stretch/>
        </p:blipFill>
        <p:spPr>
          <a:xfrm>
            <a:off x="7962181" y="3207751"/>
            <a:ext cx="984037" cy="1533028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71" t="3648" r="24969" b="3648"/>
          <a:stretch/>
        </p:blipFill>
        <p:spPr>
          <a:xfrm>
            <a:off x="6363205" y="2444239"/>
            <a:ext cx="1257256" cy="2351771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40" t="880" r="1698" b="90566"/>
          <a:stretch/>
        </p:blipFill>
        <p:spPr>
          <a:xfrm>
            <a:off x="7559041" y="1591470"/>
            <a:ext cx="612476" cy="586596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0843" y="1599352"/>
            <a:ext cx="765375" cy="15307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1" name="TextovéPole 20">
            <a:extLst>
              <a:ext uri="{FF2B5EF4-FFF2-40B4-BE49-F238E27FC236}">
                <a16:creationId xmlns:a16="http://schemas.microsoft.com/office/drawing/2014/main" xmlns="" id="{EE03D741-4303-F4D3-D6A4-6EFDBCDA87FF}"/>
              </a:ext>
            </a:extLst>
          </p:cNvPr>
          <p:cNvSpPr txBox="1"/>
          <p:nvPr/>
        </p:nvSpPr>
        <p:spPr>
          <a:xfrm>
            <a:off x="5494449" y="4558701"/>
            <a:ext cx="7154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LED osvětlení      </a:t>
            </a:r>
            <a:r>
              <a:rPr lang="cs-CZ" alt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s nízkou spotřebou energie</a:t>
            </a:r>
            <a:endParaRPr lang="cs-CZ" alt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</a:endParaRPr>
          </a:p>
        </p:txBody>
      </p:sp>
      <p:sp>
        <p:nvSpPr>
          <p:cNvPr id="22" name="TextovéPole 21"/>
          <p:cNvSpPr txBox="1"/>
          <p:nvPr/>
        </p:nvSpPr>
        <p:spPr>
          <a:xfrm>
            <a:off x="4670938" y="2806936"/>
            <a:ext cx="7841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ACTIVE </a:t>
            </a:r>
          </a:p>
          <a:p>
            <a:r>
              <a:rPr lang="cs-CZ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FRESH </a:t>
            </a:r>
          </a:p>
          <a:p>
            <a:r>
              <a:rPr lang="cs-CZ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ZONE</a:t>
            </a:r>
            <a:endParaRPr lang="cs-CZ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ovéPole 22"/>
          <p:cNvSpPr txBox="1"/>
          <p:nvPr/>
        </p:nvSpPr>
        <p:spPr>
          <a:xfrm>
            <a:off x="4740908" y="3794657"/>
            <a:ext cx="6896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MAGIC</a:t>
            </a:r>
          </a:p>
          <a:p>
            <a:r>
              <a:rPr lang="cs-CZ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ZONE</a:t>
            </a:r>
            <a:endParaRPr lang="cs-CZ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4809425" y="4619179"/>
            <a:ext cx="4828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</a:t>
            </a:r>
            <a:endParaRPr lang="cs-CZ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xmlns="" id="{EE03D741-4303-F4D3-D6A4-6EFDBCDA87FF}"/>
              </a:ext>
            </a:extLst>
          </p:cNvPr>
          <p:cNvSpPr txBox="1"/>
          <p:nvPr/>
        </p:nvSpPr>
        <p:spPr>
          <a:xfrm>
            <a:off x="5438414" y="5364862"/>
            <a:ext cx="8757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Neutralizace </a:t>
            </a:r>
            <a:r>
              <a:rPr lang="cs-CZ" alt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nepříjemných pachů a bakterií</a:t>
            </a:r>
            <a:endParaRPr lang="cs-CZ" alt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</a:endParaRPr>
          </a:p>
        </p:txBody>
      </p:sp>
      <p:sp>
        <p:nvSpPr>
          <p:cNvPr id="26" name="TextovéPole 25"/>
          <p:cNvSpPr txBox="1"/>
          <p:nvPr/>
        </p:nvSpPr>
        <p:spPr>
          <a:xfrm>
            <a:off x="4711860" y="5389698"/>
            <a:ext cx="6799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H-DEO</a:t>
            </a:r>
            <a:endParaRPr lang="cs-CZ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39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292</TotalTime>
  <Words>89</Words>
  <Application>Microsoft Office PowerPoint</Application>
  <PresentationFormat>Předvádění na obrazovce (4:3)</PresentationFormat>
  <Paragraphs>66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Motiv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Martina Křižáková</dc:creator>
  <cp:lastModifiedBy>Martina Křižáková</cp:lastModifiedBy>
  <cp:revision>46</cp:revision>
  <dcterms:created xsi:type="dcterms:W3CDTF">2026-02-18T10:09:31Z</dcterms:created>
  <dcterms:modified xsi:type="dcterms:W3CDTF">2026-04-15T15:08:25Z</dcterms:modified>
</cp:coreProperties>
</file>