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>
        <p:scale>
          <a:sx n="70" d="100"/>
          <a:sy n="70" d="100"/>
        </p:scale>
        <p:origin x="1572" y="-2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07.03.2024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07.03.2024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07.03.2024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07.03.2024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XS 4A4M4PB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600" dirty="0">
                <a:latin typeface="Arial" charset="0"/>
              </a:rPr>
              <a:t>Vestavná myčka nádobí I-PRO SHINE SERIES 6 – šíře 60 cm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Třída A, 14 sad, 9,5 l, 44 dB(A), Displej, Příborová zásuvka, Přídavné </a:t>
            </a:r>
            <a:r>
              <a:rPr lang="cs-CZ" altLang="cs-CZ" sz="1400" dirty="0" err="1">
                <a:solidFill>
                  <a:srgbClr val="706F6F"/>
                </a:solidFill>
                <a:latin typeface="Arial" charset="0"/>
              </a:rPr>
              <a:t>ostřikovací</a:t>
            </a: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 trysky</a:t>
            </a:r>
            <a:endParaRPr lang="cs-CZ" altLang="cs-CZ" sz="14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32901748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8059019078991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818 × 597 × 555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43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896 × 640 × 676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44,8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3F7EB904-E2EF-478C-AF83-540EF98E5E85}"/>
              </a:ext>
            </a:extLst>
          </p:cNvPr>
          <p:cNvSpPr txBox="1"/>
          <p:nvPr/>
        </p:nvSpPr>
        <p:spPr>
          <a:xfrm>
            <a:off x="4691415" y="1297190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sad</a:t>
            </a:r>
          </a:p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nádobí</a:t>
            </a:r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024F2334-FCD5-45B8-95A1-E3A3F301ABF9}"/>
              </a:ext>
            </a:extLst>
          </p:cNvPr>
          <p:cNvSpPr txBox="1"/>
          <p:nvPr/>
        </p:nvSpPr>
        <p:spPr>
          <a:xfrm>
            <a:off x="4699113" y="1946386"/>
            <a:ext cx="993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Automatické otevření dvířek na konci programu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BC9EE0D1-DA8F-42F6-97BC-3220B6B2C80E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2019/2017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249D11F0-1794-4738-8CC9-79894EB93A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1501" y="1957845"/>
            <a:ext cx="537151" cy="550564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AA445DE0-0264-4052-8990-8C8D45AB35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1501" y="2719307"/>
            <a:ext cx="565143" cy="551343"/>
          </a:xfrm>
          <a:prstGeom prst="rect">
            <a:avLst/>
          </a:prstGeom>
        </p:spPr>
      </p:pic>
      <p:sp>
        <p:nvSpPr>
          <p:cNvPr id="37" name="TextovéPole 36">
            <a:extLst>
              <a:ext uri="{FF2B5EF4-FFF2-40B4-BE49-F238E27FC236}">
                <a16:creationId xmlns:a16="http://schemas.microsoft.com/office/drawing/2014/main" id="{48A7AE9A-423A-41A5-B327-10A59B8A7EFD}"/>
              </a:ext>
            </a:extLst>
          </p:cNvPr>
          <p:cNvSpPr txBox="1"/>
          <p:nvPr/>
        </p:nvSpPr>
        <p:spPr>
          <a:xfrm>
            <a:off x="4754306" y="2888940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Odložený start</a:t>
            </a:r>
            <a:b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1-23 hod</a:t>
            </a:r>
          </a:p>
        </p:txBody>
      </p:sp>
      <p:pic>
        <p:nvPicPr>
          <p:cNvPr id="31" name="Obrázek 30">
            <a:extLst>
              <a:ext uri="{FF2B5EF4-FFF2-40B4-BE49-F238E27FC236}">
                <a16:creationId xmlns:a16="http://schemas.microsoft.com/office/drawing/2014/main" id="{F8052148-B050-4525-8B24-DAE9783BBD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5570" y="3453462"/>
            <a:ext cx="397861" cy="600980"/>
          </a:xfrm>
          <a:prstGeom prst="rect">
            <a:avLst/>
          </a:prstGeom>
        </p:spPr>
      </p:pic>
      <p:sp>
        <p:nvSpPr>
          <p:cNvPr id="41" name="TextovéPole 40">
            <a:extLst>
              <a:ext uri="{FF2B5EF4-FFF2-40B4-BE49-F238E27FC236}">
                <a16:creationId xmlns:a16="http://schemas.microsoft.com/office/drawing/2014/main" id="{193197A2-81B9-461D-B455-C19ADA02FEC9}"/>
              </a:ext>
            </a:extLst>
          </p:cNvPr>
          <p:cNvSpPr txBox="1"/>
          <p:nvPr/>
        </p:nvSpPr>
        <p:spPr>
          <a:xfrm>
            <a:off x="4708130" y="3659701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Třetí koš součástí výbavy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CB69B72C-FF5E-0E3E-2C12-19F9BBD499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96673" y="1170092"/>
            <a:ext cx="1963912" cy="2010597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355CCAE9-74C6-0005-B4BD-147EFA63CC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58506" y="3184489"/>
            <a:ext cx="1290761" cy="956386"/>
          </a:xfrm>
          <a:prstGeom prst="rect">
            <a:avLst/>
          </a:prstGeom>
        </p:spPr>
      </p:pic>
      <p:pic>
        <p:nvPicPr>
          <p:cNvPr id="22" name="Obrázek 21">
            <a:extLst>
              <a:ext uri="{FF2B5EF4-FFF2-40B4-BE49-F238E27FC236}">
                <a16:creationId xmlns:a16="http://schemas.microsoft.com/office/drawing/2014/main" id="{7E45B11A-6572-B775-F835-0FB398A414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19768" y="1273877"/>
            <a:ext cx="858467" cy="1721102"/>
          </a:xfrm>
          <a:prstGeom prst="rect">
            <a:avLst/>
          </a:prstGeom>
        </p:spPr>
      </p:pic>
      <p:pic>
        <p:nvPicPr>
          <p:cNvPr id="27" name="Obrázek 26">
            <a:extLst>
              <a:ext uri="{FF2B5EF4-FFF2-40B4-BE49-F238E27FC236}">
                <a16:creationId xmlns:a16="http://schemas.microsoft.com/office/drawing/2014/main" id="{30437480-2607-551F-E78F-2C0C8630AA2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15170" y="293044"/>
            <a:ext cx="526138" cy="526138"/>
          </a:xfrm>
          <a:prstGeom prst="rect">
            <a:avLst/>
          </a:prstGeom>
        </p:spPr>
      </p:pic>
      <p:cxnSp>
        <p:nvCxnSpPr>
          <p:cNvPr id="29" name="Přímá spojnice se šipkou 28">
            <a:extLst>
              <a:ext uri="{FF2B5EF4-FFF2-40B4-BE49-F238E27FC236}">
                <a16:creationId xmlns:a16="http://schemas.microsoft.com/office/drawing/2014/main" id="{00E4C57E-4359-E2B6-1076-62FBE1E834BE}"/>
              </a:ext>
            </a:extLst>
          </p:cNvPr>
          <p:cNvCxnSpPr/>
          <p:nvPr/>
        </p:nvCxnSpPr>
        <p:spPr>
          <a:xfrm>
            <a:off x="5858506" y="1196752"/>
            <a:ext cx="1728192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61506B69-4AFC-1FBB-DDFA-E647033FC312}"/>
              </a:ext>
            </a:extLst>
          </p:cNvPr>
          <p:cNvSpPr txBox="1"/>
          <p:nvPr/>
        </p:nvSpPr>
        <p:spPr>
          <a:xfrm>
            <a:off x="6281649" y="939412"/>
            <a:ext cx="9939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 cm</a:t>
            </a:r>
          </a:p>
        </p:txBody>
      </p:sp>
      <p:grpSp>
        <p:nvGrpSpPr>
          <p:cNvPr id="46" name="Skupina 45">
            <a:extLst>
              <a:ext uri="{FF2B5EF4-FFF2-40B4-BE49-F238E27FC236}">
                <a16:creationId xmlns:a16="http://schemas.microsoft.com/office/drawing/2014/main" id="{39D4BFA3-F415-A29C-263A-190E4526069F}"/>
              </a:ext>
            </a:extLst>
          </p:cNvPr>
          <p:cNvGrpSpPr/>
          <p:nvPr/>
        </p:nvGrpSpPr>
        <p:grpSpPr>
          <a:xfrm>
            <a:off x="4252051" y="1066841"/>
            <a:ext cx="492649" cy="643456"/>
            <a:chOff x="4154011" y="1058948"/>
            <a:chExt cx="492649" cy="643456"/>
          </a:xfrm>
        </p:grpSpPr>
        <p:grpSp>
          <p:nvGrpSpPr>
            <p:cNvPr id="44" name="Skupina 43">
              <a:extLst>
                <a:ext uri="{FF2B5EF4-FFF2-40B4-BE49-F238E27FC236}">
                  <a16:creationId xmlns:a16="http://schemas.microsoft.com/office/drawing/2014/main" id="{D3783A50-A9C1-A465-E013-84EA29884903}"/>
                </a:ext>
              </a:extLst>
            </p:cNvPr>
            <p:cNvGrpSpPr/>
            <p:nvPr/>
          </p:nvGrpSpPr>
          <p:grpSpPr>
            <a:xfrm>
              <a:off x="4157595" y="1090869"/>
              <a:ext cx="489065" cy="611535"/>
              <a:chOff x="4157595" y="1090869"/>
              <a:chExt cx="489065" cy="611535"/>
            </a:xfrm>
          </p:grpSpPr>
          <p:pic>
            <p:nvPicPr>
              <p:cNvPr id="39" name="Obrázek 38">
                <a:extLst>
                  <a:ext uri="{FF2B5EF4-FFF2-40B4-BE49-F238E27FC236}">
                    <a16:creationId xmlns:a16="http://schemas.microsoft.com/office/drawing/2014/main" id="{AD198AD5-8BA2-7D14-160B-C3FBC9DBC53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157595" y="1214745"/>
                <a:ext cx="489065" cy="487659"/>
              </a:xfrm>
              <a:prstGeom prst="rect">
                <a:avLst/>
              </a:prstGeom>
            </p:spPr>
          </p:pic>
          <p:sp>
            <p:nvSpPr>
              <p:cNvPr id="43" name="Obdélník 42">
                <a:extLst>
                  <a:ext uri="{FF2B5EF4-FFF2-40B4-BE49-F238E27FC236}">
                    <a16:creationId xmlns:a16="http://schemas.microsoft.com/office/drawing/2014/main" id="{4F822A55-C7A3-3A45-08A9-1D6EF474A206}"/>
                  </a:ext>
                </a:extLst>
              </p:cNvPr>
              <p:cNvSpPr/>
              <p:nvPr/>
            </p:nvSpPr>
            <p:spPr>
              <a:xfrm>
                <a:off x="4318606" y="1090869"/>
                <a:ext cx="302188" cy="24746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sp>
          <p:nvSpPr>
            <p:cNvPr id="45" name="TextovéPole 44">
              <a:extLst>
                <a:ext uri="{FF2B5EF4-FFF2-40B4-BE49-F238E27FC236}">
                  <a16:creationId xmlns:a16="http://schemas.microsoft.com/office/drawing/2014/main" id="{6E88D466-EE6F-A267-176E-E8FDE36B26EF}"/>
                </a:ext>
              </a:extLst>
            </p:cNvPr>
            <p:cNvSpPr txBox="1"/>
            <p:nvPr/>
          </p:nvSpPr>
          <p:spPr>
            <a:xfrm>
              <a:off x="4154011" y="1058948"/>
              <a:ext cx="4817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dirty="0">
                  <a:latin typeface="Arial" panose="020B0604020202020204" pitchFamily="34" charset="0"/>
                  <a:cs typeface="Arial" panose="020B0604020202020204" pitchFamily="34" charset="0"/>
                </a:rPr>
                <a:t>14</a:t>
              </a:r>
            </a:p>
          </p:txBody>
        </p:sp>
      </p:grpSp>
      <p:cxnSp>
        <p:nvCxnSpPr>
          <p:cNvPr id="33" name="Straight Connector 32"/>
          <p:cNvCxnSpPr/>
          <p:nvPr/>
        </p:nvCxnSpPr>
        <p:spPr>
          <a:xfrm>
            <a:off x="4185553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8" name="Obrázek 47">
            <a:extLst>
              <a:ext uri="{FF2B5EF4-FFF2-40B4-BE49-F238E27FC236}">
                <a16:creationId xmlns:a16="http://schemas.microsoft.com/office/drawing/2014/main" id="{248A2742-BF7D-7312-B277-B2A86AF96EA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06200" y="4282231"/>
            <a:ext cx="420901" cy="424524"/>
          </a:xfrm>
          <a:prstGeom prst="rect">
            <a:avLst/>
          </a:prstGeom>
        </p:spPr>
      </p:pic>
      <p:sp>
        <p:nvSpPr>
          <p:cNvPr id="49" name="TextovéPole 48">
            <a:extLst>
              <a:ext uri="{FF2B5EF4-FFF2-40B4-BE49-F238E27FC236}">
                <a16:creationId xmlns:a16="http://schemas.microsoft.com/office/drawing/2014/main" id="{6F43D80A-4096-CAD7-CFF5-029DE8490E4B}"/>
              </a:ext>
            </a:extLst>
          </p:cNvPr>
          <p:cNvSpPr txBox="1"/>
          <p:nvPr/>
        </p:nvSpPr>
        <p:spPr>
          <a:xfrm>
            <a:off x="4661745" y="4323487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MYTÍ FLEX ZONE 60 °C 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" name="Obrázek 50">
            <a:extLst>
              <a:ext uri="{FF2B5EF4-FFF2-40B4-BE49-F238E27FC236}">
                <a16:creationId xmlns:a16="http://schemas.microsoft.com/office/drawing/2014/main" id="{06837C1A-5D89-4593-3C65-4FD08022D50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96193" y="4934544"/>
            <a:ext cx="407948" cy="409714"/>
          </a:xfrm>
          <a:prstGeom prst="rect">
            <a:avLst/>
          </a:prstGeom>
        </p:spPr>
      </p:pic>
      <p:sp>
        <p:nvSpPr>
          <p:cNvPr id="52" name="TextovéPole 51">
            <a:extLst>
              <a:ext uri="{FF2B5EF4-FFF2-40B4-BE49-F238E27FC236}">
                <a16:creationId xmlns:a16="http://schemas.microsoft.com/office/drawing/2014/main" id="{306B8AB7-53D0-71EC-18D9-B6ABF8E505BC}"/>
              </a:ext>
            </a:extLst>
          </p:cNvPr>
          <p:cNvSpPr txBox="1"/>
          <p:nvPr/>
        </p:nvSpPr>
        <p:spPr>
          <a:xfrm>
            <a:off x="4710030" y="5017481"/>
            <a:ext cx="9939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Wash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4" name="Skupina 53">
            <a:extLst>
              <a:ext uri="{FF2B5EF4-FFF2-40B4-BE49-F238E27FC236}">
                <a16:creationId xmlns:a16="http://schemas.microsoft.com/office/drawing/2014/main" id="{3896B3AB-75EA-AB06-0607-4848EEA02E27}"/>
              </a:ext>
            </a:extLst>
          </p:cNvPr>
          <p:cNvGrpSpPr/>
          <p:nvPr/>
        </p:nvGrpSpPr>
        <p:grpSpPr>
          <a:xfrm>
            <a:off x="0" y="937915"/>
            <a:ext cx="6804237" cy="5901019"/>
            <a:chOff x="0" y="937915"/>
            <a:chExt cx="6804237" cy="5901019"/>
          </a:xfrm>
        </p:grpSpPr>
        <p:sp>
          <p:nvSpPr>
            <p:cNvPr id="53" name="Obdélník 52">
              <a:extLst>
                <a:ext uri="{FF2B5EF4-FFF2-40B4-BE49-F238E27FC236}">
                  <a16:creationId xmlns:a16="http://schemas.microsoft.com/office/drawing/2014/main" id="{C6A9A5A8-442E-BA71-DC77-D4F03872709E}"/>
                </a:ext>
              </a:extLst>
            </p:cNvPr>
            <p:cNvSpPr/>
            <p:nvPr/>
          </p:nvSpPr>
          <p:spPr>
            <a:xfrm>
              <a:off x="0" y="6200728"/>
              <a:ext cx="6804237" cy="20979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4" name="Zástupný symbol pro text 3"/>
            <p:cNvSpPr txBox="1">
              <a:spLocks/>
            </p:cNvSpPr>
            <p:nvPr/>
          </p:nvSpPr>
          <p:spPr>
            <a:xfrm>
              <a:off x="103223" y="937915"/>
              <a:ext cx="4082288" cy="5901019"/>
            </a:xfrm>
            <a:prstGeom prst="rect">
              <a:avLst/>
            </a:prstGeom>
          </p:spPr>
          <p:txBody>
            <a:bodyPr anchor="t"/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ct val="0"/>
                </a:spcBef>
                <a:buNone/>
              </a:pPr>
              <a:r>
                <a:rPr lang="cs-CZ" altLang="cs-CZ" sz="800" b="1" u="sng" dirty="0">
                  <a:latin typeface="Arial" charset="0"/>
                </a:rPr>
                <a:t>Hlavní vlastnosti</a:t>
              </a:r>
              <a:r>
                <a:rPr lang="cs-CZ" altLang="cs-CZ" sz="800" b="1" dirty="0">
                  <a:latin typeface="Arial" charset="0"/>
                </a:rPr>
                <a:t> </a:t>
              </a:r>
              <a:r>
                <a:rPr lang="cs-CZ" altLang="cs-CZ" sz="800" dirty="0"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cs-CZ" sz="800" dirty="0">
                  <a:latin typeface="Arial" panose="020B0604020202020204" pitchFamily="34" charset="0"/>
                  <a:cs typeface="Arial" panose="020B0604020202020204" pitchFamily="34" charset="0"/>
                </a:rPr>
                <a:t>Nařízení v přenesené pravomoci: (EU) 2019/2017)</a:t>
              </a:r>
              <a:endParaRPr lang="cs-CZ" altLang="cs-CZ" sz="800" b="1" dirty="0">
                <a:latin typeface="Arial" charset="0"/>
              </a:endParaRPr>
            </a:p>
            <a:p>
              <a:pPr marL="0" indent="0">
                <a:spcBef>
                  <a:spcPct val="0"/>
                </a:spcBef>
                <a:buFontTx/>
                <a:buNone/>
              </a:pPr>
              <a:r>
                <a:rPr lang="cs-CZ" altLang="cs-CZ" sz="800" dirty="0">
                  <a:latin typeface="Arial" charset="0"/>
                </a:rPr>
                <a:t>Třída energetické účinnosti		A</a:t>
              </a:r>
            </a:p>
            <a:p>
              <a:pPr marL="0" indent="0">
                <a:spcBef>
                  <a:spcPct val="0"/>
                </a:spcBef>
                <a:buFontTx/>
                <a:buNone/>
              </a:pPr>
              <a:r>
                <a:rPr lang="cs-CZ" altLang="cs-CZ" sz="800" dirty="0">
                  <a:latin typeface="Arial" charset="0"/>
                </a:rPr>
                <a:t>Jmenovitá kapacita (sady nádobí)		14</a:t>
              </a:r>
            </a:p>
            <a:p>
              <a:pPr marL="0" indent="0">
                <a:spcBef>
                  <a:spcPct val="0"/>
                </a:spcBef>
                <a:buFontTx/>
                <a:buNone/>
              </a:pPr>
              <a:r>
                <a:rPr lang="cs-CZ" altLang="cs-CZ" sz="800" dirty="0">
                  <a:latin typeface="Arial" charset="0"/>
                </a:rPr>
                <a:t>Spotřeba energie na 1 cyklus programu </a:t>
              </a:r>
              <a:r>
                <a:rPr lang="cs-CZ" altLang="cs-CZ" sz="800" dirty="0" err="1">
                  <a:latin typeface="Arial" charset="0"/>
                </a:rPr>
                <a:t>Eco</a:t>
              </a:r>
              <a:r>
                <a:rPr lang="cs-CZ" altLang="cs-CZ" sz="800" dirty="0">
                  <a:latin typeface="Arial" charset="0"/>
                </a:rPr>
                <a:t> (kWh) 	0,54</a:t>
              </a:r>
            </a:p>
            <a:p>
              <a:pPr marL="0" indent="0">
                <a:spcBef>
                  <a:spcPct val="0"/>
                </a:spcBef>
                <a:buFontTx/>
                <a:buNone/>
              </a:pPr>
              <a:r>
                <a:rPr lang="cs-CZ" altLang="cs-CZ" sz="800" dirty="0">
                  <a:latin typeface="Arial" charset="0"/>
                </a:rPr>
                <a:t>Spotřeba energie na 100 cyklů programu </a:t>
              </a:r>
              <a:r>
                <a:rPr lang="cs-CZ" altLang="cs-CZ" sz="800" dirty="0" err="1">
                  <a:latin typeface="Arial" charset="0"/>
                </a:rPr>
                <a:t>Eco</a:t>
              </a:r>
              <a:r>
                <a:rPr lang="cs-CZ" altLang="cs-CZ" sz="800" dirty="0">
                  <a:latin typeface="Arial" charset="0"/>
                </a:rPr>
                <a:t> (kWh)	54</a:t>
              </a:r>
            </a:p>
            <a:p>
              <a:pPr marL="0" indent="0">
                <a:spcBef>
                  <a:spcPct val="0"/>
                </a:spcBef>
                <a:buFontTx/>
                <a:buNone/>
              </a:pPr>
              <a:r>
                <a:rPr lang="cs-CZ" altLang="cs-CZ" sz="800" dirty="0">
                  <a:latin typeface="Arial" charset="0"/>
                </a:rPr>
                <a:t>Spotřeba vody na 1 cyklus v programu </a:t>
              </a:r>
              <a:r>
                <a:rPr lang="cs-CZ" altLang="cs-CZ" sz="800" dirty="0" err="1">
                  <a:latin typeface="Arial" charset="0"/>
                </a:rPr>
                <a:t>Eco</a:t>
              </a:r>
              <a:r>
                <a:rPr lang="cs-CZ" altLang="cs-CZ" sz="800" dirty="0">
                  <a:latin typeface="Arial" charset="0"/>
                </a:rPr>
                <a:t> (l)	9,5	</a:t>
              </a:r>
            </a:p>
            <a:p>
              <a:pPr marL="0" indent="0">
                <a:spcBef>
                  <a:spcPct val="0"/>
                </a:spcBef>
                <a:buFontTx/>
                <a:buNone/>
              </a:pPr>
              <a:r>
                <a:rPr lang="cs-CZ" altLang="cs-CZ" sz="800" dirty="0">
                  <a:latin typeface="Arial" charset="0"/>
                </a:rPr>
                <a:t>Trvání programu </a:t>
              </a:r>
              <a:r>
                <a:rPr lang="cs-CZ" altLang="cs-CZ" sz="800" dirty="0" err="1">
                  <a:latin typeface="Arial" charset="0"/>
                </a:rPr>
                <a:t>Eco</a:t>
              </a:r>
              <a:r>
                <a:rPr lang="cs-CZ" altLang="cs-CZ" sz="800" dirty="0">
                  <a:latin typeface="Arial" charset="0"/>
                </a:rPr>
                <a:t> (</a:t>
              </a:r>
              <a:r>
                <a:rPr lang="cs-CZ" altLang="cs-CZ" sz="800" dirty="0" err="1">
                  <a:latin typeface="Arial" charset="0"/>
                </a:rPr>
                <a:t>h:min</a:t>
              </a:r>
              <a:r>
                <a:rPr lang="cs-CZ" altLang="cs-CZ" sz="800" dirty="0">
                  <a:latin typeface="Arial" charset="0"/>
                </a:rPr>
                <a:t>)		3:59</a:t>
              </a:r>
            </a:p>
            <a:p>
              <a:pPr marL="0" indent="0">
                <a:spcBef>
                  <a:spcPct val="0"/>
                </a:spcBef>
                <a:buFontTx/>
                <a:buNone/>
              </a:pPr>
              <a:r>
                <a:rPr lang="cs-CZ" altLang="cs-CZ" sz="800" dirty="0">
                  <a:latin typeface="Arial" charset="0"/>
                </a:rPr>
                <a:t>Úroveň emisí hluku šířeného vzduchem (dB(A) re 1 </a:t>
              </a:r>
              <a:r>
                <a:rPr lang="cs-CZ" altLang="cs-CZ" sz="800" dirty="0" err="1">
                  <a:latin typeface="Arial" charset="0"/>
                </a:rPr>
                <a:t>pW</a:t>
              </a:r>
              <a:r>
                <a:rPr lang="cs-CZ" altLang="cs-CZ" sz="800" dirty="0">
                  <a:latin typeface="Arial" charset="0"/>
                </a:rPr>
                <a:t>)	44</a:t>
              </a:r>
            </a:p>
            <a:p>
              <a:pPr marL="0" indent="0">
                <a:spcBef>
                  <a:spcPct val="0"/>
                </a:spcBef>
                <a:buFontTx/>
                <a:buNone/>
              </a:pPr>
              <a:r>
                <a:rPr lang="cs-CZ" altLang="cs-CZ" sz="800" dirty="0">
                  <a:latin typeface="Arial" charset="0"/>
                </a:rPr>
                <a:t>Emisní třída hluku šířeného vzduchem		B</a:t>
              </a:r>
            </a:p>
            <a:p>
              <a:pPr marL="0" indent="0">
                <a:spcBef>
                  <a:spcPct val="0"/>
                </a:spcBef>
                <a:buFontTx/>
                <a:buNone/>
              </a:pPr>
              <a:endParaRPr lang="cs-CZ" altLang="cs-CZ" sz="800" u="sng" dirty="0">
                <a:latin typeface="Arial" charset="0"/>
              </a:endParaRPr>
            </a:p>
            <a:p>
              <a:pPr marL="0" indent="0">
                <a:spcBef>
                  <a:spcPct val="0"/>
                </a:spcBef>
                <a:buNone/>
              </a:pPr>
              <a:r>
                <a:rPr lang="cs-CZ" altLang="cs-CZ" sz="800" b="1" u="sng" dirty="0">
                  <a:latin typeface="Arial" charset="0"/>
                </a:rPr>
                <a:t>Programy</a:t>
              </a:r>
              <a:r>
                <a:rPr lang="cs-CZ" altLang="cs-CZ" sz="800" b="1" dirty="0">
                  <a:latin typeface="Arial" charset="0"/>
                </a:rPr>
                <a:t> </a:t>
              </a:r>
            </a:p>
            <a:p>
              <a:pPr marL="0" indent="0">
                <a:spcBef>
                  <a:spcPct val="0"/>
                </a:spcBef>
                <a:buNone/>
              </a:pPr>
              <a:r>
                <a:rPr lang="cs-CZ" altLang="cs-CZ" sz="800" dirty="0">
                  <a:latin typeface="Arial" charset="0"/>
                </a:rPr>
                <a:t>10 Programů</a:t>
              </a:r>
            </a:p>
            <a:p>
              <a:pPr marL="0" indent="0">
                <a:spcBef>
                  <a:spcPct val="0"/>
                </a:spcBef>
                <a:buNone/>
              </a:pPr>
              <a:r>
                <a:rPr lang="cs-CZ" altLang="cs-CZ" sz="800" b="1" dirty="0">
                  <a:latin typeface="Arial" charset="0"/>
                </a:rPr>
                <a:t>EKO 45 °C </a:t>
              </a:r>
              <a:r>
                <a:rPr lang="cs-CZ" altLang="cs-CZ" sz="800" dirty="0">
                  <a:latin typeface="Arial" charset="0"/>
                </a:rPr>
                <a:t>– Pro běžně znečištěné nádobí s optimální spotřebou vody a energie</a:t>
              </a:r>
            </a:p>
            <a:p>
              <a:pPr marL="0" indent="0">
                <a:spcBef>
                  <a:spcPct val="0"/>
                </a:spcBef>
                <a:buNone/>
              </a:pPr>
              <a:r>
                <a:rPr lang="cs-CZ" altLang="cs-CZ" sz="800" b="1" dirty="0">
                  <a:latin typeface="Arial" charset="0"/>
                </a:rPr>
                <a:t>UNIVERZÁLNÍ 60 °C </a:t>
              </a:r>
              <a:r>
                <a:rPr lang="cs-CZ" altLang="cs-CZ" sz="800" dirty="0">
                  <a:latin typeface="Arial" charset="0"/>
                </a:rPr>
                <a:t>– Vhodný pro každodenní lehce znečištěné nádobí</a:t>
              </a:r>
            </a:p>
            <a:p>
              <a:pPr marL="0" indent="0">
                <a:spcBef>
                  <a:spcPct val="0"/>
                </a:spcBef>
                <a:buNone/>
              </a:pPr>
              <a:r>
                <a:rPr lang="cs-CZ" altLang="cs-CZ" sz="800" b="1" dirty="0">
                  <a:latin typeface="Arial" charset="0"/>
                </a:rPr>
                <a:t>Intenzivní 75 °C  </a:t>
              </a:r>
              <a:r>
                <a:rPr lang="cs-CZ" altLang="cs-CZ" sz="800" dirty="0">
                  <a:latin typeface="Arial" charset="0"/>
                </a:rPr>
                <a:t>– pro silně znečištěné nádobí</a:t>
              </a:r>
            </a:p>
            <a:p>
              <a:pPr marL="0" indent="0">
                <a:spcBef>
                  <a:spcPct val="0"/>
                </a:spcBef>
                <a:buNone/>
              </a:pPr>
              <a:r>
                <a:rPr lang="cs-CZ" altLang="cs-CZ" sz="800" b="1" dirty="0">
                  <a:latin typeface="Arial" charset="0"/>
                </a:rPr>
                <a:t>SMART AI 45-50 °C </a:t>
              </a:r>
              <a:r>
                <a:rPr lang="cs-CZ" altLang="cs-CZ" sz="800" dirty="0">
                  <a:latin typeface="Arial" charset="0"/>
                </a:rPr>
                <a:t>- Program, který automaticky zvolí nejúčinnější a nejefektivnější délku a teplotu mycího cyklu</a:t>
              </a:r>
            </a:p>
            <a:p>
              <a:pPr marL="0" indent="0">
                <a:spcBef>
                  <a:spcPct val="0"/>
                </a:spcBef>
                <a:buNone/>
              </a:pPr>
              <a:r>
                <a:rPr lang="cs-CZ" altLang="cs-CZ" sz="800" b="1" dirty="0">
                  <a:latin typeface="Arial" charset="0"/>
                </a:rPr>
                <a:t>PŘEDMYTÍ</a:t>
              </a:r>
              <a:r>
                <a:rPr lang="cs-CZ" altLang="cs-CZ" sz="800" dirty="0">
                  <a:latin typeface="Arial" charset="0"/>
                </a:rPr>
                <a:t> - Krátké </a:t>
              </a:r>
              <a:r>
                <a:rPr lang="cs-CZ" altLang="cs-CZ" sz="800" dirty="0" err="1">
                  <a:latin typeface="Arial" charset="0"/>
                </a:rPr>
                <a:t>předmytí</a:t>
              </a:r>
              <a:r>
                <a:rPr lang="cs-CZ" altLang="cs-CZ" sz="800" dirty="0">
                  <a:latin typeface="Arial" charset="0"/>
                </a:rPr>
                <a:t> pro nádobí používané během dne</a:t>
              </a:r>
            </a:p>
            <a:p>
              <a:pPr marL="0" indent="0">
                <a:spcBef>
                  <a:spcPct val="0"/>
                </a:spcBef>
                <a:buNone/>
              </a:pPr>
              <a:r>
                <a:rPr lang="cs-CZ" altLang="cs-CZ" sz="800" b="1" dirty="0">
                  <a:latin typeface="Arial" charset="0"/>
                </a:rPr>
                <a:t>59 MIN 65 °C –</a:t>
              </a:r>
              <a:r>
                <a:rPr lang="cs-CZ" altLang="cs-CZ" sz="800" dirty="0">
                  <a:latin typeface="Arial" charset="0"/>
                </a:rPr>
                <a:t> Umytí a usušení nádobí za méně než 1h</a:t>
              </a:r>
            </a:p>
            <a:p>
              <a:pPr marL="0" indent="0">
                <a:spcBef>
                  <a:spcPct val="0"/>
                </a:spcBef>
                <a:buNone/>
              </a:pPr>
              <a:r>
                <a:rPr lang="cs-CZ" altLang="cs-CZ" sz="800" b="1" dirty="0">
                  <a:latin typeface="Arial" charset="0"/>
                </a:rPr>
                <a:t>RYCHLÝ 20’ 35 °C </a:t>
              </a:r>
              <a:r>
                <a:rPr lang="cs-CZ" altLang="cs-CZ" sz="800" dirty="0">
                  <a:latin typeface="Arial" charset="0"/>
                </a:rPr>
                <a:t>– </a:t>
              </a:r>
              <a:r>
                <a:rPr lang="cs-CZ" altLang="cs-CZ" sz="800" dirty="0" err="1">
                  <a:latin typeface="Arial" charset="0"/>
                </a:rPr>
                <a:t>Rychý</a:t>
              </a:r>
              <a:r>
                <a:rPr lang="cs-CZ" altLang="cs-CZ" sz="800" dirty="0">
                  <a:latin typeface="Arial" charset="0"/>
                </a:rPr>
                <a:t> program</a:t>
              </a:r>
            </a:p>
            <a:p>
              <a:pPr marL="0" indent="0">
                <a:spcBef>
                  <a:spcPct val="0"/>
                </a:spcBef>
                <a:buNone/>
              </a:pPr>
              <a:r>
                <a:rPr lang="cs-CZ" altLang="cs-CZ" sz="800" b="1" dirty="0">
                  <a:latin typeface="Arial" charset="0"/>
                </a:rPr>
                <a:t>TICHÝ 55 °C – </a:t>
              </a:r>
              <a:r>
                <a:rPr lang="cs-CZ" altLang="cs-CZ" sz="800" dirty="0">
                  <a:latin typeface="Arial" charset="0"/>
                </a:rPr>
                <a:t>Program navržený tak, aby snížil hlučnost myčky na minimum.</a:t>
              </a:r>
            </a:p>
            <a:p>
              <a:pPr marL="0" indent="0">
                <a:spcBef>
                  <a:spcPct val="0"/>
                </a:spcBef>
                <a:buNone/>
              </a:pPr>
              <a:r>
                <a:rPr lang="cs-CZ" altLang="cs-CZ" sz="800" b="1" dirty="0">
                  <a:latin typeface="Arial" charset="0"/>
                </a:rPr>
                <a:t>MYTÍ FLEX ZONE 60 °C – </a:t>
              </a:r>
              <a:r>
                <a:rPr lang="cs-CZ" altLang="cs-CZ" sz="800" dirty="0">
                  <a:latin typeface="Arial" charset="0"/>
                </a:rPr>
                <a:t>Jemnější a šetrnější proud vody v horním koši a silnější a intenzivnější proud v dolním koši</a:t>
              </a:r>
            </a:p>
            <a:p>
              <a:pPr marL="0" indent="0">
                <a:spcBef>
                  <a:spcPct val="0"/>
                </a:spcBef>
                <a:buNone/>
              </a:pPr>
              <a:r>
                <a:rPr lang="cs-CZ" altLang="cs-CZ" sz="800" b="1" dirty="0">
                  <a:latin typeface="Arial" charset="0"/>
                </a:rPr>
                <a:t>SMART AI PRO 65-75 °C </a:t>
              </a:r>
              <a:r>
                <a:rPr lang="cs-CZ" altLang="cs-CZ" sz="800" dirty="0">
                  <a:latin typeface="Arial" charset="0"/>
                </a:rPr>
                <a:t>- Automatický program pro silné znečištění a velkou náplň; úroveň zatížení a znečištění určuje délku a teplotu cyklu.</a:t>
              </a:r>
            </a:p>
            <a:p>
              <a:pPr marL="0" indent="0">
                <a:spcBef>
                  <a:spcPct val="0"/>
                </a:spcBef>
                <a:buFontTx/>
                <a:buNone/>
              </a:pPr>
              <a:endParaRPr lang="cs-CZ" altLang="cs-CZ" sz="800" b="1" dirty="0">
                <a:solidFill>
                  <a:srgbClr val="FF0000"/>
                </a:solidFill>
                <a:latin typeface="Arial" charset="0"/>
              </a:endParaRPr>
            </a:p>
            <a:p>
              <a:pPr marL="0" indent="0">
                <a:spcBef>
                  <a:spcPct val="0"/>
                </a:spcBef>
                <a:buFontTx/>
                <a:buNone/>
              </a:pPr>
              <a:r>
                <a:rPr lang="cs-CZ" altLang="cs-CZ" sz="800" b="1" u="sng" dirty="0">
                  <a:latin typeface="Arial" charset="0"/>
                </a:rPr>
                <a:t>Funkce</a:t>
              </a:r>
            </a:p>
            <a:p>
              <a:pPr marL="0" indent="0">
                <a:spcBef>
                  <a:spcPct val="0"/>
                </a:spcBef>
                <a:buFontTx/>
                <a:buNone/>
              </a:pPr>
              <a:r>
                <a:rPr lang="cs-CZ" altLang="cs-CZ" sz="800" b="1" dirty="0" err="1">
                  <a:latin typeface="Arial" charset="0"/>
                </a:rPr>
                <a:t>WIFI+Bluetooth</a:t>
              </a:r>
              <a:r>
                <a:rPr lang="cs-CZ" altLang="cs-CZ" sz="800" b="1" dirty="0">
                  <a:latin typeface="Arial" charset="0"/>
                </a:rPr>
                <a:t> </a:t>
              </a:r>
              <a:r>
                <a:rPr lang="cs-CZ" altLang="cs-CZ" sz="800" dirty="0">
                  <a:latin typeface="Arial" charset="0"/>
                </a:rPr>
                <a:t>– připojení a ovládání přes aplikace </a:t>
              </a:r>
              <a:r>
                <a:rPr lang="cs-CZ" altLang="cs-CZ" sz="800" b="1" dirty="0" err="1">
                  <a:latin typeface="Arial" charset="0"/>
                </a:rPr>
                <a:t>hOn</a:t>
              </a:r>
              <a:endParaRPr lang="cs-CZ" altLang="cs-CZ" sz="800" b="1" dirty="0">
                <a:latin typeface="Arial" charset="0"/>
              </a:endParaRPr>
            </a:p>
            <a:p>
              <a:pPr marL="0" indent="0">
                <a:spcBef>
                  <a:spcPct val="0"/>
                </a:spcBef>
                <a:buFontTx/>
                <a:buNone/>
              </a:pPr>
              <a:r>
                <a:rPr lang="cs-CZ" altLang="cs-CZ" sz="800" b="1" dirty="0" err="1">
                  <a:latin typeface="Arial" charset="0"/>
                </a:rPr>
                <a:t>Cutlery</a:t>
              </a:r>
              <a:r>
                <a:rPr lang="cs-CZ" altLang="cs-CZ" sz="800" b="1" dirty="0">
                  <a:latin typeface="Arial" charset="0"/>
                </a:rPr>
                <a:t> </a:t>
              </a:r>
              <a:r>
                <a:rPr lang="cs-CZ" altLang="cs-CZ" sz="800" b="1" dirty="0" err="1">
                  <a:latin typeface="Arial" charset="0"/>
                </a:rPr>
                <a:t>Shine</a:t>
              </a:r>
              <a:r>
                <a:rPr lang="cs-CZ" altLang="cs-CZ" sz="800" b="1" dirty="0">
                  <a:latin typeface="Arial" charset="0"/>
                </a:rPr>
                <a:t> Plus </a:t>
              </a:r>
              <a:r>
                <a:rPr lang="cs-CZ" altLang="cs-CZ" sz="800" dirty="0">
                  <a:latin typeface="Arial" charset="0"/>
                </a:rPr>
                <a:t>–</a:t>
              </a:r>
              <a:r>
                <a:rPr lang="cs-CZ" altLang="cs-CZ" sz="800" b="1" dirty="0">
                  <a:latin typeface="Arial" charset="0"/>
                </a:rPr>
                <a:t> </a:t>
              </a:r>
              <a:r>
                <a:rPr lang="cs-CZ" altLang="cs-CZ" sz="800" dirty="0">
                  <a:latin typeface="Arial" charset="0"/>
                </a:rPr>
                <a:t>pět speciálních rotačních trysek a přídavné </a:t>
              </a:r>
              <a:r>
                <a:rPr lang="cs-CZ" altLang="cs-CZ" sz="800" dirty="0" err="1">
                  <a:latin typeface="Arial" charset="0"/>
                </a:rPr>
                <a:t>ostřikovací</a:t>
              </a:r>
              <a:r>
                <a:rPr lang="cs-CZ" altLang="cs-CZ" sz="800" dirty="0">
                  <a:latin typeface="Arial" charset="0"/>
                </a:rPr>
                <a:t> rameno v příborové zásuvce na horní straně vany myčky</a:t>
              </a:r>
              <a:r>
                <a:rPr lang="cs-CZ" altLang="cs-CZ" sz="800" b="1" dirty="0">
                  <a:latin typeface="Arial" charset="0"/>
                </a:rPr>
                <a:t>, Odložený start 1-23 hod</a:t>
              </a:r>
              <a:r>
                <a:rPr lang="cs-CZ" altLang="cs-CZ" sz="800" dirty="0">
                  <a:latin typeface="Arial" charset="0"/>
                </a:rPr>
                <a:t>, Senzor nedostatku soli a leštidla, </a:t>
              </a:r>
              <a:r>
                <a:rPr lang="cs-CZ" altLang="cs-CZ" sz="800" b="1" dirty="0" err="1">
                  <a:latin typeface="Arial" charset="0"/>
                </a:rPr>
                <a:t>Power</a:t>
              </a:r>
              <a:r>
                <a:rPr lang="cs-CZ" altLang="cs-CZ" sz="800" b="1" dirty="0">
                  <a:latin typeface="Arial" charset="0"/>
                </a:rPr>
                <a:t> </a:t>
              </a:r>
              <a:r>
                <a:rPr lang="cs-CZ" altLang="cs-CZ" sz="800" b="1" dirty="0" err="1">
                  <a:latin typeface="Arial" charset="0"/>
                </a:rPr>
                <a:t>Wash</a:t>
              </a:r>
              <a:r>
                <a:rPr lang="cs-CZ" altLang="cs-CZ" sz="800" b="1" dirty="0">
                  <a:latin typeface="Arial" charset="0"/>
                </a:rPr>
                <a:t> </a:t>
              </a:r>
              <a:r>
                <a:rPr lang="cs-CZ" altLang="cs-CZ" sz="800" dirty="0">
                  <a:latin typeface="Arial" charset="0"/>
                </a:rPr>
                <a:t>– třetí </a:t>
              </a:r>
              <a:r>
                <a:rPr lang="cs-CZ" altLang="cs-CZ" sz="800" dirty="0" err="1">
                  <a:latin typeface="Arial" charset="0"/>
                </a:rPr>
                <a:t>ostřikovací</a:t>
              </a:r>
              <a:r>
                <a:rPr lang="cs-CZ" altLang="cs-CZ" sz="800" dirty="0">
                  <a:latin typeface="Arial" charset="0"/>
                </a:rPr>
                <a:t> rameno</a:t>
              </a:r>
            </a:p>
            <a:p>
              <a:pPr marL="0" indent="0">
                <a:spcBef>
                  <a:spcPct val="0"/>
                </a:spcBef>
                <a:buNone/>
              </a:pPr>
              <a:r>
                <a:rPr lang="cs-CZ" altLang="cs-CZ" sz="800" b="1" dirty="0">
                  <a:latin typeface="Arial" charset="0"/>
                </a:rPr>
                <a:t>Osvětlení vnitřního prostoru </a:t>
              </a:r>
              <a:r>
                <a:rPr lang="cs-CZ" altLang="cs-CZ" sz="800" dirty="0">
                  <a:latin typeface="Arial" charset="0"/>
                </a:rPr>
                <a:t>pro lepší viditelnost při nakládání a vykládání nádobí</a:t>
              </a:r>
            </a:p>
            <a:p>
              <a:pPr marL="0" indent="0">
                <a:spcBef>
                  <a:spcPct val="0"/>
                </a:spcBef>
                <a:buNone/>
              </a:pPr>
              <a:r>
                <a:rPr lang="cs-CZ" altLang="cs-CZ" sz="800" b="1" dirty="0">
                  <a:latin typeface="Arial" charset="0"/>
                </a:rPr>
                <a:t>Světlo na podlahu </a:t>
              </a:r>
              <a:r>
                <a:rPr lang="cs-CZ" altLang="cs-CZ" sz="800" dirty="0">
                  <a:latin typeface="Arial" charset="0"/>
                </a:rPr>
                <a:t>jako indikátor mytí</a:t>
              </a:r>
            </a:p>
            <a:p>
              <a:pPr marL="0" indent="0">
                <a:spcBef>
                  <a:spcPct val="0"/>
                </a:spcBef>
                <a:buNone/>
              </a:pPr>
              <a:r>
                <a:rPr lang="cs-CZ" altLang="cs-CZ" sz="800" b="1" dirty="0">
                  <a:latin typeface="Arial" charset="0"/>
                </a:rPr>
                <a:t>Automatická detekce </a:t>
              </a:r>
              <a:r>
                <a:rPr lang="cs-CZ" altLang="cs-CZ" sz="800" dirty="0">
                  <a:latin typeface="Arial" charset="0"/>
                </a:rPr>
                <a:t>množství nádobí a úrovně zašpinění</a:t>
              </a:r>
            </a:p>
            <a:p>
              <a:pPr marL="0" indent="0">
                <a:spcBef>
                  <a:spcPct val="0"/>
                </a:spcBef>
                <a:buNone/>
              </a:pPr>
              <a:r>
                <a:rPr lang="cs-CZ" altLang="cs-CZ" sz="800" b="1" dirty="0">
                  <a:latin typeface="Arial" charset="0"/>
                </a:rPr>
                <a:t>Automatické otevření </a:t>
              </a:r>
              <a:r>
                <a:rPr lang="cs-CZ" altLang="cs-CZ" sz="800" dirty="0">
                  <a:latin typeface="Arial" charset="0"/>
                </a:rPr>
                <a:t>dveří na konci programu</a:t>
              </a:r>
            </a:p>
            <a:p>
              <a:pPr marL="0" indent="0">
                <a:spcBef>
                  <a:spcPct val="0"/>
                </a:spcBef>
                <a:buNone/>
              </a:pPr>
              <a:r>
                <a:rPr lang="cs-CZ" altLang="cs-CZ" sz="800" b="1" dirty="0">
                  <a:latin typeface="Arial" charset="0"/>
                </a:rPr>
                <a:t>Extra Dry</a:t>
              </a:r>
              <a:r>
                <a:rPr lang="cs-CZ" altLang="cs-CZ" sz="800" dirty="0">
                  <a:latin typeface="Arial" charset="0"/>
                </a:rPr>
                <a:t> – umožňuje dosáhnout optimální účinnosti sušení</a:t>
              </a:r>
            </a:p>
            <a:p>
              <a:pPr marL="0" indent="0">
                <a:spcBef>
                  <a:spcPct val="0"/>
                </a:spcBef>
                <a:buNone/>
              </a:pPr>
              <a:r>
                <a:rPr lang="cs-CZ" altLang="cs-CZ" sz="800" dirty="0">
                  <a:latin typeface="Arial" charset="0"/>
                </a:rPr>
                <a:t>½ náplň, </a:t>
              </a:r>
              <a:r>
                <a:rPr lang="cs-CZ" altLang="cs-CZ" sz="800" b="1" dirty="0">
                  <a:latin typeface="Arial" charset="0"/>
                </a:rPr>
                <a:t>Funkce na zvýšení tlaku mycích trysek pro příbory</a:t>
              </a:r>
            </a:p>
            <a:p>
              <a:pPr marL="0" indent="0">
                <a:spcBef>
                  <a:spcPct val="0"/>
                </a:spcBef>
                <a:buNone/>
              </a:pPr>
              <a:r>
                <a:rPr lang="cs-CZ" altLang="cs-CZ" sz="800" dirty="0">
                  <a:latin typeface="Arial" charset="0"/>
                </a:rPr>
                <a:t>Kluzná dekorační deska (IKEA Metod), výkyvné panty</a:t>
              </a:r>
            </a:p>
            <a:p>
              <a:pPr marL="0" indent="0">
                <a:spcBef>
                  <a:spcPct val="0"/>
                </a:spcBef>
                <a:buNone/>
              </a:pPr>
              <a:endParaRPr lang="cs-CZ" altLang="cs-CZ" sz="800" dirty="0">
                <a:latin typeface="Arial" charset="0"/>
              </a:endParaRPr>
            </a:p>
            <a:p>
              <a:pPr marL="0" indent="0">
                <a:spcBef>
                  <a:spcPct val="0"/>
                </a:spcBef>
                <a:buNone/>
              </a:pPr>
              <a:r>
                <a:rPr lang="cs-CZ" altLang="cs-CZ" sz="800" b="1" u="sng" dirty="0">
                  <a:latin typeface="Arial" charset="0"/>
                </a:rPr>
                <a:t>Konstrukce</a:t>
              </a:r>
            </a:p>
            <a:p>
              <a:pPr marL="0" indent="0">
                <a:spcBef>
                  <a:spcPct val="0"/>
                </a:spcBef>
                <a:buNone/>
              </a:pPr>
              <a:r>
                <a:rPr lang="cs-CZ" altLang="cs-CZ" sz="800" dirty="0">
                  <a:latin typeface="Arial" charset="0"/>
                </a:rPr>
                <a:t>Bílý displej; dotykové ovládání, Možnost polohování horního koše </a:t>
              </a:r>
              <a:r>
                <a:rPr lang="cs-CZ" altLang="cs-CZ" sz="800" dirty="0" err="1">
                  <a:latin typeface="Arial" charset="0"/>
                </a:rPr>
                <a:t>Easy-Click</a:t>
              </a:r>
              <a:endParaRPr lang="cs-CZ" altLang="cs-CZ" sz="800" dirty="0">
                <a:latin typeface="Arial" charset="0"/>
              </a:endParaRPr>
            </a:p>
            <a:p>
              <a:pPr marL="0" indent="0">
                <a:spcBef>
                  <a:spcPct val="0"/>
                </a:spcBef>
                <a:buNone/>
              </a:pPr>
              <a:r>
                <a:rPr lang="cs-CZ" altLang="cs-CZ" sz="800" b="1" dirty="0">
                  <a:latin typeface="Arial" charset="0"/>
                </a:rPr>
                <a:t>2 koše + 1 příborová zásuvka, </a:t>
              </a:r>
              <a:r>
                <a:rPr lang="cs-CZ" altLang="cs-CZ" sz="800" dirty="0">
                  <a:latin typeface="Arial" charset="0"/>
                </a:rPr>
                <a:t>Sklopitelné držáky talířů ve spodním koši a sklopitelné držáky šálků v horním koši, Invertorový (BLDC) motor, Pryžové podpěry pro ochranu sklenic, </a:t>
              </a:r>
              <a:r>
                <a:rPr lang="cs-CZ" altLang="cs-CZ" sz="800" b="1" dirty="0">
                  <a:latin typeface="Arial" charset="0"/>
                </a:rPr>
                <a:t>H-</a:t>
              </a:r>
              <a:r>
                <a:rPr lang="cs-CZ" altLang="cs-CZ" sz="800" b="1" dirty="0" err="1">
                  <a:latin typeface="Arial" charset="0"/>
                </a:rPr>
                <a:t>Spray</a:t>
              </a:r>
              <a:r>
                <a:rPr lang="cs-CZ" altLang="cs-CZ" sz="800" b="1" dirty="0">
                  <a:latin typeface="Arial" charset="0"/>
                </a:rPr>
                <a:t> </a:t>
              </a:r>
              <a:r>
                <a:rPr lang="cs-CZ" altLang="cs-CZ" sz="800" b="1" dirty="0" err="1">
                  <a:latin typeface="Arial" charset="0"/>
                </a:rPr>
                <a:t>Arm</a:t>
              </a:r>
              <a:r>
                <a:rPr lang="cs-CZ" altLang="cs-CZ" sz="800" b="1" dirty="0">
                  <a:latin typeface="Arial" charset="0"/>
                </a:rPr>
                <a:t> </a:t>
              </a:r>
              <a:r>
                <a:rPr lang="cs-CZ" altLang="cs-CZ" sz="800" dirty="0">
                  <a:latin typeface="Arial" charset="0"/>
                </a:rPr>
                <a:t>– rozšířené mycí rameno v dolním koši ve tvaru H</a:t>
              </a:r>
            </a:p>
            <a:p>
              <a:pPr marL="0" indent="0">
                <a:spcBef>
                  <a:spcPct val="0"/>
                </a:spcBef>
                <a:buFontTx/>
                <a:buNone/>
              </a:pPr>
              <a:endParaRPr lang="cs-CZ" altLang="cs-CZ" sz="800" dirty="0">
                <a:solidFill>
                  <a:srgbClr val="FF0000"/>
                </a:solidFill>
                <a:latin typeface="Arial" charset="0"/>
              </a:endParaRPr>
            </a:p>
            <a:p>
              <a:pPr marL="0" indent="0">
                <a:spcBef>
                  <a:spcPct val="0"/>
                </a:spcBef>
                <a:buFontTx/>
                <a:buNone/>
              </a:pPr>
              <a:r>
                <a:rPr lang="cs-CZ" altLang="cs-CZ" sz="800" b="1" u="sng" dirty="0">
                  <a:solidFill>
                    <a:schemeClr val="bg1"/>
                  </a:solidFill>
                  <a:latin typeface="Arial" charset="0"/>
                </a:rPr>
                <a:t>Bezpečnost</a:t>
              </a:r>
            </a:p>
            <a:p>
              <a:pPr marL="0" indent="0">
                <a:spcBef>
                  <a:spcPct val="0"/>
                </a:spcBef>
                <a:buNone/>
              </a:pPr>
              <a:r>
                <a:rPr lang="cs-CZ" altLang="cs-CZ" sz="800" dirty="0">
                  <a:solidFill>
                    <a:schemeClr val="bg1"/>
                  </a:solidFill>
                  <a:latin typeface="Arial" charset="0"/>
                </a:rPr>
                <a:t>Ochrana proti přetečení </a:t>
              </a:r>
              <a:r>
                <a:rPr lang="cs-CZ" altLang="cs-CZ" sz="800" dirty="0" err="1">
                  <a:solidFill>
                    <a:schemeClr val="bg1"/>
                  </a:solidFill>
                  <a:latin typeface="Arial" charset="0"/>
                </a:rPr>
                <a:t>Total</a:t>
              </a:r>
              <a:r>
                <a:rPr lang="cs-CZ" altLang="cs-CZ" sz="800" dirty="0">
                  <a:solidFill>
                    <a:schemeClr val="bg1"/>
                  </a:solidFill>
                  <a:latin typeface="Arial" charset="0"/>
                </a:rPr>
                <a:t> </a:t>
              </a:r>
              <a:r>
                <a:rPr lang="cs-CZ" altLang="cs-CZ" sz="800" dirty="0" err="1">
                  <a:solidFill>
                    <a:schemeClr val="bg1"/>
                  </a:solidFill>
                  <a:latin typeface="Arial" charset="0"/>
                </a:rPr>
                <a:t>Water</a:t>
              </a:r>
              <a:r>
                <a:rPr lang="cs-CZ" altLang="cs-CZ" sz="800" dirty="0">
                  <a:solidFill>
                    <a:schemeClr val="bg1"/>
                  </a:solidFill>
                  <a:latin typeface="Arial" charset="0"/>
                </a:rPr>
                <a:t> </a:t>
              </a:r>
              <a:r>
                <a:rPr lang="cs-CZ" altLang="cs-CZ" sz="800" dirty="0" err="1">
                  <a:solidFill>
                    <a:schemeClr val="bg1"/>
                  </a:solidFill>
                  <a:latin typeface="Arial" charset="0"/>
                </a:rPr>
                <a:t>Block</a:t>
              </a:r>
              <a:endParaRPr lang="cs-CZ" altLang="cs-CZ" sz="800" dirty="0">
                <a:solidFill>
                  <a:schemeClr val="bg1"/>
                </a:solidFill>
                <a:latin typeface="Arial" charset="0"/>
              </a:endParaRPr>
            </a:p>
          </p:txBody>
        </p:sp>
      </p:grpSp>
      <p:sp>
        <p:nvSpPr>
          <p:cNvPr id="55" name="TextovéPole 54">
            <a:extLst>
              <a:ext uri="{FF2B5EF4-FFF2-40B4-BE49-F238E27FC236}">
                <a16:creationId xmlns:a16="http://schemas.microsoft.com/office/drawing/2014/main" id="{6D8C875A-29C4-2419-978C-F66750309786}"/>
              </a:ext>
            </a:extLst>
          </p:cNvPr>
          <p:cNvSpPr txBox="1"/>
          <p:nvPr/>
        </p:nvSpPr>
        <p:spPr>
          <a:xfrm>
            <a:off x="4735224" y="5588365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na dálku pomocí aplikace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6" name="Obrázek 55">
            <a:extLst>
              <a:ext uri="{FF2B5EF4-FFF2-40B4-BE49-F238E27FC236}">
                <a16:creationId xmlns:a16="http://schemas.microsoft.com/office/drawing/2014/main" id="{BFFC5215-2B01-F786-FEBB-FB573A5906A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15570" y="5552023"/>
            <a:ext cx="444917" cy="472438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95617CA0-4CED-7045-2D85-1D2A1C1B64A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05684" y="3220626"/>
            <a:ext cx="1250670" cy="84538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43D3CA0E-FDAB-5488-75CD-1A826FADD40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98601" y="4246387"/>
            <a:ext cx="2954014" cy="338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purl.org/dc/dcmitype/"/>
    <ds:schemaRef ds:uri="b4af0723-3826-4aee-ba08-906e8dce3040"/>
    <ds:schemaRef ds:uri="http://purl.org/dc/terms/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3145</TotalTime>
  <Words>581</Words>
  <Application>Microsoft Office PowerPoint</Application>
  <PresentationFormat>Předvádění na obrazovce (4:3)</PresentationFormat>
  <Paragraphs>64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362</cp:revision>
  <cp:lastPrinted>2016-05-31T13:00:02Z</cp:lastPrinted>
  <dcterms:created xsi:type="dcterms:W3CDTF">2015-07-16T11:02:07Z</dcterms:created>
  <dcterms:modified xsi:type="dcterms:W3CDTF">2024-03-07T11:38:01Z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