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310" autoAdjust="0"/>
  </p:normalViewPr>
  <p:slideViewPr>
    <p:cSldViewPr>
      <p:cViewPr varScale="1">
        <p:scale>
          <a:sx n="84" d="100"/>
          <a:sy n="84" d="100"/>
        </p:scale>
        <p:origin x="142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23.02.2023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23.02.2023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23.02.2023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23.02.2023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23.02.2023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emf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emf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Obrázek 3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35496" y="6227169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ROW4856DWMCT/1-S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</a:t>
            </a:r>
            <a:r>
              <a:rPr lang="cs-CZ" altLang="cs-CZ" sz="1400" dirty="0" smtClean="0">
                <a:latin typeface="Arial" charset="0"/>
              </a:rPr>
              <a:t>plněná automatická pračka se sušičkou RapidÓ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7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 rychlých cyklů, Wifi + Bluetooth, Snap&amp;Wash, pára, dotykový displej s češtinou, invertorový motor Speed Drive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836712"/>
            <a:ext cx="4032448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 sušení / praní	</a:t>
            </a:r>
            <a:r>
              <a:rPr lang="cs-CZ" altLang="cs-CZ" sz="800" dirty="0" smtClean="0">
                <a:latin typeface="Arial" charset="0"/>
              </a:rPr>
              <a:t>D/A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sušení / praní (kg)		</a:t>
            </a:r>
            <a:r>
              <a:rPr lang="cs-CZ" altLang="cs-CZ" sz="800" dirty="0" smtClean="0">
                <a:latin typeface="Arial" charset="0"/>
              </a:rPr>
              <a:t>5/8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+ sušení na 1 cyklus (kWh) 	</a:t>
            </a:r>
            <a:r>
              <a:rPr lang="cs-CZ" altLang="cs-CZ" sz="800" dirty="0" smtClean="0">
                <a:latin typeface="Arial" charset="0"/>
              </a:rPr>
              <a:t>2,661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+ sušení na 100 cyklů (kWh) 	</a:t>
            </a:r>
            <a:r>
              <a:rPr lang="cs-CZ" altLang="cs-CZ" sz="800" dirty="0" smtClean="0">
                <a:latin typeface="Arial" charset="0"/>
              </a:rPr>
              <a:t>266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při praní na 1 cyklus Eco 40-60 (kWh) 	</a:t>
            </a:r>
            <a:r>
              <a:rPr lang="cs-CZ" altLang="cs-CZ" sz="800" dirty="0" smtClean="0">
                <a:latin typeface="Arial" charset="0"/>
              </a:rPr>
              <a:t>0,472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na 100 cyklů Eco 40-60 (kWh)	</a:t>
            </a:r>
            <a:r>
              <a:rPr lang="cs-CZ" altLang="cs-CZ" sz="800" dirty="0" smtClean="0">
                <a:latin typeface="Arial" charset="0"/>
              </a:rPr>
              <a:t>47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při praní + sušení na 1 cyklus (l) 	</a:t>
            </a:r>
            <a:r>
              <a:rPr lang="cs-CZ" altLang="cs-CZ" sz="800" dirty="0" smtClean="0">
                <a:latin typeface="Arial" charset="0"/>
              </a:rPr>
              <a:t>75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při praní na 1 cyklus Eco 40-60 (l) 	</a:t>
            </a:r>
            <a:r>
              <a:rPr lang="cs-CZ" altLang="cs-CZ" sz="800" dirty="0" smtClean="0">
                <a:latin typeface="Arial" charset="0"/>
              </a:rPr>
              <a:t>44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1351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praní + sušení (h:min)		</a:t>
            </a:r>
            <a:r>
              <a:rPr lang="cs-CZ" altLang="cs-CZ" sz="800" dirty="0" smtClean="0">
                <a:latin typeface="Arial" charset="0"/>
              </a:rPr>
              <a:t>9:10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praní Eco 40-60 (h:min)	</a:t>
            </a:r>
            <a:r>
              <a:rPr lang="cs-CZ" altLang="cs-CZ" sz="800" dirty="0" smtClean="0">
                <a:latin typeface="Arial" charset="0"/>
              </a:rPr>
              <a:t>3:38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B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Wifi + Bluetooth připojení -  možnost ovládat pračku </a:t>
            </a:r>
            <a:r>
              <a:rPr lang="cs-CZ" altLang="cs-CZ" sz="800" b="1" dirty="0">
                <a:latin typeface="Arial" charset="0"/>
              </a:rPr>
              <a:t>přes aplikaci hOn </a:t>
            </a:r>
            <a:r>
              <a:rPr lang="cs-CZ" altLang="cs-CZ" sz="800" b="1" dirty="0">
                <a:latin typeface="Arial" panose="020B0604020202020204" pitchFamily="34" charset="0"/>
              </a:rPr>
              <a:t>se širokou škálou dodatečných informací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funkcí: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Stahování nových funkcí a cyklů; Funkce pro odložený začátek a konec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Kontrolní cyklus; </a:t>
            </a:r>
            <a:r>
              <a:rPr lang="cs-CZ" altLang="cs-CZ" sz="800" b="1" dirty="0" smtClean="0">
                <a:latin typeface="Arial" charset="0"/>
              </a:rPr>
              <a:t>Vedení </a:t>
            </a:r>
            <a:r>
              <a:rPr lang="cs-CZ" altLang="cs-CZ" sz="800" b="1" dirty="0">
                <a:latin typeface="Arial" charset="0"/>
              </a:rPr>
              <a:t>statistik praní a čerpání energie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Tipy a triky; Průvodce chybovými hláškami a uživatelský </a:t>
            </a:r>
            <a:r>
              <a:rPr lang="cs-CZ" altLang="cs-CZ" sz="800" b="1" dirty="0" smtClean="0">
                <a:latin typeface="Arial" charset="0"/>
              </a:rPr>
              <a:t>návod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</a:t>
            </a:r>
            <a:r>
              <a:rPr lang="cs-CZ" altLang="cs-CZ" sz="800" b="1" dirty="0" smtClean="0">
                <a:latin typeface="Arial" panose="020B0604020202020204" pitchFamily="34" charset="0"/>
              </a:rPr>
              <a:t>asistenty </a:t>
            </a:r>
            <a:r>
              <a:rPr lang="cs-CZ" altLang="cs-CZ" sz="800" b="1" dirty="0">
                <a:latin typeface="Arial" panose="020B0604020202020204" pitchFamily="34" charset="0"/>
              </a:rPr>
              <a:t>Alexa (Amazon)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Google (pouze v ENG)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Quick &amp; Clean – smísení vody a detergentu pro dosažení stejných výsledků praní při 20°C / 40°C jako při 40 °C / 60°C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panose="020B0604020202020204" pitchFamily="34" charset="0"/>
              </a:rPr>
              <a:t>Snap&amp;Wash – vyfoť prádlo a aplikace sama pozná množství a barvu a vybere nejvhodnější Rychlý cyklus s dalšími nastaveními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7 </a:t>
            </a:r>
            <a:r>
              <a:rPr lang="cs-CZ" altLang="cs-CZ" sz="800" b="1" dirty="0">
                <a:latin typeface="Arial" charset="0"/>
              </a:rPr>
              <a:t>r</a:t>
            </a:r>
            <a:r>
              <a:rPr lang="cs-CZ" altLang="cs-CZ" sz="800" b="1" dirty="0" smtClean="0">
                <a:latin typeface="Arial" charset="0"/>
              </a:rPr>
              <a:t>ychlých programů do 1 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Senzorové </a:t>
            </a:r>
            <a:r>
              <a:rPr lang="cs-CZ" altLang="cs-CZ" sz="800" dirty="0">
                <a:latin typeface="Arial" charset="0"/>
              </a:rPr>
              <a:t>sušení -  3 úrovně: Extra suché, K žehlení, </a:t>
            </a:r>
            <a:r>
              <a:rPr lang="cs-CZ" altLang="cs-CZ" sz="800" dirty="0" smtClean="0">
                <a:latin typeface="Arial" charset="0"/>
              </a:rPr>
              <a:t>Do skříně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17 </a:t>
            </a:r>
            <a:r>
              <a:rPr lang="cs-CZ" altLang="cs-CZ" sz="800" dirty="0">
                <a:latin typeface="Arial" charset="0"/>
              </a:rPr>
              <a:t>programů základních + Wifi programy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Rychlý speciální 39 min, </a:t>
            </a:r>
            <a:r>
              <a:rPr lang="cs-CZ" altLang="cs-CZ" sz="800" dirty="0" smtClean="0">
                <a:latin typeface="Arial" charset="0"/>
              </a:rPr>
              <a:t>Snadné žehlení plus – parní program, Rychlé </a:t>
            </a:r>
            <a:r>
              <a:rPr lang="cs-CZ" altLang="cs-CZ" sz="800" dirty="0">
                <a:latin typeface="Arial" charset="0"/>
              </a:rPr>
              <a:t>smíšené a barevné 20° 59 min, </a:t>
            </a:r>
            <a:r>
              <a:rPr lang="cs-CZ" altLang="cs-CZ" sz="800" dirty="0" smtClean="0">
                <a:latin typeface="Arial" charset="0"/>
              </a:rPr>
              <a:t>Rychlý Perfektní bavlna 59 min, Rychlý </a:t>
            </a:r>
            <a:r>
              <a:rPr lang="cs-CZ" altLang="cs-CZ" sz="800" dirty="0">
                <a:latin typeface="Arial" charset="0"/>
              </a:rPr>
              <a:t>14, 30, 44 min, Vlna/ Ruční praní, Syntetika a barevné, Máchání, Odčerpání + Odstřeďování, Bavlna, Eco 40 – 60°, Praní a sušení (Bavlna, Eco 40 – 60° + funkce Suché Do skříně), </a:t>
            </a:r>
            <a:r>
              <a:rPr lang="cs-CZ" altLang="cs-CZ" sz="800" b="1" dirty="0">
                <a:latin typeface="Arial" charset="0"/>
              </a:rPr>
              <a:t>Sušení Vlna – Woolmark Apparel Care</a:t>
            </a:r>
            <a:r>
              <a:rPr lang="cs-CZ" altLang="cs-CZ" sz="800" dirty="0">
                <a:latin typeface="Arial" charset="0"/>
              </a:rPr>
              <a:t>, Sušení syntetika, Sušení bavlna,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Odložený start až 24 hod, Předpírka, Extra máchání, </a:t>
            </a:r>
            <a:r>
              <a:rPr lang="cs-CZ" altLang="cs-CZ" sz="800" b="1" dirty="0" smtClean="0">
                <a:latin typeface="Arial" charset="0"/>
              </a:rPr>
              <a:t>Snadné žehlení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dirty="0">
                <a:latin typeface="Arial" charset="0"/>
              </a:rPr>
              <a:t>Nastavení sušení (senzorové nebo časované), </a:t>
            </a:r>
            <a:r>
              <a:rPr lang="cs-CZ" altLang="cs-CZ" sz="800" dirty="0" smtClean="0">
                <a:latin typeface="Arial" charset="0"/>
              </a:rPr>
              <a:t>Nastavení </a:t>
            </a:r>
            <a:r>
              <a:rPr lang="cs-CZ" altLang="cs-CZ" sz="800" dirty="0">
                <a:latin typeface="Arial" charset="0"/>
              </a:rPr>
              <a:t>teploty praní, Nastavení otáček odstřeďování,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Rychlý/Nastavení míry znečištění (3</a:t>
            </a:r>
            <a:r>
              <a:rPr lang="cs-CZ" altLang="cs-CZ" sz="800" dirty="0" smtClean="0">
                <a:latin typeface="Arial" charset="0"/>
              </a:rPr>
              <a:t>),/ </a:t>
            </a:r>
            <a:r>
              <a:rPr lang="cs-CZ" altLang="cs-CZ" sz="800" b="1" dirty="0">
                <a:latin typeface="Arial" charset="0"/>
              </a:rPr>
              <a:t>Úroveň páry (3 parní funkce)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Zablokování </a:t>
            </a:r>
            <a:r>
              <a:rPr lang="cs-CZ" altLang="cs-CZ" sz="800" dirty="0">
                <a:latin typeface="Arial" charset="0"/>
              </a:rPr>
              <a:t>tlačítek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zámek </a:t>
            </a:r>
            <a:r>
              <a:rPr lang="cs-CZ" altLang="cs-CZ" sz="800" dirty="0" smtClean="0">
                <a:latin typeface="Arial" charset="0"/>
              </a:rPr>
              <a:t>dveří; Ochrana proti úniku vody Antioverflow a proti přepěnění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525592"/>
            <a:ext cx="1755271" cy="359792"/>
          </a:xfrm>
          <a:prstGeom prst="rect">
            <a:avLst/>
          </a:prstGeom>
        </p:spPr>
      </p:pic>
      <p:sp>
        <p:nvSpPr>
          <p:cNvPr id="27" name="Ovál 26"/>
          <p:cNvSpPr/>
          <p:nvPr/>
        </p:nvSpPr>
        <p:spPr>
          <a:xfrm>
            <a:off x="4860032" y="170080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92623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830584" y="926158"/>
            <a:ext cx="804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  <a:endParaRPr lang="cs-CZ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aplikaci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díky připojení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407707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8" name="Ovál 37"/>
          <p:cNvSpPr/>
          <p:nvPr/>
        </p:nvSpPr>
        <p:spPr>
          <a:xfrm>
            <a:off x="4860032" y="249289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2" name="Ovál 41"/>
          <p:cNvSpPr/>
          <p:nvPr/>
        </p:nvSpPr>
        <p:spPr>
          <a:xfrm>
            <a:off x="4860032" y="483944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5" name="Ovál 44"/>
          <p:cNvSpPr/>
          <p:nvPr/>
        </p:nvSpPr>
        <p:spPr>
          <a:xfrm>
            <a:off x="4860032" y="328498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4860032" y="3348281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Ošetření párou pro snadné žehlení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3123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31018828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8059019044392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 s chromovanou hranou 		dvířek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600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530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560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4819916" y="4983384"/>
            <a:ext cx="784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Certifikované šetrné sušení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vlny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2564904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1" name="TextovéPole 50"/>
          <p:cNvSpPr txBox="1"/>
          <p:nvPr/>
        </p:nvSpPr>
        <p:spPr>
          <a:xfrm>
            <a:off x="4831396" y="4136806"/>
            <a:ext cx="803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Snap&amp;Wash vyfoť prádlo, aplikace ti vybere cyklus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1772816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rychlých cyklů pro každodenní praní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143" y="1871986"/>
            <a:ext cx="1111250" cy="36512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927" y="1772816"/>
            <a:ext cx="726863" cy="638600"/>
          </a:xfrm>
          <a:prstGeom prst="rect">
            <a:avLst/>
          </a:prstGeom>
        </p:spPr>
      </p:pic>
      <p:pic>
        <p:nvPicPr>
          <p:cNvPr id="40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91687" y="950210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660208" y="950791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61460" y="4229733"/>
            <a:ext cx="758456" cy="507237"/>
          </a:xfrm>
          <a:prstGeom prst="rect">
            <a:avLst/>
          </a:prstGeom>
        </p:spPr>
      </p:pic>
      <p:pic>
        <p:nvPicPr>
          <p:cNvPr id="56" name="Picture 2" descr="http://www.merino.com/globalassets/wool/care-instructions/understanding-the-woolmark-apparel-care-laundry-label/behind-the-laundry-label_inline.jpg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3" t="-7727" r="263" b="-25491"/>
          <a:stretch/>
        </p:blipFill>
        <p:spPr bwMode="auto">
          <a:xfrm>
            <a:off x="4037927" y="4875584"/>
            <a:ext cx="720000" cy="720236"/>
          </a:xfrm>
          <a:prstGeom prst="flowChartConnector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216" y="2312785"/>
            <a:ext cx="720000" cy="720000"/>
          </a:xfrm>
          <a:prstGeom prst="rect">
            <a:avLst/>
          </a:prstGeom>
        </p:spPr>
      </p:pic>
      <p:sp>
        <p:nvSpPr>
          <p:cNvPr id="44" name="TextovéPole 43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7" name="Obrázek 46"/>
          <p:cNvPicPr>
            <a:picLocks noChangeAspect="1"/>
          </p:cNvPicPr>
          <p:nvPr/>
        </p:nvPicPr>
        <p:blipFill rotWithShape="1">
          <a:blip r:embed="rId12"/>
          <a:srcRect l="3022" t="8817" r="4558" b="5317"/>
          <a:stretch/>
        </p:blipFill>
        <p:spPr>
          <a:xfrm>
            <a:off x="4037348" y="908720"/>
            <a:ext cx="733246" cy="741873"/>
          </a:xfrm>
          <a:prstGeom prst="rect">
            <a:avLst/>
          </a:prstGeom>
        </p:spPr>
      </p:pic>
      <p:pic>
        <p:nvPicPr>
          <p:cNvPr id="48" name="Obrázek 4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24" y="2505090"/>
            <a:ext cx="756000" cy="756000"/>
          </a:xfrm>
          <a:prstGeom prst="flowChartConnector">
            <a:avLst/>
          </a:prstGeom>
        </p:spPr>
      </p:pic>
      <p:pic>
        <p:nvPicPr>
          <p:cNvPr id="53" name="Immagine 10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95936" y="3374430"/>
            <a:ext cx="972000" cy="508093"/>
          </a:xfrm>
          <a:prstGeom prst="rect">
            <a:avLst/>
          </a:prstGeom>
        </p:spPr>
      </p:pic>
      <p:sp>
        <p:nvSpPr>
          <p:cNvPr id="66" name="Ovál 65"/>
          <p:cNvSpPr/>
          <p:nvPr/>
        </p:nvSpPr>
        <p:spPr>
          <a:xfrm>
            <a:off x="4860032" y="56316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67" name="TextovéPole 66"/>
          <p:cNvSpPr txBox="1"/>
          <p:nvPr/>
        </p:nvSpPr>
        <p:spPr>
          <a:xfrm>
            <a:off x="4841677" y="5694833"/>
            <a:ext cx="7487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Smísení pracího prostředku  s vodou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68" name="Obrázek 6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24" y="5631536"/>
            <a:ext cx="756000" cy="756000"/>
          </a:xfrm>
          <a:prstGeom prst="flowChartConnector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6878806" y="3515290"/>
            <a:ext cx="24086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latin typeface="Arial" charset="0"/>
              </a:rPr>
              <a:t>Konstrukce</a:t>
            </a:r>
          </a:p>
          <a:p>
            <a:r>
              <a:rPr lang="cs-CZ" sz="800" dirty="0">
                <a:latin typeface="Arial" charset="0"/>
              </a:rPr>
              <a:t>Horizontální dotykový displej na hraně dvířek - ergonomické ovládání </a:t>
            </a:r>
          </a:p>
          <a:p>
            <a:r>
              <a:rPr lang="cs-CZ" sz="800" dirty="0">
                <a:latin typeface="Arial" charset="0"/>
              </a:rPr>
              <a:t>6</a:t>
            </a:r>
            <a:r>
              <a:rPr lang="cs-CZ" sz="800" dirty="0" smtClean="0">
                <a:latin typeface="Arial" charset="0"/>
              </a:rPr>
              <a:t>místný </a:t>
            </a:r>
            <a:r>
              <a:rPr lang="cs-CZ" sz="800" dirty="0">
                <a:latin typeface="Arial" charset="0"/>
              </a:rPr>
              <a:t>textový displej v češtině</a:t>
            </a:r>
            <a:r>
              <a:rPr lang="cs-CZ" sz="800" b="1" dirty="0">
                <a:latin typeface="Arial" charset="0"/>
              </a:rPr>
              <a:t>; Invertorový motor Speed Drive – Tichý chod</a:t>
            </a:r>
          </a:p>
          <a:p>
            <a:r>
              <a:rPr lang="cs-CZ" sz="800" dirty="0">
                <a:latin typeface="Arial" charset="0"/>
              </a:rPr>
              <a:t>Materiál bubnu Nerez/ vany Silitech</a:t>
            </a:r>
          </a:p>
          <a:p>
            <a:r>
              <a:rPr lang="cs-CZ" sz="800" dirty="0">
                <a:latin typeface="Arial" charset="0"/>
              </a:rPr>
              <a:t>Buben Shiatsu – masážní body na povrchu pro šetrnou péči o tkaniny</a:t>
            </a:r>
          </a:p>
          <a:p>
            <a:r>
              <a:rPr lang="cs-CZ" sz="800" dirty="0">
                <a:latin typeface="Arial" charset="0"/>
              </a:rPr>
              <a:t>Šířka dvířek 35 cm / Úhel otevírání dvířek 180°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19" t="6951" r="20619" b="6951"/>
          <a:stretch/>
        </p:blipFill>
        <p:spPr>
          <a:xfrm>
            <a:off x="5748143" y="3348281"/>
            <a:ext cx="1071727" cy="1569314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83045" y="757518"/>
            <a:ext cx="706388" cy="69269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614" y="1498004"/>
            <a:ext cx="1025882" cy="20517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1337</TotalTime>
  <Words>136</Words>
  <Application>Microsoft Office PowerPoint</Application>
  <PresentationFormat>Předvádění na obrazovce (4:3)</PresentationFormat>
  <Paragraphs>71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168</cp:revision>
  <cp:lastPrinted>2016-05-05T10:40:20Z</cp:lastPrinted>
  <dcterms:created xsi:type="dcterms:W3CDTF">2015-07-16T11:02:07Z</dcterms:created>
  <dcterms:modified xsi:type="dcterms:W3CDTF">2023-02-23T13:08:40Z</dcterms:modified>
</cp:coreProperties>
</file>