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D8D0"/>
    <a:srgbClr val="6DC4C3"/>
    <a:srgbClr val="0ABAB5"/>
    <a:srgbClr val="FFFFFF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>
        <p:scale>
          <a:sx n="125" d="100"/>
          <a:sy n="125" d="100"/>
        </p:scale>
        <p:origin x="12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31.07.2024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ál 42">
            <a:extLst>
              <a:ext uri="{FF2B5EF4-FFF2-40B4-BE49-F238E27FC236}">
                <a16:creationId xmlns:a16="http://schemas.microsoft.com/office/drawing/2014/main" id="{565C721A-F36C-3B8A-617E-C6CA793B2076}"/>
              </a:ext>
            </a:extLst>
          </p:cNvPr>
          <p:cNvSpPr/>
          <p:nvPr/>
        </p:nvSpPr>
        <p:spPr>
          <a:xfrm>
            <a:off x="4857868" y="4578944"/>
            <a:ext cx="720000" cy="720000"/>
          </a:xfrm>
          <a:prstGeom prst="ellipse">
            <a:avLst/>
          </a:prstGeom>
          <a:solidFill>
            <a:srgbClr val="6DC4C3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ln>
                <a:solidFill>
                  <a:srgbClr val="81D8D0"/>
                </a:solidFill>
              </a:ln>
              <a:solidFill>
                <a:srgbClr val="81D8D0"/>
              </a:solidFill>
            </a:endParaRPr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76663395-87DF-E75E-053B-59A40871F5E1}"/>
              </a:ext>
            </a:extLst>
          </p:cNvPr>
          <p:cNvSpPr/>
          <p:nvPr/>
        </p:nvSpPr>
        <p:spPr>
          <a:xfrm>
            <a:off x="4854523" y="2898378"/>
            <a:ext cx="720000" cy="720000"/>
          </a:xfrm>
          <a:prstGeom prst="ellipse">
            <a:avLst/>
          </a:prstGeom>
          <a:solidFill>
            <a:srgbClr val="6DC4C3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ln>
                <a:solidFill>
                  <a:srgbClr val="81D8D0"/>
                </a:solidFill>
              </a:ln>
              <a:solidFill>
                <a:srgbClr val="81D8D0"/>
              </a:solidFill>
            </a:endParaRPr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499BACBE-DCA4-BF11-E960-6A3F2A2C0F19}"/>
              </a:ext>
            </a:extLst>
          </p:cNvPr>
          <p:cNvSpPr/>
          <p:nvPr/>
        </p:nvSpPr>
        <p:spPr>
          <a:xfrm>
            <a:off x="4876840" y="2083957"/>
            <a:ext cx="720000" cy="720000"/>
          </a:xfrm>
          <a:prstGeom prst="ellipse">
            <a:avLst/>
          </a:prstGeom>
          <a:solidFill>
            <a:srgbClr val="6DC4C3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ln>
                <a:solidFill>
                  <a:srgbClr val="81D8D0"/>
                </a:solidFill>
              </a:ln>
              <a:solidFill>
                <a:srgbClr val="81D8D0"/>
              </a:solidFill>
            </a:endParaRPr>
          </a:p>
        </p:txBody>
      </p:sp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911" y="6076849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CA6 NP5B3HTX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multifunkční trouba C-</a:t>
            </a:r>
            <a:r>
              <a:rPr lang="cs-CZ" altLang="cs-CZ" sz="1400" dirty="0" err="1">
                <a:latin typeface="Arial" charset="0"/>
              </a:rPr>
              <a:t>Bake</a:t>
            </a:r>
            <a:r>
              <a:rPr lang="cs-CZ" altLang="cs-CZ" sz="1400" dirty="0">
                <a:latin typeface="Arial" charset="0"/>
              </a:rPr>
              <a:t> 800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panose="020B0604020202020204" pitchFamily="34" charset="0"/>
              </a:rPr>
              <a:t>78 l, energetická třída A++, 11 programů, </a:t>
            </a:r>
            <a:r>
              <a:rPr lang="cs-CZ" altLang="cs-CZ" sz="1400" dirty="0" err="1">
                <a:latin typeface="Arial" panose="020B0604020202020204" pitchFamily="34" charset="0"/>
              </a:rPr>
              <a:t>Push</a:t>
            </a:r>
            <a:r>
              <a:rPr lang="cs-CZ" altLang="cs-CZ" sz="1400" dirty="0">
                <a:latin typeface="Arial" panose="020B0604020202020204" pitchFamily="34" charset="0"/>
              </a:rPr>
              <a:t> </a:t>
            </a:r>
            <a:r>
              <a:rPr lang="cs-CZ" altLang="cs-CZ" sz="1400" dirty="0" err="1">
                <a:latin typeface="Arial" panose="020B0604020202020204" pitchFamily="34" charset="0"/>
              </a:rPr>
              <a:t>Pull</a:t>
            </a:r>
            <a:r>
              <a:rPr lang="cs-CZ" altLang="cs-CZ" sz="1400" dirty="0">
                <a:latin typeface="Arial" panose="020B0604020202020204" pitchFamily="34" charset="0"/>
              </a:rPr>
              <a:t> knoflíky, </a:t>
            </a:r>
            <a:r>
              <a:rPr lang="cs-CZ" altLang="cs-CZ" sz="1400" dirty="0" err="1">
                <a:latin typeface="Arial" panose="020B0604020202020204" pitchFamily="34" charset="0"/>
              </a:rPr>
              <a:t>SoflClose</a:t>
            </a:r>
            <a:r>
              <a:rPr lang="cs-CZ" altLang="cs-CZ" sz="1400" dirty="0">
                <a:latin typeface="Arial" panose="020B0604020202020204" pitchFamily="34" charset="0"/>
              </a:rPr>
              <a:t>, Hydrolytické čištění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Kapacita (l) 			78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Energetická třída			A++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Teplotní rozmezí			30°C-300°C*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Spotř. en. Statický program (kWh) 		0,97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Spotř. en. Nucená ventilace (kWh) 		0,54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příkon (W)			3300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Programy pečení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Počet programů 11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Statický, </a:t>
            </a:r>
            <a:r>
              <a:rPr lang="cs-CZ" altLang="cs-CZ" sz="800" dirty="0" err="1">
                <a:latin typeface="Arial" charset="0"/>
              </a:rPr>
              <a:t>Multilevel</a:t>
            </a:r>
            <a:r>
              <a:rPr lang="cs-CZ" altLang="cs-CZ" sz="800" dirty="0">
                <a:latin typeface="Arial" charset="0"/>
              </a:rPr>
              <a:t> (víceúrovňové pečení), </a:t>
            </a:r>
            <a:r>
              <a:rPr lang="cs-CZ" altLang="cs-CZ" sz="800" dirty="0" err="1">
                <a:latin typeface="Arial" charset="0"/>
              </a:rPr>
              <a:t>Supergril</a:t>
            </a:r>
            <a:r>
              <a:rPr lang="cs-CZ" altLang="cs-CZ" sz="800" dirty="0">
                <a:latin typeface="Arial" charset="0"/>
              </a:rPr>
              <a:t>, Pizza, Maso, Ryby, Zelenina, Pečivo (</a:t>
            </a:r>
            <a:r>
              <a:rPr lang="cs-CZ" altLang="cs-CZ" sz="800" dirty="0" err="1">
                <a:latin typeface="Arial" charset="0"/>
              </a:rPr>
              <a:t>all</a:t>
            </a:r>
            <a:r>
              <a:rPr lang="cs-CZ" altLang="cs-CZ" sz="800" dirty="0">
                <a:latin typeface="Arial" charset="0"/>
              </a:rPr>
              <a:t>-in), </a:t>
            </a:r>
            <a:r>
              <a:rPr lang="cs-CZ" altLang="cs-CZ" sz="800" dirty="0" err="1">
                <a:latin typeface="Arial" charset="0"/>
              </a:rPr>
              <a:t>AirFry</a:t>
            </a:r>
            <a:r>
              <a:rPr lang="cs-CZ" altLang="cs-CZ" sz="800" dirty="0">
                <a:latin typeface="Arial" charset="0"/>
              </a:rPr>
              <a:t>, Hydrolytické čištění, Wifi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*</a:t>
            </a:r>
            <a:r>
              <a:rPr lang="it-IT" sz="800" b="0" i="0" dirty="0">
                <a:effectLst/>
                <a:highlight>
                  <a:srgbClr val="FFFFFF"/>
                </a:highlight>
                <a:latin typeface="Aptos Narrow" panose="020B0004020202020204" pitchFamily="34" charset="0"/>
              </a:rPr>
              <a:t>Teplota 300°C </a:t>
            </a:r>
            <a:r>
              <a:rPr lang="cs-CZ" sz="800" b="0" i="0" dirty="0">
                <a:effectLst/>
                <a:highlight>
                  <a:srgbClr val="FFFFFF"/>
                </a:highlight>
                <a:latin typeface="Aptos Narrow" panose="020B0004020202020204" pitchFamily="34" charset="0"/>
              </a:rPr>
              <a:t>pouze </a:t>
            </a:r>
            <a:r>
              <a:rPr lang="it-IT" sz="800" b="0" i="0" dirty="0">
                <a:effectLst/>
                <a:highlight>
                  <a:srgbClr val="FFFFFF"/>
                </a:highlight>
                <a:latin typeface="Aptos Narrow" panose="020B0004020202020204" pitchFamily="34" charset="0"/>
              </a:rPr>
              <a:t>pro program Pizza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u="sng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– 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Hydrolytické čištění - </a:t>
            </a:r>
            <a:r>
              <a:rPr lang="cs-CZ" altLang="cs-CZ" sz="800" dirty="0">
                <a:latin typeface="Arial" charset="0"/>
              </a:rPr>
              <a:t>čištění trouby pomocí páry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Ovládání na displeji </a:t>
            </a:r>
            <a:r>
              <a:rPr lang="cs-CZ" altLang="cs-CZ" sz="800" dirty="0">
                <a:latin typeface="Arial" charset="0"/>
              </a:rPr>
              <a:t>- Dálkové ovládání, osvětlení, nastavení času a nastavení teploty/rychlého předehřátí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bezpečnostní skla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  <a:r>
              <a:rPr lang="cs-CZ" altLang="cs-CZ" sz="800" b="1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6 úrovní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Soft </a:t>
            </a:r>
            <a:r>
              <a:rPr lang="cs-CZ" altLang="cs-CZ" sz="800" b="1" dirty="0" err="1">
                <a:latin typeface="Arial" charset="0"/>
              </a:rPr>
              <a:t>Close</a:t>
            </a:r>
            <a:r>
              <a:rPr lang="cs-CZ" altLang="cs-CZ" sz="800" b="1" dirty="0">
                <a:latin typeface="Arial" charset="0"/>
              </a:rPr>
              <a:t> – </a:t>
            </a:r>
            <a:r>
              <a:rPr lang="cs-CZ" altLang="cs-CZ" sz="800" dirty="0">
                <a:latin typeface="Arial" charset="0"/>
              </a:rPr>
              <a:t>tlumené dovírání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Push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Pull</a:t>
            </a:r>
            <a:r>
              <a:rPr lang="cs-CZ" altLang="cs-CZ" sz="800" dirty="0">
                <a:latin typeface="Arial" charset="0"/>
              </a:rPr>
              <a:t> knoflíky + dotykové ovládání, Bíle podsvícený displej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žárovkou v horní části trouby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Nerezové drátěné pojezdy pro vedení plechů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Click&amp;Clean</a:t>
            </a:r>
            <a:r>
              <a:rPr lang="cs-CZ" altLang="cs-CZ" sz="800" b="1" dirty="0">
                <a:latin typeface="Arial" charset="0"/>
              </a:rPr>
              <a:t> – </a:t>
            </a:r>
            <a:r>
              <a:rPr lang="cs-CZ" altLang="cs-CZ" sz="800" dirty="0">
                <a:latin typeface="Arial" charset="0"/>
              </a:rPr>
              <a:t>pro snadné čištění skel dvířek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plech (40 mm)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rošt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teleskopické výsuvy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Fritovací plech </a:t>
            </a:r>
            <a:r>
              <a:rPr lang="cs-CZ" altLang="cs-CZ" sz="800" b="1" dirty="0" err="1">
                <a:latin typeface="Arial" charset="0"/>
              </a:rPr>
              <a:t>AirFry</a:t>
            </a:r>
            <a:r>
              <a:rPr lang="cs-CZ" altLang="cs-CZ" sz="800" b="1" dirty="0">
                <a:latin typeface="Arial" charset="0"/>
              </a:rPr>
              <a:t> – pro zdravější smažení s malým množstvím tuku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4792216" y="119675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 (1x)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4935850"/>
            <a:ext cx="34198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33703894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</a:t>
            </a:r>
            <a:r>
              <a:rPr lang="cs-CZ" sz="800" dirty="0">
                <a:latin typeface="Arial" charset="0"/>
              </a:rPr>
              <a:t>8059019085517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černé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Připojení		kabel s vidlicí 230V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35,6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37,5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7F15155A-0900-6F36-311C-669DCE98A92F}"/>
              </a:ext>
            </a:extLst>
          </p:cNvPr>
          <p:cNvSpPr txBox="1"/>
          <p:nvPr/>
        </p:nvSpPr>
        <p:spPr>
          <a:xfrm>
            <a:off x="4838581" y="2284095"/>
            <a:ext cx="835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Teleskopické výsuvy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1" name="Ovál 30">
            <a:extLst>
              <a:ext uri="{FF2B5EF4-FFF2-40B4-BE49-F238E27FC236}">
                <a16:creationId xmlns:a16="http://schemas.microsoft.com/office/drawing/2014/main" id="{8B6130BE-B832-0AD7-5831-8FBE6676ABF4}"/>
              </a:ext>
            </a:extLst>
          </p:cNvPr>
          <p:cNvSpPr/>
          <p:nvPr/>
        </p:nvSpPr>
        <p:spPr>
          <a:xfrm>
            <a:off x="4866017" y="1248334"/>
            <a:ext cx="720000" cy="720000"/>
          </a:xfrm>
          <a:prstGeom prst="ellipse">
            <a:avLst/>
          </a:prstGeom>
          <a:solidFill>
            <a:srgbClr val="6DC4C3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ln>
                <a:solidFill>
                  <a:srgbClr val="81D8D0"/>
                </a:solidFill>
              </a:ln>
              <a:solidFill>
                <a:srgbClr val="81D8D0"/>
              </a:solidFill>
            </a:endParaRP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798D7454-9A52-D136-8FCA-3B6427A6F0DF}"/>
              </a:ext>
            </a:extLst>
          </p:cNvPr>
          <p:cNvSpPr txBox="1"/>
          <p:nvPr/>
        </p:nvSpPr>
        <p:spPr>
          <a:xfrm>
            <a:off x="4811004" y="1484677"/>
            <a:ext cx="8356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52DAABDC-97F5-E89A-1E6E-5B2D180066BA}"/>
              </a:ext>
            </a:extLst>
          </p:cNvPr>
          <p:cNvSpPr txBox="1"/>
          <p:nvPr/>
        </p:nvSpPr>
        <p:spPr>
          <a:xfrm>
            <a:off x="4813733" y="3155994"/>
            <a:ext cx="8356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Pizza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340528F-16BA-F7F6-CFDE-359BB4DF5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5322" y="6423720"/>
            <a:ext cx="1917846" cy="630297"/>
          </a:xfrm>
          <a:prstGeom prst="rect">
            <a:avLst/>
          </a:prstGeom>
        </p:spPr>
      </p:pic>
      <p:sp>
        <p:nvSpPr>
          <p:cNvPr id="40" name="Ovál 39">
            <a:extLst>
              <a:ext uri="{FF2B5EF4-FFF2-40B4-BE49-F238E27FC236}">
                <a16:creationId xmlns:a16="http://schemas.microsoft.com/office/drawing/2014/main" id="{39C27482-C7C0-D784-7B60-7C9036A0332C}"/>
              </a:ext>
            </a:extLst>
          </p:cNvPr>
          <p:cNvSpPr/>
          <p:nvPr/>
        </p:nvSpPr>
        <p:spPr>
          <a:xfrm>
            <a:off x="4854523" y="3759477"/>
            <a:ext cx="720000" cy="720000"/>
          </a:xfrm>
          <a:prstGeom prst="ellipse">
            <a:avLst/>
          </a:prstGeom>
          <a:solidFill>
            <a:srgbClr val="6DC4C3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ln>
                <a:solidFill>
                  <a:srgbClr val="81D8D0"/>
                </a:solidFill>
              </a:ln>
              <a:solidFill>
                <a:srgbClr val="81D8D0"/>
              </a:solidFill>
            </a:endParaRP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12508A99-6BF3-AF85-53F9-F01EE11B9765}"/>
              </a:ext>
            </a:extLst>
          </p:cNvPr>
          <p:cNvSpPr txBox="1"/>
          <p:nvPr/>
        </p:nvSpPr>
        <p:spPr>
          <a:xfrm>
            <a:off x="4808938" y="4013866"/>
            <a:ext cx="8356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SoftClose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F52809D-0A14-25D4-15A9-138D6DD299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2592" y="1166028"/>
            <a:ext cx="1921122" cy="190834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D6C635B-45ED-C0CB-E911-9296FA5C74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8401" y="3053278"/>
            <a:ext cx="2461519" cy="1460703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1B378552-1F81-EE43-1104-964A093B2A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75283" y="1080477"/>
            <a:ext cx="964276" cy="2012107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0328BFA6-3C5B-9D5E-A300-8FB37E543E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84251" y="1275626"/>
            <a:ext cx="680325" cy="679250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EBE4E2A5-2A3A-BB16-8E5D-22D124422F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90786" y="2105758"/>
            <a:ext cx="680325" cy="680325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66D5BA44-61DB-67EE-A30C-E6088AD4C5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9196" y="2933483"/>
            <a:ext cx="681915" cy="678578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4159A2CD-F2F6-35F0-0BAB-DE4ADAFD6D8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99101" y="3759461"/>
            <a:ext cx="671062" cy="678578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:a16="http://schemas.microsoft.com/office/drawing/2014/main" id="{CB5D2086-71DC-C424-5838-C795D4193E83}"/>
              </a:ext>
            </a:extLst>
          </p:cNvPr>
          <p:cNvSpPr txBox="1"/>
          <p:nvPr/>
        </p:nvSpPr>
        <p:spPr>
          <a:xfrm>
            <a:off x="4832325" y="4779148"/>
            <a:ext cx="835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Teleskopické výsuvy</a:t>
            </a:r>
          </a:p>
        </p:txBody>
      </p:sp>
      <p:pic>
        <p:nvPicPr>
          <p:cNvPr id="38" name="Obrázek 37">
            <a:extLst>
              <a:ext uri="{FF2B5EF4-FFF2-40B4-BE49-F238E27FC236}">
                <a16:creationId xmlns:a16="http://schemas.microsoft.com/office/drawing/2014/main" id="{91C0C8BA-4F0D-01D7-68E7-9EE2497A8C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81256" y="4590668"/>
            <a:ext cx="687945" cy="67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2516</TotalTime>
  <Words>320</Words>
  <Application>Microsoft Office PowerPoint</Application>
  <PresentationFormat>Předvádění na obrazovce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Aptos Narrow</vt:lpstr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181</cp:revision>
  <cp:lastPrinted>2016-05-05T10:40:20Z</cp:lastPrinted>
  <dcterms:created xsi:type="dcterms:W3CDTF">2015-07-16T11:02:07Z</dcterms:created>
  <dcterms:modified xsi:type="dcterms:W3CDTF">2024-07-31T05:36:45Z</dcterms:modified>
</cp:coreProperties>
</file>