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8FC5"/>
    <a:srgbClr val="0093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2" d="100"/>
          <a:sy n="62" d="100"/>
        </p:scale>
        <p:origin x="3240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D15FE6-C83B-4870-9959-B1311892437B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4F029-7379-4C3D-941A-AA52CD5653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614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1B80A1-FDE9-416C-B9A8-2A1FE73A844A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3C6288-EF84-456C-B7FC-4481D153D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080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3C6288-EF84-456C-B7FC-4481D153D6E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77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545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302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162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4772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387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3665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82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091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620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163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5164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35264-EE75-400C-80BE-5E821CD423B8}" type="datetimeFigureOut">
              <a:rPr lang="cs-CZ" smtClean="0"/>
              <a:t>30.05.2024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8D434-0B67-4F7A-AD4E-10F73751A67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510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Obrázek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1" r="14900"/>
          <a:stretch/>
        </p:blipFill>
        <p:spPr>
          <a:xfrm>
            <a:off x="-1" y="6076121"/>
            <a:ext cx="9144000" cy="1097295"/>
          </a:xfrm>
          <a:prstGeom prst="rect">
            <a:avLst/>
          </a:prstGeom>
        </p:spPr>
      </p:pic>
      <p:sp>
        <p:nvSpPr>
          <p:cNvPr id="32" name="Zástupný symbol pro text 3"/>
          <p:cNvSpPr txBox="1">
            <a:spLocks/>
          </p:cNvSpPr>
          <p:nvPr/>
        </p:nvSpPr>
        <p:spPr>
          <a:xfrm>
            <a:off x="107504" y="44277"/>
            <a:ext cx="9036496" cy="864443"/>
          </a:xfrm>
          <a:prstGeom prst="rect">
            <a:avLst/>
          </a:prstGeom>
        </p:spPr>
        <p:txBody>
          <a:bodyPr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cs-CZ" altLang="cs-CZ" sz="2400" b="1" dirty="0" smtClean="0">
                <a:solidFill>
                  <a:srgbClr val="0093CE"/>
                </a:solidFill>
                <a:latin typeface="Arial" charset="0"/>
              </a:rPr>
              <a:t>CF 3C7L1S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cs-CZ" altLang="cs-CZ" sz="1400" dirty="0" smtClean="0">
                <a:latin typeface="Arial" charset="0"/>
              </a:rPr>
              <a:t>Volně </a:t>
            </a:r>
            <a:r>
              <a:rPr lang="cs-CZ" altLang="cs-CZ" sz="1400" dirty="0" smtClean="0">
                <a:latin typeface="Arial" charset="0"/>
              </a:rPr>
              <a:t>stojící myčka nádobí Rapidó šíře 60 cm</a:t>
            </a: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1200" dirty="0" smtClean="0">
                <a:solidFill>
                  <a:srgbClr val="706F6F"/>
                </a:solidFill>
                <a:latin typeface="Arial" charset="0"/>
              </a:rPr>
              <a:t>Wifi + Bluetooth, </a:t>
            </a:r>
            <a:r>
              <a:rPr lang="cs-CZ" altLang="cs-CZ" sz="1200" dirty="0" smtClean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LED kontrolky,13 sad, </a:t>
            </a:r>
            <a:r>
              <a:rPr lang="cs-CZ" altLang="cs-CZ" sz="1200" dirty="0" smtClean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9,5 </a:t>
            </a:r>
            <a:r>
              <a:rPr lang="cs-CZ" altLang="cs-CZ" sz="1200" dirty="0" smtClean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l, 47 dB(A), </a:t>
            </a:r>
            <a:r>
              <a:rPr lang="cs-CZ" altLang="cs-CZ" sz="1200" dirty="0" smtClean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3 </a:t>
            </a:r>
            <a:r>
              <a:rPr lang="cs-CZ" altLang="cs-CZ" sz="1200" dirty="0" smtClean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koše</a:t>
            </a:r>
            <a:r>
              <a:rPr lang="cs-CZ" altLang="cs-CZ" sz="1200" dirty="0" smtClean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, rychlý </a:t>
            </a:r>
            <a:r>
              <a:rPr lang="cs-CZ" altLang="cs-CZ" sz="1200" dirty="0" smtClean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program včetně sušení 49 min, BLDC motor</a:t>
            </a:r>
            <a:endParaRPr lang="cs-CZ" altLang="cs-CZ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3995936" y="980728"/>
            <a:ext cx="0" cy="5400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Zástupný symbol pro text 3"/>
          <p:cNvSpPr txBox="1">
            <a:spLocks/>
          </p:cNvSpPr>
          <p:nvPr/>
        </p:nvSpPr>
        <p:spPr>
          <a:xfrm>
            <a:off x="35496" y="836712"/>
            <a:ext cx="3960440" cy="5760640"/>
          </a:xfrm>
          <a:prstGeom prst="rect">
            <a:avLst/>
          </a:prstGeom>
        </p:spPr>
        <p:txBody>
          <a:bodyPr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>
                <a:latin typeface="Arial" charset="0"/>
              </a:rPr>
              <a:t>Hlavní vlastnosti </a:t>
            </a:r>
            <a:r>
              <a:rPr lang="cs-CZ" altLang="cs-CZ" sz="8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800" dirty="0">
                <a:latin typeface="Arial" panose="020B0604020202020204" pitchFamily="34" charset="0"/>
                <a:cs typeface="Arial" panose="020B0604020202020204" pitchFamily="34" charset="0"/>
              </a:rPr>
              <a:t>Nařízení v přenesené pravomoci: (EU) 2019/2017)</a:t>
            </a:r>
            <a:endParaRPr lang="cs-CZ" altLang="cs-CZ" sz="800" b="1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>
                <a:latin typeface="Arial" charset="0"/>
              </a:rPr>
              <a:t>Třída energetické účinnosti		</a:t>
            </a:r>
            <a:r>
              <a:rPr lang="cs-CZ" altLang="cs-CZ" sz="800" dirty="0" smtClean="0">
                <a:latin typeface="Arial" charset="0"/>
              </a:rPr>
              <a:t>C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>
                <a:latin typeface="Arial" charset="0"/>
              </a:rPr>
              <a:t>Jmenovitá kapacita (sady nádobí)		</a:t>
            </a:r>
            <a:r>
              <a:rPr lang="cs-CZ" altLang="cs-CZ" sz="800" dirty="0" smtClean="0">
                <a:latin typeface="Arial" charset="0"/>
              </a:rPr>
              <a:t>13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>
                <a:latin typeface="Arial" charset="0"/>
              </a:rPr>
              <a:t>Spotřeba energie na 1 cyklus programu Eco (kWh) 	</a:t>
            </a:r>
            <a:r>
              <a:rPr lang="cs-CZ" altLang="cs-CZ" sz="800" dirty="0" smtClean="0">
                <a:latin typeface="Arial" charset="0"/>
              </a:rPr>
              <a:t>0,73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>
                <a:latin typeface="Arial" charset="0"/>
              </a:rPr>
              <a:t>Spotřeba energie na 100 cyklů programu Eco (kWh)	</a:t>
            </a:r>
            <a:r>
              <a:rPr lang="cs-CZ" altLang="cs-CZ" sz="800" dirty="0" smtClean="0">
                <a:latin typeface="Arial" charset="0"/>
              </a:rPr>
              <a:t>73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>
                <a:latin typeface="Arial" charset="0"/>
              </a:rPr>
              <a:t>Spotřeba vody na 1 cyklus v programu Eco (l) 	</a:t>
            </a:r>
            <a:r>
              <a:rPr lang="cs-CZ" altLang="cs-CZ" sz="800" dirty="0" smtClean="0">
                <a:latin typeface="Arial" charset="0"/>
              </a:rPr>
              <a:t>9,5</a:t>
            </a:r>
            <a:r>
              <a:rPr lang="cs-CZ" altLang="cs-CZ" sz="800" dirty="0">
                <a:latin typeface="Arial" charset="0"/>
              </a:rPr>
              <a:t>	</a:t>
            </a: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>
                <a:latin typeface="Arial" charset="0"/>
              </a:rPr>
              <a:t>Trvání programu Eco (h:min)		</a:t>
            </a:r>
            <a:r>
              <a:rPr lang="cs-CZ" altLang="cs-CZ" sz="800" dirty="0" smtClean="0">
                <a:latin typeface="Arial" charset="0"/>
              </a:rPr>
              <a:t>3:55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>
                <a:latin typeface="Arial" charset="0"/>
              </a:rPr>
              <a:t>Úroveň emisí hluku šířeného vzduchem (dB(A) re 1 pW)	</a:t>
            </a:r>
            <a:r>
              <a:rPr lang="cs-CZ" altLang="cs-CZ" sz="800" dirty="0" smtClean="0">
                <a:latin typeface="Arial" charset="0"/>
              </a:rPr>
              <a:t>47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>
                <a:latin typeface="Arial" charset="0"/>
              </a:rPr>
              <a:t>Emisní třída hluku šířeného vzduchem		C</a:t>
            </a:r>
          </a:p>
          <a:p>
            <a:pPr marL="0" indent="0">
              <a:spcBef>
                <a:spcPct val="0"/>
              </a:spcBef>
              <a:buNone/>
            </a:pP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b="1" dirty="0" smtClean="0">
                <a:latin typeface="Arial" charset="0"/>
              </a:rPr>
              <a:t>Technologie</a:t>
            </a:r>
          </a:p>
          <a:p>
            <a:pPr>
              <a:spcBef>
                <a:spcPct val="0"/>
              </a:spcBef>
            </a:pPr>
            <a:r>
              <a:rPr lang="cs-CZ" altLang="cs-CZ" sz="800" b="1" dirty="0" smtClean="0">
                <a:latin typeface="Arial" charset="0"/>
              </a:rPr>
              <a:t>Konektivita Wifi + Bluetooth - možnost připojení </a:t>
            </a:r>
            <a:r>
              <a:rPr lang="cs-CZ" altLang="cs-CZ" sz="800" b="1" dirty="0">
                <a:latin typeface="Arial" charset="0"/>
              </a:rPr>
              <a:t>k Wifi </a:t>
            </a:r>
            <a:r>
              <a:rPr lang="cs-CZ" altLang="cs-CZ" sz="800" b="1" dirty="0" smtClean="0">
                <a:latin typeface="Arial" charset="0"/>
              </a:rPr>
              <a:t>a </a:t>
            </a:r>
            <a:r>
              <a:rPr lang="cs-CZ" altLang="cs-CZ" sz="800" b="1" dirty="0">
                <a:latin typeface="Arial" charset="0"/>
              </a:rPr>
              <a:t>ovládání </a:t>
            </a:r>
            <a:r>
              <a:rPr lang="cs-CZ" altLang="cs-CZ" sz="800" b="1" dirty="0" smtClean="0">
                <a:latin typeface="Arial" charset="0"/>
              </a:rPr>
              <a:t>myčky </a:t>
            </a:r>
            <a:r>
              <a:rPr lang="cs-CZ" altLang="cs-CZ" sz="800" b="1" dirty="0">
                <a:latin typeface="Arial" charset="0"/>
              </a:rPr>
              <a:t>přes aplikaci </a:t>
            </a:r>
            <a:r>
              <a:rPr lang="cs-CZ" altLang="cs-CZ" sz="800" b="1" dirty="0" smtClean="0">
                <a:latin typeface="Arial" charset="0"/>
              </a:rPr>
              <a:t>hOn</a:t>
            </a:r>
            <a:endParaRPr lang="cs-CZ" altLang="cs-CZ" sz="800" b="1" dirty="0"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cs-CZ" altLang="cs-CZ" sz="800" dirty="0" smtClean="0">
                <a:latin typeface="Arial" charset="0"/>
              </a:rPr>
              <a:t>Stahování </a:t>
            </a:r>
            <a:r>
              <a:rPr lang="cs-CZ" altLang="cs-CZ" sz="800" dirty="0">
                <a:latin typeface="Arial" charset="0"/>
              </a:rPr>
              <a:t>nových funkcí a </a:t>
            </a:r>
            <a:r>
              <a:rPr lang="cs-CZ" altLang="cs-CZ" sz="800" dirty="0" smtClean="0">
                <a:latin typeface="Arial" charset="0"/>
              </a:rPr>
              <a:t>cyklů; Funkce </a:t>
            </a:r>
            <a:r>
              <a:rPr lang="cs-CZ" altLang="cs-CZ" sz="800" dirty="0">
                <a:latin typeface="Arial" charset="0"/>
              </a:rPr>
              <a:t>pro odložený začátek a konec</a:t>
            </a:r>
            <a:endParaRPr lang="en-US" altLang="cs-CZ" sz="800" dirty="0"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cs-CZ" altLang="cs-CZ" sz="800" dirty="0">
                <a:latin typeface="Arial" charset="0"/>
              </a:rPr>
              <a:t>Kontrolní </a:t>
            </a:r>
            <a:r>
              <a:rPr lang="cs-CZ" altLang="cs-CZ" sz="800" dirty="0" smtClean="0">
                <a:latin typeface="Arial" charset="0"/>
              </a:rPr>
              <a:t>cyklus; Vedení </a:t>
            </a:r>
            <a:r>
              <a:rPr lang="cs-CZ" altLang="cs-CZ" sz="800" dirty="0">
                <a:latin typeface="Arial" charset="0"/>
              </a:rPr>
              <a:t>statistik </a:t>
            </a:r>
            <a:r>
              <a:rPr lang="cs-CZ" altLang="cs-CZ" sz="800" dirty="0" smtClean="0">
                <a:latin typeface="Arial" charset="0"/>
              </a:rPr>
              <a:t>mytí </a:t>
            </a:r>
            <a:r>
              <a:rPr lang="cs-CZ" altLang="cs-CZ" sz="800" dirty="0">
                <a:latin typeface="Arial" charset="0"/>
              </a:rPr>
              <a:t>a čerpání energie</a:t>
            </a:r>
            <a:endParaRPr lang="en-US" altLang="cs-CZ" sz="800" dirty="0"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cs-CZ" altLang="cs-CZ" sz="800" dirty="0" smtClean="0">
                <a:latin typeface="Arial" charset="0"/>
              </a:rPr>
              <a:t>Průvodce </a:t>
            </a:r>
            <a:r>
              <a:rPr lang="cs-CZ" altLang="cs-CZ" sz="800" dirty="0">
                <a:latin typeface="Arial" charset="0"/>
              </a:rPr>
              <a:t>chybovými hláškami a uživatelský </a:t>
            </a:r>
            <a:r>
              <a:rPr lang="cs-CZ" altLang="cs-CZ" sz="800" dirty="0" smtClean="0">
                <a:latin typeface="Arial" charset="0"/>
              </a:rPr>
              <a:t>návod</a:t>
            </a:r>
          </a:p>
          <a:p>
            <a:pPr>
              <a:spcBef>
                <a:spcPct val="0"/>
              </a:spcBef>
            </a:pPr>
            <a:r>
              <a:rPr lang="cs-CZ" altLang="cs-CZ" sz="800" b="1" dirty="0" smtClean="0">
                <a:latin typeface="Arial" charset="0"/>
              </a:rPr>
              <a:t>Snap &amp; Wash </a:t>
            </a:r>
            <a:r>
              <a:rPr lang="cs-CZ" altLang="cs-CZ" sz="800" dirty="0" smtClean="0">
                <a:latin typeface="Arial" charset="0"/>
              </a:rPr>
              <a:t>– aplikace doporučí program na základě fotky nádobí</a:t>
            </a:r>
          </a:p>
          <a:p>
            <a:pPr>
              <a:spcBef>
                <a:spcPct val="0"/>
              </a:spcBef>
            </a:pPr>
            <a:r>
              <a:rPr lang="cs-CZ" altLang="cs-CZ" sz="800" b="1" dirty="0">
                <a:latin typeface="Arial" charset="0"/>
              </a:rPr>
              <a:t>Kompatibilní s Google Assistant a Alexa (v angličtině</a:t>
            </a:r>
            <a:r>
              <a:rPr lang="cs-CZ" altLang="cs-CZ" sz="800" b="1" dirty="0" smtClean="0">
                <a:latin typeface="Arial" charset="0"/>
              </a:rPr>
              <a:t>)</a:t>
            </a:r>
          </a:p>
          <a:p>
            <a:pPr>
              <a:spcBef>
                <a:spcPct val="0"/>
              </a:spcBef>
            </a:pPr>
            <a:r>
              <a:rPr lang="cs-CZ" altLang="cs-CZ" sz="800" b="1" dirty="0" smtClean="0">
                <a:latin typeface="Arial" charset="0"/>
              </a:rPr>
              <a:t>Rychlý </a:t>
            </a:r>
            <a:r>
              <a:rPr lang="cs-CZ" altLang="cs-CZ" sz="800" b="1" dirty="0">
                <a:latin typeface="Arial" charset="0"/>
              </a:rPr>
              <a:t>program mytí a </a:t>
            </a:r>
            <a:r>
              <a:rPr lang="cs-CZ" altLang="cs-CZ" sz="800" b="1" dirty="0" smtClean="0">
                <a:latin typeface="Arial" charset="0"/>
              </a:rPr>
              <a:t>sušení 49 </a:t>
            </a:r>
            <a:r>
              <a:rPr lang="cs-CZ" altLang="cs-CZ" sz="800" b="1" dirty="0" smtClean="0">
                <a:latin typeface="Arial" charset="0"/>
              </a:rPr>
              <a:t>min</a:t>
            </a:r>
          </a:p>
          <a:p>
            <a:pPr>
              <a:spcBef>
                <a:spcPct val="0"/>
              </a:spcBef>
            </a:pPr>
            <a:r>
              <a:rPr lang="cs-CZ" altLang="cs-CZ" sz="800" b="1" dirty="0">
                <a:latin typeface="Arial" charset="0"/>
              </a:rPr>
              <a:t>Třetí koš – příborový koš v horní části myčky</a:t>
            </a:r>
          </a:p>
          <a:p>
            <a:pPr marL="0" indent="0">
              <a:spcBef>
                <a:spcPct val="0"/>
              </a:spcBef>
              <a:buNone/>
            </a:pPr>
            <a:endParaRPr lang="cs-CZ" altLang="cs-CZ" sz="800" b="1" dirty="0" smtClean="0">
              <a:latin typeface="Arial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cs-CZ" altLang="cs-CZ" sz="800" b="1" dirty="0" smtClean="0">
              <a:latin typeface="Arial" charset="0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 smtClean="0">
                <a:latin typeface="Arial" charset="0"/>
              </a:rPr>
              <a:t>Programy </a:t>
            </a:r>
            <a:endParaRPr lang="cs-CZ" altLang="cs-CZ" sz="800" b="1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dirty="0" smtClean="0">
                <a:latin typeface="Arial" charset="0"/>
              </a:rPr>
              <a:t>5 programů základních + 20 Wifi</a:t>
            </a:r>
            <a:r>
              <a:rPr lang="cs-CZ" altLang="cs-CZ" sz="800" dirty="0">
                <a:latin typeface="Arial" charset="0"/>
              </a:rPr>
              <a:t>	</a:t>
            </a:r>
            <a:endParaRPr lang="cs-CZ" altLang="cs-CZ" sz="800" dirty="0" smtClean="0">
              <a:latin typeface="Arial" charset="0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 smtClean="0">
                <a:latin typeface="Arial" charset="0"/>
              </a:rPr>
              <a:t>Rychlý </a:t>
            </a:r>
            <a:r>
              <a:rPr lang="cs-CZ" altLang="cs-CZ" sz="800" b="1" dirty="0">
                <a:latin typeface="Arial" charset="0"/>
              </a:rPr>
              <a:t>4</a:t>
            </a:r>
            <a:r>
              <a:rPr lang="cs-CZ" altLang="cs-CZ" sz="800" b="1" dirty="0" smtClean="0">
                <a:latin typeface="Arial" charset="0"/>
              </a:rPr>
              <a:t>9 min – mytí včetně sušení</a:t>
            </a:r>
            <a:r>
              <a:rPr lang="cs-CZ" altLang="cs-CZ" sz="800" b="1" dirty="0">
                <a:latin typeface="Arial" charset="0"/>
              </a:rPr>
              <a:t>,</a:t>
            </a:r>
            <a:r>
              <a:rPr lang="cs-CZ" altLang="cs-CZ" sz="800" dirty="0">
                <a:latin typeface="Arial" charset="0"/>
              </a:rPr>
              <a:t> Univerzální, Eco</a:t>
            </a:r>
            <a:r>
              <a:rPr lang="cs-CZ" altLang="cs-CZ" sz="800" dirty="0" smtClean="0">
                <a:latin typeface="Arial" charset="0"/>
              </a:rPr>
              <a:t>, Intenzivní, Opláchnutí, </a:t>
            </a:r>
            <a:r>
              <a:rPr lang="cs-CZ" altLang="cs-CZ" sz="800" b="1" dirty="0">
                <a:latin typeface="Arial" charset="0"/>
              </a:rPr>
              <a:t>+ Wifi programy</a:t>
            </a:r>
          </a:p>
          <a:p>
            <a:pPr marL="0" indent="0">
              <a:spcBef>
                <a:spcPct val="0"/>
              </a:spcBef>
              <a:buFontTx/>
              <a:buNone/>
            </a:pPr>
            <a:endParaRPr lang="cs-CZ" altLang="cs-CZ" sz="800" dirty="0" smtClean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b="1" dirty="0" smtClean="0">
                <a:latin typeface="Arial" charset="0"/>
              </a:rPr>
              <a:t>Funkce</a:t>
            </a: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dirty="0" smtClean="0">
                <a:latin typeface="Arial" charset="0"/>
              </a:rPr>
              <a:t>Wifi, Odložený </a:t>
            </a:r>
            <a:r>
              <a:rPr lang="cs-CZ" altLang="cs-CZ" sz="800" dirty="0">
                <a:latin typeface="Arial" charset="0"/>
              </a:rPr>
              <a:t>start </a:t>
            </a:r>
            <a:r>
              <a:rPr lang="cs-CZ" altLang="cs-CZ" sz="800" dirty="0" smtClean="0">
                <a:latin typeface="Arial" charset="0"/>
              </a:rPr>
              <a:t>3, 6, 9 </a:t>
            </a:r>
            <a:r>
              <a:rPr lang="cs-CZ" altLang="cs-CZ" sz="800" dirty="0">
                <a:latin typeface="Arial" charset="0"/>
              </a:rPr>
              <a:t>hod, </a:t>
            </a:r>
            <a:r>
              <a:rPr lang="cs-CZ" altLang="cs-CZ" sz="800" dirty="0" smtClean="0">
                <a:latin typeface="Arial" charset="0"/>
              </a:rPr>
              <a:t>Poloviční náplň, Dětská </a:t>
            </a:r>
            <a:r>
              <a:rPr lang="cs-CZ" altLang="cs-CZ" sz="800" dirty="0">
                <a:latin typeface="Arial" charset="0"/>
              </a:rPr>
              <a:t>pojistka, </a:t>
            </a:r>
            <a:r>
              <a:rPr lang="cs-CZ" altLang="cs-CZ" sz="800" dirty="0" smtClean="0">
                <a:latin typeface="Arial" charset="0"/>
              </a:rPr>
              <a:t>Multifunkční tablety, Ukazatel </a:t>
            </a:r>
            <a:r>
              <a:rPr lang="cs-CZ" altLang="cs-CZ" sz="800" dirty="0">
                <a:latin typeface="Arial" charset="0"/>
              </a:rPr>
              <a:t>nedostatku </a:t>
            </a:r>
            <a:r>
              <a:rPr lang="cs-CZ" altLang="cs-CZ" sz="800" dirty="0" smtClean="0">
                <a:latin typeface="Arial" charset="0"/>
              </a:rPr>
              <a:t>soli na </a:t>
            </a:r>
            <a:r>
              <a:rPr lang="cs-CZ" altLang="cs-CZ" sz="800" dirty="0">
                <a:latin typeface="Arial" charset="0"/>
              </a:rPr>
              <a:t>displeji, Zvukový signál ukončení programu, Možnost vypnutí zvukové </a:t>
            </a:r>
            <a:r>
              <a:rPr lang="cs-CZ" altLang="cs-CZ" sz="800" dirty="0" smtClean="0">
                <a:latin typeface="Arial" charset="0"/>
              </a:rPr>
              <a:t>signalizace, </a:t>
            </a:r>
            <a:r>
              <a:rPr lang="cs-CZ" altLang="cs-CZ" sz="800" dirty="0">
                <a:latin typeface="Arial" charset="0"/>
              </a:rPr>
              <a:t>Uložení posledního mycího cyklu do </a:t>
            </a:r>
            <a:r>
              <a:rPr lang="cs-CZ" altLang="cs-CZ" sz="800" dirty="0" smtClean="0">
                <a:latin typeface="Arial" charset="0"/>
              </a:rPr>
              <a:t>paměti </a:t>
            </a:r>
          </a:p>
          <a:p>
            <a:pPr marL="0" indent="0">
              <a:spcBef>
                <a:spcPct val="0"/>
              </a:spcBef>
              <a:buNone/>
            </a:pPr>
            <a:endParaRPr lang="cs-CZ" altLang="cs-CZ" sz="800" b="1" dirty="0">
              <a:latin typeface="Arial" charset="0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 smtClean="0">
                <a:latin typeface="Arial" charset="0"/>
              </a:rPr>
              <a:t>Konstrukce</a:t>
            </a: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 smtClean="0">
                <a:latin typeface="Arial" charset="0"/>
              </a:rPr>
              <a:t>BLDC Speed Drive Inverter motor </a:t>
            </a:r>
            <a:r>
              <a:rPr lang="cs-CZ" altLang="cs-CZ" sz="800" b="1" dirty="0">
                <a:latin typeface="Arial" charset="0"/>
              </a:rPr>
              <a:t>- </a:t>
            </a:r>
            <a:r>
              <a:rPr lang="cs-CZ" altLang="cs-CZ" sz="800" b="1" dirty="0" smtClean="0">
                <a:latin typeface="Arial" charset="0"/>
              </a:rPr>
              <a:t>inovativní </a:t>
            </a:r>
            <a:r>
              <a:rPr lang="cs-CZ" altLang="cs-CZ" sz="800" b="1" dirty="0">
                <a:latin typeface="Arial" charset="0"/>
              </a:rPr>
              <a:t>a </a:t>
            </a:r>
            <a:r>
              <a:rPr lang="cs-CZ" altLang="cs-CZ" sz="800" b="1" dirty="0" smtClean="0">
                <a:latin typeface="Arial" charset="0"/>
              </a:rPr>
              <a:t>odolný bezkartáčový motor, </a:t>
            </a:r>
            <a:r>
              <a:rPr lang="cs-CZ" altLang="cs-CZ" sz="800" b="1" dirty="0">
                <a:latin typeface="Arial" charset="0"/>
              </a:rPr>
              <a:t>který dokáže zvýšit čisticí sílu a zároveň snížit spotřebu energie</a:t>
            </a:r>
            <a:r>
              <a:rPr lang="cs-CZ" altLang="cs-CZ" sz="800" b="1" dirty="0" smtClean="0">
                <a:latin typeface="Arial" charset="0"/>
              </a:rPr>
              <a:t>.</a:t>
            </a:r>
          </a:p>
          <a:p>
            <a:pPr marL="0" indent="0">
              <a:spcBef>
                <a:spcPct val="0"/>
              </a:spcBef>
              <a:buNone/>
            </a:pPr>
            <a:endParaRPr lang="cs-CZ" altLang="cs-CZ" sz="800" b="1" dirty="0">
              <a:latin typeface="Arial" charset="0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 smtClean="0">
                <a:latin typeface="Arial" charset="0"/>
              </a:rPr>
              <a:t>LED kontrolky ovládání</a:t>
            </a:r>
            <a:r>
              <a:rPr lang="cs-CZ" altLang="cs-CZ" sz="800" dirty="0" smtClean="0">
                <a:latin typeface="Arial" charset="0"/>
              </a:rPr>
              <a:t>; Materiál vany nerez</a:t>
            </a: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 smtClean="0">
                <a:latin typeface="Arial" charset="0"/>
              </a:rPr>
              <a:t>Samočistící filtr; </a:t>
            </a:r>
            <a:r>
              <a:rPr lang="cs-CZ" altLang="cs-CZ" sz="800" dirty="0" smtClean="0">
                <a:latin typeface="Arial" charset="0"/>
              </a:rPr>
              <a:t>Skryté topné těleso</a:t>
            </a: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 smtClean="0">
                <a:latin typeface="Arial" charset="0"/>
              </a:rPr>
              <a:t>Elekronická </a:t>
            </a:r>
            <a:r>
              <a:rPr lang="cs-CZ" altLang="cs-CZ" sz="800" b="1" dirty="0">
                <a:latin typeface="Arial" charset="0"/>
              </a:rPr>
              <a:t>regenerace změkčovače vody – nižší spotřeba soli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b="1" dirty="0" smtClean="0">
                <a:latin typeface="Arial" charset="0"/>
              </a:rPr>
              <a:t>3 </a:t>
            </a:r>
            <a:r>
              <a:rPr lang="cs-CZ" altLang="cs-CZ" sz="800" b="1" dirty="0" smtClean="0">
                <a:latin typeface="Arial" charset="0"/>
              </a:rPr>
              <a:t>koše</a:t>
            </a: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dirty="0">
                <a:latin typeface="Arial" charset="0"/>
              </a:rPr>
              <a:t>Výklopné držáky šálku v horním koši, </a:t>
            </a:r>
            <a:r>
              <a:rPr lang="cs-CZ" altLang="cs-CZ" sz="800" dirty="0" smtClean="0">
                <a:latin typeface="Arial" charset="0"/>
              </a:rPr>
              <a:t>Polohování </a:t>
            </a:r>
            <a:r>
              <a:rPr lang="cs-CZ" altLang="cs-CZ" sz="800" dirty="0">
                <a:latin typeface="Arial" charset="0"/>
              </a:rPr>
              <a:t>horního </a:t>
            </a:r>
            <a:r>
              <a:rPr lang="cs-CZ" altLang="cs-CZ" sz="800" dirty="0" smtClean="0">
                <a:latin typeface="Arial" charset="0"/>
              </a:rPr>
              <a:t>koše, fixní </a:t>
            </a:r>
            <a:r>
              <a:rPr lang="cs-CZ" altLang="cs-CZ" sz="800" dirty="0">
                <a:latin typeface="Arial" charset="0"/>
              </a:rPr>
              <a:t>držáky na talíře ve spodním </a:t>
            </a:r>
            <a:r>
              <a:rPr lang="cs-CZ" altLang="cs-CZ" sz="800" dirty="0" smtClean="0">
                <a:latin typeface="Arial" charset="0"/>
              </a:rPr>
              <a:t>koši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cs-CZ" altLang="cs-CZ" sz="800" b="1" dirty="0">
                <a:latin typeface="Arial" charset="0"/>
              </a:rPr>
              <a:t>Bezpečnost</a:t>
            </a:r>
          </a:p>
          <a:p>
            <a:pPr marL="0" indent="0">
              <a:spcBef>
                <a:spcPct val="0"/>
              </a:spcBef>
              <a:buNone/>
            </a:pPr>
            <a:r>
              <a:rPr lang="cs-CZ" altLang="cs-CZ" sz="800" dirty="0">
                <a:latin typeface="Arial" charset="0"/>
              </a:rPr>
              <a:t>Ochrana proti přetečení </a:t>
            </a:r>
            <a:r>
              <a:rPr lang="cs-CZ" altLang="cs-CZ" sz="800" dirty="0" smtClean="0">
                <a:latin typeface="Arial" charset="0"/>
              </a:rPr>
              <a:t>Antioverflow</a:t>
            </a:r>
            <a:endParaRPr lang="cs-CZ" altLang="cs-CZ" sz="800" dirty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endParaRPr lang="cs-CZ" altLang="cs-CZ" sz="800" dirty="0" smtClean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endParaRPr lang="cs-CZ" altLang="cs-CZ" sz="800" dirty="0" smtClean="0">
              <a:latin typeface="Arial" charset="0"/>
            </a:endParaRPr>
          </a:p>
          <a:p>
            <a:pPr marL="0" indent="0">
              <a:spcBef>
                <a:spcPct val="0"/>
              </a:spcBef>
              <a:buFontTx/>
              <a:buNone/>
            </a:pPr>
            <a:endParaRPr lang="cs-CZ" altLang="cs-CZ" sz="800" dirty="0" smtClean="0">
              <a:latin typeface="Arial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5652120" y="980728"/>
            <a:ext cx="0" cy="54000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 descr="Candy_logo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225" y="6381328"/>
            <a:ext cx="1755271" cy="359792"/>
          </a:xfrm>
          <a:prstGeom prst="rect">
            <a:avLst/>
          </a:prstGeom>
        </p:spPr>
      </p:pic>
      <p:sp>
        <p:nvSpPr>
          <p:cNvPr id="19" name="Obdélník 18"/>
          <p:cNvSpPr/>
          <p:nvPr/>
        </p:nvSpPr>
        <p:spPr>
          <a:xfrm>
            <a:off x="5681366" y="5057606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cs-CZ" altLang="cs-CZ" sz="800" b="1" dirty="0">
                <a:solidFill>
                  <a:prstClr val="black"/>
                </a:solidFill>
                <a:latin typeface="Arial" charset="0"/>
              </a:rPr>
              <a:t>Logistická data</a:t>
            </a:r>
          </a:p>
          <a:p>
            <a:pPr lvl="0">
              <a:spcBef>
                <a:spcPct val="0"/>
              </a:spcBef>
            </a:pPr>
            <a:r>
              <a:rPr lang="cs-CZ" altLang="cs-CZ" sz="800" dirty="0" smtClean="0">
                <a:solidFill>
                  <a:prstClr val="black"/>
                </a:solidFill>
                <a:latin typeface="Arial" charset="0"/>
              </a:rPr>
              <a:t>Kód</a:t>
            </a:r>
            <a:r>
              <a:rPr lang="cs-CZ" altLang="cs-CZ" sz="800" dirty="0">
                <a:solidFill>
                  <a:prstClr val="black"/>
                </a:solidFill>
                <a:latin typeface="Arial" charset="0"/>
              </a:rPr>
              <a:t>		</a:t>
            </a:r>
            <a:r>
              <a:rPr lang="cs-CZ" altLang="cs-CZ" sz="800" dirty="0" smtClean="0">
                <a:solidFill>
                  <a:prstClr val="black"/>
                </a:solidFill>
                <a:latin typeface="Arial" charset="0"/>
              </a:rPr>
              <a:t>32002633</a:t>
            </a:r>
          </a:p>
          <a:p>
            <a:pPr lvl="0">
              <a:spcBef>
                <a:spcPct val="0"/>
              </a:spcBef>
            </a:pPr>
            <a:r>
              <a:rPr lang="cs-CZ" altLang="cs-CZ" sz="800" dirty="0" smtClean="0">
                <a:solidFill>
                  <a:prstClr val="black"/>
                </a:solidFill>
                <a:latin typeface="Arial" charset="0"/>
              </a:rPr>
              <a:t>EAN</a:t>
            </a:r>
            <a:r>
              <a:rPr lang="cs-CZ" altLang="cs-CZ" sz="800" dirty="0">
                <a:solidFill>
                  <a:prstClr val="black"/>
                </a:solidFill>
                <a:latin typeface="Arial" charset="0"/>
              </a:rPr>
              <a:t>		</a:t>
            </a:r>
            <a:r>
              <a:rPr lang="cs-CZ" altLang="cs-CZ" sz="800" dirty="0" smtClean="0">
                <a:solidFill>
                  <a:prstClr val="black"/>
                </a:solidFill>
                <a:latin typeface="Arial" charset="0"/>
              </a:rPr>
              <a:t>8059019094168</a:t>
            </a:r>
          </a:p>
          <a:p>
            <a:pPr lvl="0">
              <a:spcBef>
                <a:spcPct val="0"/>
              </a:spcBef>
            </a:pPr>
            <a:r>
              <a:rPr lang="cs-CZ" altLang="cs-CZ" sz="800" dirty="0" smtClean="0">
                <a:solidFill>
                  <a:prstClr val="black"/>
                </a:solidFill>
                <a:latin typeface="Arial" charset="0"/>
              </a:rPr>
              <a:t>Barva 		Stříbrná</a:t>
            </a:r>
          </a:p>
          <a:p>
            <a:pPr lvl="0">
              <a:spcBef>
                <a:spcPct val="0"/>
              </a:spcBef>
            </a:pPr>
            <a:r>
              <a:rPr lang="cs-CZ" altLang="cs-CZ" sz="800" dirty="0" smtClean="0">
                <a:solidFill>
                  <a:prstClr val="black"/>
                </a:solidFill>
                <a:latin typeface="Arial" panose="020B0604020202020204" pitchFamily="34" charset="0"/>
              </a:rPr>
              <a:t>Rozměry </a:t>
            </a:r>
            <a:r>
              <a:rPr lang="cs-CZ" altLang="cs-CZ" sz="800" dirty="0">
                <a:solidFill>
                  <a:prstClr val="black"/>
                </a:solidFill>
                <a:latin typeface="Arial" panose="020B0604020202020204" pitchFamily="34" charset="0"/>
              </a:rPr>
              <a:t>výrobku v x š x h (mm)	850 x </a:t>
            </a:r>
            <a:r>
              <a:rPr lang="cs-CZ" altLang="cs-CZ" sz="800" dirty="0" smtClean="0">
                <a:solidFill>
                  <a:prstClr val="black"/>
                </a:solidFill>
                <a:latin typeface="Arial" panose="020B0604020202020204" pitchFamily="34" charset="0"/>
              </a:rPr>
              <a:t>597 </a:t>
            </a:r>
            <a:r>
              <a:rPr lang="cs-CZ" altLang="cs-CZ" sz="800" dirty="0">
                <a:solidFill>
                  <a:prstClr val="black"/>
                </a:solidFill>
                <a:latin typeface="Arial" panose="020B0604020202020204" pitchFamily="34" charset="0"/>
              </a:rPr>
              <a:t>x </a:t>
            </a:r>
            <a:r>
              <a:rPr lang="cs-CZ" altLang="cs-CZ" sz="800" dirty="0" smtClean="0">
                <a:solidFill>
                  <a:prstClr val="black"/>
                </a:solidFill>
                <a:latin typeface="Arial" panose="020B0604020202020204" pitchFamily="34" charset="0"/>
              </a:rPr>
              <a:t>598</a:t>
            </a:r>
            <a:endParaRPr lang="cs-CZ" altLang="cs-CZ" sz="800" b="1" dirty="0">
              <a:solidFill>
                <a:prstClr val="black"/>
              </a:solidFill>
              <a:latin typeface="Arial" charset="0"/>
            </a:endParaRPr>
          </a:p>
          <a:p>
            <a:pPr lvl="0">
              <a:spcBef>
                <a:spcPct val="0"/>
              </a:spcBef>
            </a:pPr>
            <a:r>
              <a:rPr lang="cs-CZ" altLang="cs-CZ" sz="800" dirty="0">
                <a:solidFill>
                  <a:prstClr val="black"/>
                </a:solidFill>
                <a:latin typeface="Arial" panose="020B0604020202020204" pitchFamily="34" charset="0"/>
              </a:rPr>
              <a:t>Čistá váha výrobku (kg)	</a:t>
            </a:r>
            <a:r>
              <a:rPr lang="cs-CZ" altLang="cs-CZ" sz="800" dirty="0" smtClean="0">
                <a:solidFill>
                  <a:prstClr val="black"/>
                </a:solidFill>
                <a:latin typeface="Arial" panose="020B0604020202020204" pitchFamily="34" charset="0"/>
              </a:rPr>
              <a:t>43</a:t>
            </a:r>
            <a:endParaRPr lang="cs-CZ" altLang="cs-CZ" sz="8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lvl="0">
              <a:spcBef>
                <a:spcPct val="0"/>
              </a:spcBef>
            </a:pPr>
            <a:r>
              <a:rPr lang="cs-CZ" altLang="cs-CZ" sz="800" dirty="0">
                <a:solidFill>
                  <a:prstClr val="black"/>
                </a:solidFill>
                <a:latin typeface="Arial" panose="020B0604020202020204" pitchFamily="34" charset="0"/>
              </a:rPr>
              <a:t>Rozměry balení v x š x h (mm)	</a:t>
            </a:r>
            <a:r>
              <a:rPr lang="cs-CZ" altLang="cs-CZ" sz="800" dirty="0" smtClean="0">
                <a:solidFill>
                  <a:prstClr val="black"/>
                </a:solidFill>
                <a:latin typeface="Arial" panose="020B0604020202020204" pitchFamily="34" charset="0"/>
              </a:rPr>
              <a:t>896 </a:t>
            </a:r>
            <a:r>
              <a:rPr lang="cs-CZ" altLang="cs-CZ" sz="800" dirty="0">
                <a:solidFill>
                  <a:prstClr val="black"/>
                </a:solidFill>
                <a:latin typeface="Arial" panose="020B0604020202020204" pitchFamily="34" charset="0"/>
              </a:rPr>
              <a:t>x </a:t>
            </a:r>
            <a:r>
              <a:rPr lang="cs-CZ" altLang="cs-CZ" sz="800" dirty="0" smtClean="0">
                <a:solidFill>
                  <a:prstClr val="black"/>
                </a:solidFill>
                <a:latin typeface="Arial" panose="020B0604020202020204" pitchFamily="34" charset="0"/>
              </a:rPr>
              <a:t>640 </a:t>
            </a:r>
            <a:r>
              <a:rPr lang="cs-CZ" altLang="cs-CZ" sz="800" dirty="0">
                <a:solidFill>
                  <a:prstClr val="black"/>
                </a:solidFill>
                <a:latin typeface="Arial" panose="020B0604020202020204" pitchFamily="34" charset="0"/>
              </a:rPr>
              <a:t>x </a:t>
            </a:r>
            <a:r>
              <a:rPr lang="cs-CZ" altLang="cs-CZ" sz="800" dirty="0" smtClean="0">
                <a:solidFill>
                  <a:prstClr val="black"/>
                </a:solidFill>
                <a:latin typeface="Arial" panose="020B0604020202020204" pitchFamily="34" charset="0"/>
              </a:rPr>
              <a:t>676</a:t>
            </a:r>
            <a:endParaRPr lang="cs-CZ" altLang="cs-CZ" sz="800" dirty="0">
              <a:solidFill>
                <a:prstClr val="black"/>
              </a:solidFill>
              <a:latin typeface="Arial" charset="0"/>
            </a:endParaRPr>
          </a:p>
          <a:p>
            <a:pPr lvl="0">
              <a:spcBef>
                <a:spcPct val="0"/>
              </a:spcBef>
            </a:pPr>
            <a:r>
              <a:rPr lang="cs-CZ" altLang="cs-CZ" sz="800" dirty="0">
                <a:solidFill>
                  <a:prstClr val="black"/>
                </a:solidFill>
                <a:latin typeface="Arial" charset="0"/>
              </a:rPr>
              <a:t>Hmotnost s obalem (kg)	</a:t>
            </a:r>
            <a:r>
              <a:rPr lang="cs-CZ" altLang="cs-CZ" sz="800" dirty="0" smtClean="0">
                <a:solidFill>
                  <a:prstClr val="black"/>
                </a:solidFill>
                <a:latin typeface="Arial" charset="0"/>
              </a:rPr>
              <a:t>44,5</a:t>
            </a:r>
            <a:endParaRPr lang="cs-CZ" altLang="cs-CZ" sz="800" dirty="0">
              <a:solidFill>
                <a:prstClr val="black"/>
              </a:solidFill>
              <a:latin typeface="Arial" charset="0"/>
            </a:endParaRPr>
          </a:p>
        </p:txBody>
      </p:sp>
      <p:cxnSp>
        <p:nvCxnSpPr>
          <p:cNvPr id="39" name="Přímá spojnice se šipkou 38"/>
          <p:cNvCxnSpPr/>
          <p:nvPr/>
        </p:nvCxnSpPr>
        <p:spPr>
          <a:xfrm>
            <a:off x="6215644" y="2806189"/>
            <a:ext cx="36004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6074959" y="2806189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60 cm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47" name="Straight Connector 34"/>
          <p:cNvCxnSpPr/>
          <p:nvPr/>
        </p:nvCxnSpPr>
        <p:spPr>
          <a:xfrm>
            <a:off x="5652120" y="980728"/>
            <a:ext cx="0" cy="54000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Ovál 50"/>
          <p:cNvSpPr/>
          <p:nvPr/>
        </p:nvSpPr>
        <p:spPr>
          <a:xfrm>
            <a:off x="4860032" y="1863818"/>
            <a:ext cx="720000" cy="720000"/>
          </a:xfrm>
          <a:prstGeom prst="ellipse">
            <a:avLst/>
          </a:prstGeom>
          <a:solidFill>
            <a:srgbClr val="0E8FC5"/>
          </a:solidFill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4860032" y="1863818"/>
            <a:ext cx="727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Rychlý program mytí včetně sušení </a:t>
            </a:r>
          </a:p>
          <a:p>
            <a:pPr algn="ctr"/>
            <a:r>
              <a:rPr lang="cs-CZ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49 min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55" name="Ovál 54"/>
          <p:cNvSpPr/>
          <p:nvPr/>
        </p:nvSpPr>
        <p:spPr>
          <a:xfrm>
            <a:off x="4860032" y="1052816"/>
            <a:ext cx="720000" cy="720000"/>
          </a:xfrm>
          <a:prstGeom prst="ellipse">
            <a:avLst/>
          </a:prstGeom>
          <a:solidFill>
            <a:srgbClr val="0E8FC5"/>
          </a:solidFill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4788024" y="1064930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Ovládání </a:t>
            </a:r>
          </a:p>
          <a:p>
            <a:pPr algn="ctr"/>
            <a:r>
              <a:rPr lang="cs-CZ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přes aplikaci</a:t>
            </a:r>
          </a:p>
          <a:p>
            <a:pPr algn="ctr"/>
            <a:r>
              <a:rPr lang="cs-CZ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 díky </a:t>
            </a:r>
            <a:r>
              <a:rPr lang="cs-CZ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připojení přes Wifi </a:t>
            </a:r>
          </a:p>
        </p:txBody>
      </p:sp>
      <p:sp>
        <p:nvSpPr>
          <p:cNvPr id="58" name="Ovál 57"/>
          <p:cNvSpPr/>
          <p:nvPr/>
        </p:nvSpPr>
        <p:spPr>
          <a:xfrm>
            <a:off x="4860032" y="2719666"/>
            <a:ext cx="720000" cy="720000"/>
          </a:xfrm>
          <a:prstGeom prst="ellipse">
            <a:avLst/>
          </a:prstGeom>
          <a:solidFill>
            <a:srgbClr val="0E8FC5"/>
          </a:solidFill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860032" y="2782883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Invertorový motor - vysoký výkon</a:t>
            </a:r>
            <a:endParaRPr lang="cs-CZ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5" t="9451" r="6752" b="14305"/>
          <a:stretch/>
        </p:blipFill>
        <p:spPr>
          <a:xfrm>
            <a:off x="5652040" y="2060848"/>
            <a:ext cx="1080120" cy="38326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5721" y="2444653"/>
            <a:ext cx="1119846" cy="336275"/>
          </a:xfrm>
          <a:prstGeom prst="rect">
            <a:avLst/>
          </a:prstGeom>
        </p:spPr>
      </p:pic>
      <p:sp>
        <p:nvSpPr>
          <p:cNvPr id="42" name="TextovéPole 41">
            <a:extLst>
              <a:ext uri="{FF2B5EF4-FFF2-40B4-BE49-F238E27FC236}">
                <a16:creationId xmlns:a16="http://schemas.microsoft.com/office/drawing/2014/main" xmlns="" id="{87E6A696-3B0E-4AB4-A886-45FE02A3E943}"/>
              </a:ext>
            </a:extLst>
          </p:cNvPr>
          <p:cNvSpPr txBox="1"/>
          <p:nvPr/>
        </p:nvSpPr>
        <p:spPr>
          <a:xfrm>
            <a:off x="5258163" y="90260"/>
            <a:ext cx="388583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800" dirty="0">
                <a:latin typeface="Arial" panose="020B0604020202020204" pitchFamily="34" charset="0"/>
                <a:cs typeface="Arial" panose="020B0604020202020204" pitchFamily="34" charset="0"/>
              </a:rPr>
              <a:t>Parametry odpovídají Nařízení v přenesené pravomoci: (EU) </a:t>
            </a:r>
            <a:r>
              <a:rPr lang="cs-CZ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2019/2017</a:t>
            </a:r>
            <a:endParaRPr lang="cs-CZ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800" dirty="0">
                <a:latin typeface="Arial" panose="020B0604020202020204" pitchFamily="34" charset="0"/>
                <a:cs typeface="Arial" panose="020B0604020202020204" pitchFamily="34" charset="0"/>
              </a:rPr>
              <a:t>Více informací o výrobku naleznete pod tímto QR kódem:</a:t>
            </a:r>
          </a:p>
        </p:txBody>
      </p:sp>
      <p:pic>
        <p:nvPicPr>
          <p:cNvPr id="64" name="Obrázek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605" y="1088809"/>
            <a:ext cx="648000" cy="65232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194" y="2708920"/>
            <a:ext cx="792000" cy="792000"/>
          </a:xfrm>
          <a:prstGeom prst="flowChartConnector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232" y="1844824"/>
            <a:ext cx="792000" cy="792000"/>
          </a:xfrm>
          <a:prstGeom prst="flowChartConnector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849" y="1019257"/>
            <a:ext cx="1080000" cy="1080000"/>
          </a:xfrm>
          <a:prstGeom prst="flowChartConnector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92" y="3501008"/>
            <a:ext cx="792000" cy="792000"/>
          </a:xfrm>
          <a:prstGeom prst="flowChartConnector">
            <a:avLst/>
          </a:prstGeom>
        </p:spPr>
      </p:pic>
      <p:sp>
        <p:nvSpPr>
          <p:cNvPr id="43" name="Ovál 42"/>
          <p:cNvSpPr/>
          <p:nvPr/>
        </p:nvSpPr>
        <p:spPr>
          <a:xfrm>
            <a:off x="4858305" y="3528666"/>
            <a:ext cx="720000" cy="720000"/>
          </a:xfrm>
          <a:prstGeom prst="ellipse">
            <a:avLst/>
          </a:prstGeom>
          <a:solidFill>
            <a:srgbClr val="0E8FC5"/>
          </a:solidFill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858305" y="3528666"/>
            <a:ext cx="7291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Flexibilní výbava košů pro různé nádobí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0" t="8000" r="20601" b="6951"/>
          <a:stretch/>
        </p:blipFill>
        <p:spPr>
          <a:xfrm>
            <a:off x="5764225" y="3212521"/>
            <a:ext cx="1275614" cy="184508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00" b="89899"/>
          <a:stretch/>
        </p:blipFill>
        <p:spPr>
          <a:xfrm>
            <a:off x="8283245" y="933957"/>
            <a:ext cx="706388" cy="69269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225" y="1846963"/>
            <a:ext cx="1592703" cy="318540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6" name="Ovál 45"/>
          <p:cNvSpPr/>
          <p:nvPr/>
        </p:nvSpPr>
        <p:spPr>
          <a:xfrm>
            <a:off x="4877503" y="4403523"/>
            <a:ext cx="720000" cy="720000"/>
          </a:xfrm>
          <a:prstGeom prst="ellipse">
            <a:avLst/>
          </a:prstGeom>
          <a:solidFill>
            <a:srgbClr val="0E8FC5"/>
          </a:solidFill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877503" y="4481503"/>
            <a:ext cx="727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Třetí koš v horní části myčky na příbory</a:t>
            </a:r>
            <a:endParaRPr lang="cs-CZ" sz="800" dirty="0">
              <a:solidFill>
                <a:schemeClr val="bg1"/>
              </a:solidFill>
            </a:endParaRPr>
          </a:p>
        </p:txBody>
      </p:sp>
      <p:pic>
        <p:nvPicPr>
          <p:cNvPr id="49" name="Obrázek 4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032" y="4365104"/>
            <a:ext cx="792000" cy="792000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387423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1651</TotalTime>
  <Words>85</Words>
  <Application>Microsoft Office PowerPoint</Application>
  <PresentationFormat>Předvádění na obrazovce 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4" baseType="lpstr">
      <vt:lpstr>Arial</vt:lpstr>
      <vt:lpstr>Calibri</vt:lpstr>
      <vt:lpstr>Motiv systému Office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recepce</dc:creator>
  <cp:lastModifiedBy>Martina Křižáková</cp:lastModifiedBy>
  <cp:revision>195</cp:revision>
  <cp:lastPrinted>2016-05-05T10:40:20Z</cp:lastPrinted>
  <dcterms:created xsi:type="dcterms:W3CDTF">2015-07-16T11:02:07Z</dcterms:created>
  <dcterms:modified xsi:type="dcterms:W3CDTF">2024-05-30T11:50:18Z</dcterms:modified>
</cp:coreProperties>
</file>