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C4C3"/>
    <a:srgbClr val="41403D"/>
    <a:srgbClr val="0E8FC5"/>
    <a:srgbClr val="0093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317" autoAdjust="0"/>
  </p:normalViewPr>
  <p:slideViewPr>
    <p:cSldViewPr>
      <p:cViewPr varScale="1">
        <p:scale>
          <a:sx n="89" d="100"/>
          <a:sy n="89" d="100"/>
        </p:scale>
        <p:origin x="12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B80A1-FDE9-416C-B9A8-2A1FE73A844A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3C6288-EF84-456C-B7FC-4481D153D6E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8080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3C6288-EF84-456C-B7FC-4481D153D6E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0477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885457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47302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9162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477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03874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23665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82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9091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9620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601635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5264-EE75-400C-80BE-5E821CD423B8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5164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5264-EE75-400C-80BE-5E821CD423B8}" type="datetimeFigureOut">
              <a:rPr lang="cs-CZ" smtClean="0"/>
              <a:t>20.03.2026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08D434-0B67-4F7A-AD4E-10F73751A67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47510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Zástupný symbol pro text 3"/>
          <p:cNvSpPr txBox="1">
            <a:spLocks/>
          </p:cNvSpPr>
          <p:nvPr/>
        </p:nvSpPr>
        <p:spPr>
          <a:xfrm>
            <a:off x="35496" y="-27384"/>
            <a:ext cx="9145016" cy="864096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2400" b="1" dirty="0" smtClean="0">
                <a:solidFill>
                  <a:srgbClr val="6DC4C3"/>
                </a:solidFill>
                <a:latin typeface="Arial" charset="0"/>
              </a:rPr>
              <a:t>GDS 8N2-S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 smtClean="0">
                <a:latin typeface="Arial" charset="0"/>
              </a:rPr>
              <a:t>Kondenzační </a:t>
            </a:r>
            <a:r>
              <a:rPr lang="cs-CZ" altLang="cs-CZ" sz="1400" dirty="0" smtClean="0">
                <a:latin typeface="Arial" charset="0"/>
              </a:rPr>
              <a:t>sušička s tepelným </a:t>
            </a:r>
            <a:r>
              <a:rPr lang="cs-CZ" altLang="cs-CZ" sz="1400" dirty="0">
                <a:latin typeface="Arial" charset="0"/>
              </a:rPr>
              <a:t>čerpadlem </a:t>
            </a:r>
            <a:r>
              <a:rPr lang="cs-CZ" altLang="cs-CZ" sz="1400" dirty="0" smtClean="0">
                <a:latin typeface="Arial" charset="0"/>
              </a:rPr>
              <a:t>SLIM ProDry 300</a:t>
            </a:r>
            <a:endParaRPr lang="cs-CZ" altLang="cs-CZ" sz="1400" dirty="0">
              <a:latin typeface="Arial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cs-CZ" altLang="cs-CZ" sz="1400" dirty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Tepelné čerpadlo</a:t>
            </a:r>
            <a:r>
              <a:rPr lang="cs-CZ" altLang="cs-CZ" sz="1400" dirty="0" smtClean="0">
                <a:solidFill>
                  <a:schemeClr val="bg1">
                    <a:lumMod val="50000"/>
                  </a:schemeClr>
                </a:solidFill>
                <a:latin typeface="Arial" charset="0"/>
              </a:rPr>
              <a:t>, 4 úrovně sušení, digitální displej, snadné žehlení, Invertorový motor, úzká hloubka</a:t>
            </a:r>
            <a:endParaRPr lang="cs-CZ" altLang="cs-CZ" sz="1400" dirty="0">
              <a:solidFill>
                <a:srgbClr val="706F6F"/>
              </a:solidFill>
              <a:latin typeface="Arial" panose="020B0604020202020204" pitchFamily="34" charset="0"/>
            </a:endParaRPr>
          </a:p>
        </p:txBody>
      </p:sp>
      <p:cxnSp>
        <p:nvCxnSpPr>
          <p:cNvPr id="33" name="Straight Connector 32"/>
          <p:cNvCxnSpPr/>
          <p:nvPr/>
        </p:nvCxnSpPr>
        <p:spPr>
          <a:xfrm>
            <a:off x="3995936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4" name="Zástupný symbol pro text 3"/>
          <p:cNvSpPr txBox="1">
            <a:spLocks/>
          </p:cNvSpPr>
          <p:nvPr/>
        </p:nvSpPr>
        <p:spPr>
          <a:xfrm>
            <a:off x="0" y="864096"/>
            <a:ext cx="4067944" cy="5974134"/>
          </a:xfrm>
          <a:prstGeom prst="rect">
            <a:avLst/>
          </a:prstGeom>
        </p:spPr>
        <p:txBody>
          <a:bodyPr anchor="t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Hlavní vlastnosti (Nařízení v přenesené pravomoci: (EU) 2023/2534)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Jmenovitá kapacita  (kg) 		8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Energetická třída			</a:t>
            </a:r>
            <a:r>
              <a:rPr lang="cs-CZ" altLang="cs-CZ" sz="800" dirty="0" smtClean="0">
                <a:latin typeface="Arial" charset="0"/>
              </a:rPr>
              <a:t>D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na 100 sušičích cyklů	(kwh)	</a:t>
            </a:r>
            <a:r>
              <a:rPr lang="cs-CZ" altLang="cs-CZ" sz="800" dirty="0" smtClean="0">
                <a:latin typeface="Arial" charset="0"/>
              </a:rPr>
              <a:t>119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Spotřeba energie na 1 sušicí cyklus (kWh)	</a:t>
            </a:r>
            <a:r>
              <a:rPr lang="cs-CZ" altLang="cs-CZ" sz="800" dirty="0" smtClean="0">
                <a:latin typeface="Arial" charset="0"/>
              </a:rPr>
              <a:t>1,19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Účinnost kondenzace (%)		</a:t>
            </a:r>
            <a:r>
              <a:rPr lang="cs-CZ" altLang="cs-CZ" sz="800" dirty="0" smtClean="0">
                <a:latin typeface="Arial" charset="0"/>
              </a:rPr>
              <a:t>88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účinnosti kondenzace 		B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Úroveň emisí hluku šířeného vzduchem (dB(A) re 1 pW)	</a:t>
            </a:r>
            <a:r>
              <a:rPr lang="cs-CZ" altLang="cs-CZ" sz="800" dirty="0" smtClean="0">
                <a:latin typeface="Arial" charset="0"/>
              </a:rPr>
              <a:t>64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Třída emisí hluku šířeného vzduchem		</a:t>
            </a:r>
            <a:r>
              <a:rPr lang="cs-CZ" altLang="cs-CZ" sz="800" dirty="0" smtClean="0">
                <a:latin typeface="Arial" charset="0"/>
              </a:rPr>
              <a:t>B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>
                <a:latin typeface="Arial" charset="0"/>
              </a:rPr>
              <a:t>Trvání programu plná náplň (hod:min) 		</a:t>
            </a:r>
            <a:r>
              <a:rPr lang="cs-CZ" altLang="cs-CZ" sz="800" dirty="0" smtClean="0">
                <a:latin typeface="Arial" charset="0"/>
              </a:rPr>
              <a:t>3:15</a:t>
            </a: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FontTx/>
              <a:buNone/>
            </a:pPr>
            <a:r>
              <a:rPr lang="cs-CZ" altLang="cs-CZ" sz="800" b="1" dirty="0" smtClean="0">
                <a:latin typeface="Arial" charset="0"/>
              </a:rPr>
              <a:t>Technologie</a:t>
            </a:r>
          </a:p>
          <a:p>
            <a:pPr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Tepelné čerpadlo </a:t>
            </a:r>
          </a:p>
          <a:p>
            <a:pPr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4 </a:t>
            </a:r>
            <a:r>
              <a:rPr lang="cs-CZ" altLang="cs-CZ" sz="800" b="1" dirty="0">
                <a:latin typeface="Arial" charset="0"/>
              </a:rPr>
              <a:t>úrovně senzorového sušení </a:t>
            </a:r>
            <a:r>
              <a:rPr lang="cs-CZ" altLang="cs-CZ" sz="800" dirty="0">
                <a:latin typeface="Arial" charset="0"/>
              </a:rPr>
              <a:t>– Extra suché, Do skříně, </a:t>
            </a:r>
            <a:r>
              <a:rPr lang="cs-CZ" altLang="cs-CZ" sz="800" dirty="0" smtClean="0">
                <a:latin typeface="Arial" charset="0"/>
              </a:rPr>
              <a:t>K oblečení, K </a:t>
            </a:r>
            <a:r>
              <a:rPr lang="cs-CZ" altLang="cs-CZ" sz="800" dirty="0">
                <a:latin typeface="Arial" charset="0"/>
              </a:rPr>
              <a:t>žehlení</a:t>
            </a:r>
          </a:p>
          <a:p>
            <a:pPr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AI </a:t>
            </a:r>
            <a:r>
              <a:rPr lang="cs-CZ" altLang="cs-CZ" sz="800" b="1" dirty="0">
                <a:latin typeface="Arial" charset="0"/>
              </a:rPr>
              <a:t>Smart Move </a:t>
            </a:r>
            <a:r>
              <a:rPr lang="cs-CZ" altLang="cs-CZ" sz="800" b="1" dirty="0" smtClean="0">
                <a:latin typeface="Arial" charset="0"/>
              </a:rPr>
              <a:t>-  </a:t>
            </a:r>
            <a:r>
              <a:rPr lang="cs-CZ" altLang="cs-CZ" sz="800" dirty="0" smtClean="0">
                <a:latin typeface="Arial" charset="0"/>
              </a:rPr>
              <a:t>zlepšuje </a:t>
            </a:r>
            <a:r>
              <a:rPr lang="cs-CZ" altLang="cs-CZ" sz="800" dirty="0">
                <a:latin typeface="Arial" charset="0"/>
              </a:rPr>
              <a:t>rovnoměrnost </a:t>
            </a:r>
            <a:r>
              <a:rPr lang="cs-CZ" altLang="cs-CZ" sz="800" dirty="0" smtClean="0">
                <a:latin typeface="Arial" charset="0"/>
              </a:rPr>
              <a:t>sušení pomocí obousměrného otáčení bubnu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5 rychlých programů do 1 hod</a:t>
            </a:r>
          </a:p>
          <a:p>
            <a:pPr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Program Genius </a:t>
            </a:r>
            <a:r>
              <a:rPr lang="cs-CZ" altLang="cs-CZ" sz="800" dirty="0" smtClean="0">
                <a:latin typeface="Arial" charset="0"/>
              </a:rPr>
              <a:t>– rychlý program s délkou max. 59 min automaticky nastaví průběh sušení na základě detekované míry vlhkosti prádla</a:t>
            </a:r>
          </a:p>
          <a:p>
            <a:pPr>
              <a:spcBef>
                <a:spcPct val="0"/>
              </a:spcBef>
            </a:pPr>
            <a:r>
              <a:rPr lang="cs-CZ" altLang="cs-CZ" sz="800" b="1" dirty="0" smtClean="0">
                <a:latin typeface="Arial" charset="0"/>
              </a:rPr>
              <a:t>Program Jemné </a:t>
            </a:r>
            <a:r>
              <a:rPr lang="cs-CZ" altLang="cs-CZ" sz="800" dirty="0" smtClean="0">
                <a:latin typeface="Arial" charset="0"/>
              </a:rPr>
              <a:t>– šetrné sušení nejchoulostivějších tkanin bez rizika přesušení a včasného ukončení cyklu</a:t>
            </a:r>
          </a:p>
          <a:p>
            <a:pPr>
              <a:spcBef>
                <a:spcPct val="0"/>
              </a:spcBef>
            </a:pPr>
            <a:r>
              <a:rPr lang="cs-CZ" altLang="cs-CZ" sz="800" b="1" dirty="0">
                <a:latin typeface="Arial" charset="0"/>
              </a:rPr>
              <a:t>Menší hloubka než u standardních sušiček. Bez dvířek a připojení pouze </a:t>
            </a:r>
            <a:r>
              <a:rPr lang="cs-CZ" altLang="cs-CZ" sz="800" b="1" dirty="0" smtClean="0">
                <a:latin typeface="Arial" charset="0"/>
              </a:rPr>
              <a:t>47,1 </a:t>
            </a:r>
            <a:r>
              <a:rPr lang="cs-CZ" altLang="cs-CZ" sz="800" b="1" dirty="0">
                <a:latin typeface="Arial" charset="0"/>
              </a:rPr>
              <a:t>cm, celková hloubka včetně připojení a dvířek </a:t>
            </a:r>
            <a:r>
              <a:rPr lang="cs-CZ" altLang="cs-CZ" sz="800" b="1" dirty="0" smtClean="0">
                <a:latin typeface="Arial" charset="0"/>
              </a:rPr>
              <a:t>51,4 </a:t>
            </a:r>
            <a:r>
              <a:rPr lang="cs-CZ" altLang="cs-CZ" sz="800" b="1" dirty="0">
                <a:latin typeface="Arial" charset="0"/>
              </a:rPr>
              <a:t>cm. Pro kombinaci se SLIM </a:t>
            </a:r>
            <a:r>
              <a:rPr lang="cs-CZ" altLang="cs-CZ" sz="800" b="1" dirty="0" smtClean="0">
                <a:latin typeface="Arial" charset="0"/>
              </a:rPr>
              <a:t>pračkami ProWash 300.</a:t>
            </a:r>
            <a:endParaRPr lang="cs-CZ" altLang="cs-CZ" sz="800" dirty="0">
              <a:latin typeface="Arial" charset="0"/>
            </a:endParaRPr>
          </a:p>
          <a:p>
            <a:pPr>
              <a:spcBef>
                <a:spcPct val="0"/>
              </a:spcBef>
            </a:pPr>
            <a:endParaRPr lang="cs-CZ" altLang="cs-CZ" sz="800" dirty="0" smtClean="0">
              <a:latin typeface="Arial" charset="0"/>
            </a:endParaRPr>
          </a:p>
          <a:p>
            <a:pPr>
              <a:spcBef>
                <a:spcPct val="0"/>
              </a:spcBef>
            </a:pPr>
            <a:endParaRPr lang="cs-CZ" altLang="cs-CZ" sz="800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>
                <a:latin typeface="Arial" charset="0"/>
              </a:rPr>
              <a:t>Programy</a:t>
            </a:r>
            <a:r>
              <a:rPr lang="cs-CZ" altLang="cs-CZ" sz="800" dirty="0">
                <a:latin typeface="Arial" charset="0"/>
              </a:rPr>
              <a:t> 	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16 </a:t>
            </a:r>
            <a:r>
              <a:rPr lang="cs-CZ" altLang="cs-CZ" sz="800" dirty="0">
                <a:latin typeface="Arial" charset="0"/>
              </a:rPr>
              <a:t>programů </a:t>
            </a: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Eco</a:t>
            </a:r>
            <a:r>
              <a:rPr lang="cs-CZ" altLang="cs-CZ" sz="800" dirty="0">
                <a:latin typeface="Arial" charset="0"/>
              </a:rPr>
              <a:t>, </a:t>
            </a:r>
            <a:r>
              <a:rPr lang="cs-CZ" altLang="cs-CZ" sz="800" b="1" dirty="0" smtClean="0">
                <a:latin typeface="Arial" charset="0"/>
              </a:rPr>
              <a:t>Sušení </a:t>
            </a:r>
            <a:r>
              <a:rPr lang="cs-CZ" altLang="cs-CZ" sz="800" b="1" dirty="0">
                <a:latin typeface="Arial" charset="0"/>
              </a:rPr>
              <a:t>vlny – Certifikace Woolmark Care (šetrná péče</a:t>
            </a:r>
            <a:r>
              <a:rPr lang="cs-CZ" altLang="cs-CZ" sz="800" b="1" dirty="0" smtClean="0">
                <a:latin typeface="Arial" charset="0"/>
              </a:rPr>
              <a:t>)</a:t>
            </a:r>
            <a:r>
              <a:rPr lang="cs-CZ" altLang="cs-CZ" sz="800" dirty="0" smtClean="0">
                <a:latin typeface="Arial" charset="0"/>
              </a:rPr>
              <a:t>, </a:t>
            </a:r>
            <a:r>
              <a:rPr lang="cs-CZ" altLang="cs-CZ" sz="800" dirty="0">
                <a:latin typeface="Arial" charset="0"/>
              </a:rPr>
              <a:t>XXL náplň, </a:t>
            </a:r>
            <a:r>
              <a:rPr lang="cs-CZ" altLang="cs-CZ" sz="800" dirty="0" smtClean="0">
                <a:latin typeface="Arial" charset="0"/>
              </a:rPr>
              <a:t>Košile, Syntetika, Tmavé a barevné, </a:t>
            </a:r>
            <a:r>
              <a:rPr lang="cs-CZ" altLang="cs-CZ" sz="800" dirty="0">
                <a:latin typeface="Arial" charset="0"/>
              </a:rPr>
              <a:t>Džíny, Hygienický</a:t>
            </a:r>
            <a:r>
              <a:rPr lang="cs-CZ" altLang="cs-CZ" sz="800" dirty="0" smtClean="0">
                <a:latin typeface="Arial" charset="0"/>
              </a:rPr>
              <a:t>, Rychlý 14 min, Osvěžení (Rychlý) 20 min, Rychlý eco 30 min, Rychlý 45 min, Genius 59 min, Sportovní, Malá náplň -</a:t>
            </a:r>
            <a:r>
              <a:rPr lang="cs-CZ" altLang="cs-CZ" sz="800" b="1" dirty="0" smtClean="0">
                <a:latin typeface="Arial" charset="0"/>
              </a:rPr>
              <a:t>Save </a:t>
            </a:r>
            <a:r>
              <a:rPr lang="cs-CZ" altLang="cs-CZ" sz="800" b="1" dirty="0">
                <a:latin typeface="Arial" charset="0"/>
              </a:rPr>
              <a:t>&amp; Dry (Poloviční náplň – sušení při nízké teplotě s nižšími </a:t>
            </a:r>
            <a:r>
              <a:rPr lang="cs-CZ" altLang="cs-CZ" sz="800" b="1" dirty="0" smtClean="0">
                <a:latin typeface="Arial" charset="0"/>
              </a:rPr>
              <a:t>náklady, </a:t>
            </a:r>
            <a:r>
              <a:rPr lang="cs-CZ" altLang="cs-CZ" sz="800" dirty="0" smtClean="0">
                <a:latin typeface="Arial" charset="0"/>
              </a:rPr>
              <a:t>Jemné</a:t>
            </a:r>
          </a:p>
          <a:p>
            <a:pPr marL="0" indent="0">
              <a:spcBef>
                <a:spcPct val="0"/>
              </a:spcBef>
              <a:buNone/>
            </a:pPr>
            <a:endParaRPr lang="cs-CZ" altLang="cs-CZ" sz="800" b="1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Funkce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Odložený start, </a:t>
            </a:r>
            <a:r>
              <a:rPr lang="cs-CZ" altLang="cs-CZ" sz="800" dirty="0">
                <a:latin typeface="Arial" charset="0"/>
              </a:rPr>
              <a:t>Úroveň vysušení (4), </a:t>
            </a:r>
            <a:r>
              <a:rPr lang="cs-CZ" altLang="cs-CZ" sz="800" dirty="0" smtClean="0">
                <a:latin typeface="Arial" charset="0"/>
              </a:rPr>
              <a:t>Časované sušení/ Rychlý, Měkké na dotyk, Snadné žehlení, Paměť, Dětská pojistka, </a:t>
            </a:r>
            <a:r>
              <a:rPr lang="cs-CZ" altLang="cs-CZ" sz="800" dirty="0">
                <a:latin typeface="Arial" charset="0"/>
              </a:rPr>
              <a:t>Kontrolky čištění filtru a vyprázdnění nádrže na vodu, Dálkové ovládání, </a:t>
            </a:r>
            <a:endParaRPr lang="cs-CZ" altLang="cs-CZ" sz="800" dirty="0" smtClean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cs-CZ" altLang="cs-CZ" sz="800" b="1" dirty="0">
              <a:latin typeface="Arial" charset="0"/>
            </a:endParaRP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Konstrukce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Digitální číselný displej s tlačítky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Objem </a:t>
            </a:r>
            <a:r>
              <a:rPr lang="cs-CZ" altLang="cs-CZ" sz="800" dirty="0">
                <a:latin typeface="Arial" charset="0"/>
              </a:rPr>
              <a:t>bubnu </a:t>
            </a:r>
            <a:r>
              <a:rPr lang="cs-CZ" altLang="cs-CZ" sz="800" dirty="0" smtClean="0">
                <a:latin typeface="Arial" charset="0"/>
              </a:rPr>
              <a:t>86 l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Nerezový buben </a:t>
            </a:r>
            <a:r>
              <a:rPr lang="cs-CZ" altLang="cs-CZ" sz="800" dirty="0">
                <a:latin typeface="Arial" charset="0"/>
              </a:rPr>
              <a:t>s obousměrným otáčením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Nastavitelné nožičky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dirty="0" smtClean="0">
                <a:latin typeface="Arial" charset="0"/>
              </a:rPr>
              <a:t>Chladivo R290; Tříúrovňový filtr; Zásobník na vodu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Invertorový motor Speed Drive Inverter – nižší spotřeba a tichý chod</a:t>
            </a:r>
          </a:p>
          <a:p>
            <a:pPr marL="0" indent="0">
              <a:spcBef>
                <a:spcPct val="0"/>
              </a:spcBef>
              <a:buNone/>
            </a:pPr>
            <a:r>
              <a:rPr lang="cs-CZ" altLang="cs-CZ" sz="800" b="1" dirty="0" smtClean="0">
                <a:latin typeface="Arial" charset="0"/>
              </a:rPr>
              <a:t>Hadička na vypouštění vody do odpadu součástí balení</a:t>
            </a:r>
          </a:p>
          <a:p>
            <a:pPr marL="0" indent="0">
              <a:spcBef>
                <a:spcPct val="0"/>
              </a:spcBef>
              <a:buFontTx/>
              <a:buNone/>
            </a:pPr>
            <a:endParaRPr lang="cs-CZ" altLang="cs-CZ" sz="800" dirty="0" smtClean="0">
              <a:latin typeface="Arial" charset="0"/>
            </a:endParaRPr>
          </a:p>
        </p:txBody>
      </p:sp>
      <p:cxnSp>
        <p:nvCxnSpPr>
          <p:cNvPr id="35" name="Straight Connector 34"/>
          <p:cNvCxnSpPr/>
          <p:nvPr/>
        </p:nvCxnSpPr>
        <p:spPr>
          <a:xfrm>
            <a:off x="5652120" y="980728"/>
            <a:ext cx="0" cy="5760000"/>
          </a:xfrm>
          <a:prstGeom prst="line">
            <a:avLst/>
          </a:prstGeom>
          <a:ln>
            <a:solidFill>
              <a:srgbClr val="6DC4C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TextovéPole 27"/>
          <p:cNvSpPr txBox="1"/>
          <p:nvPr/>
        </p:nvSpPr>
        <p:spPr>
          <a:xfrm>
            <a:off x="4787456" y="2708920"/>
            <a:ext cx="855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Sušení poloviční náplně bavlny při nižší teplotě s nižší spotřebou</a:t>
            </a:r>
            <a:endParaRPr lang="cs-CZ" sz="800" dirty="0"/>
          </a:p>
        </p:txBody>
      </p:sp>
      <p:sp>
        <p:nvSpPr>
          <p:cNvPr id="19" name="Obdélník 18"/>
          <p:cNvSpPr/>
          <p:nvPr/>
        </p:nvSpPr>
        <p:spPr>
          <a:xfrm>
            <a:off x="5668238" y="4655185"/>
            <a:ext cx="3463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cs-CZ" altLang="cs-CZ" sz="800" b="1" dirty="0">
                <a:solidFill>
                  <a:prstClr val="black"/>
                </a:solidFill>
                <a:latin typeface="Arial" charset="0"/>
              </a:rPr>
              <a:t>Logistická data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Kód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31103126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EAN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8059019119748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Barva 		Bílá </a:t>
            </a:r>
          </a:p>
          <a:p>
            <a:pPr lvl="0">
              <a:spcBef>
                <a:spcPct val="0"/>
              </a:spcBef>
            </a:pP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Rozměry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výrobku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850 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595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514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celková 		hloubka, (</a:t>
            </a:r>
            <a:r>
              <a:rPr lang="cs-CZ" altLang="cs-CZ" sz="8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471 </a:t>
            </a:r>
            <a:r>
              <a:rPr lang="cs-CZ" altLang="cs-CZ" sz="800" b="1" dirty="0">
                <a:solidFill>
                  <a:prstClr val="black"/>
                </a:solidFill>
                <a:latin typeface="Arial" panose="020B0604020202020204" pitchFamily="34" charset="0"/>
              </a:rPr>
              <a:t>m</a:t>
            </a:r>
            <a:r>
              <a:rPr lang="cs-CZ" altLang="cs-CZ" sz="800" b="1" dirty="0" smtClean="0">
                <a:solidFill>
                  <a:prstClr val="black"/>
                </a:solidFill>
                <a:latin typeface="Arial" panose="020B0604020202020204" pitchFamily="34" charset="0"/>
              </a:rPr>
              <a:t>m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bez dvířek)</a:t>
            </a:r>
            <a:endParaRPr lang="cs-CZ" altLang="cs-CZ" sz="800" b="1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Čistá váha výrobku (kg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40</a:t>
            </a:r>
            <a:endParaRPr lang="cs-CZ" altLang="cs-CZ" sz="8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Rozměry balení v x š x h (mm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890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665 </a:t>
            </a:r>
            <a:r>
              <a:rPr lang="cs-CZ" altLang="cs-CZ" sz="800" dirty="0">
                <a:solidFill>
                  <a:prstClr val="black"/>
                </a:solidFill>
                <a:latin typeface="Arial" panose="020B0604020202020204" pitchFamily="34" charset="0"/>
              </a:rPr>
              <a:t>x </a:t>
            </a:r>
            <a:r>
              <a:rPr lang="cs-CZ" altLang="cs-CZ" sz="800" dirty="0" smtClean="0">
                <a:solidFill>
                  <a:prstClr val="black"/>
                </a:solidFill>
                <a:latin typeface="Arial" panose="020B0604020202020204" pitchFamily="34" charset="0"/>
              </a:rPr>
              <a:t>588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  <a:p>
            <a:pPr lvl="0">
              <a:spcBef>
                <a:spcPct val="0"/>
              </a:spcBef>
            </a:pP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Hmotnost s obalem (kg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)</a:t>
            </a:r>
            <a:r>
              <a:rPr lang="cs-CZ" altLang="cs-CZ" sz="800" dirty="0">
                <a:solidFill>
                  <a:prstClr val="black"/>
                </a:solidFill>
                <a:latin typeface="Arial" charset="0"/>
              </a:rPr>
              <a:t>	</a:t>
            </a:r>
            <a:r>
              <a:rPr lang="cs-CZ" altLang="cs-CZ" sz="800" dirty="0" smtClean="0">
                <a:solidFill>
                  <a:prstClr val="black"/>
                </a:solidFill>
                <a:latin typeface="Arial" charset="0"/>
              </a:rPr>
              <a:t>42</a:t>
            </a:r>
            <a:endParaRPr lang="cs-CZ" altLang="cs-CZ" sz="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50" name="TextovéPole 49"/>
          <p:cNvSpPr txBox="1"/>
          <p:nvPr/>
        </p:nvSpPr>
        <p:spPr>
          <a:xfrm>
            <a:off x="4860032" y="1887292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Energeticky úsporné sušení</a:t>
            </a:r>
            <a:endParaRPr lang="cs-CZ" sz="800" dirty="0"/>
          </a:p>
        </p:txBody>
      </p:sp>
      <p:sp>
        <p:nvSpPr>
          <p:cNvPr id="52" name="TextovéPole 51"/>
          <p:cNvSpPr txBox="1"/>
          <p:nvPr/>
        </p:nvSpPr>
        <p:spPr>
          <a:xfrm>
            <a:off x="4834359" y="3731089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5 rychlých programů do 1 hodiny</a:t>
            </a:r>
            <a:endParaRPr lang="cs-CZ" sz="800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0" t="23946" r="17653" b="28635"/>
          <a:stretch/>
        </p:blipFill>
        <p:spPr>
          <a:xfrm>
            <a:off x="7331366" y="6118230"/>
            <a:ext cx="1800000" cy="720000"/>
          </a:xfrm>
          <a:prstGeom prst="rect">
            <a:avLst/>
          </a:prstGeom>
        </p:spPr>
      </p:pic>
      <p:sp>
        <p:nvSpPr>
          <p:cNvPr id="27" name="TextovéPole 26">
            <a:extLst>
              <a:ext uri="{FF2B5EF4-FFF2-40B4-BE49-F238E27FC236}">
                <a16:creationId xmlns="" xmlns:a16="http://schemas.microsoft.com/office/drawing/2014/main" id="{3CB82D36-F317-99CF-2471-4F31EEBAEB83}"/>
              </a:ext>
            </a:extLst>
          </p:cNvPr>
          <p:cNvSpPr txBox="1"/>
          <p:nvPr/>
        </p:nvSpPr>
        <p:spPr>
          <a:xfrm>
            <a:off x="5479162" y="65871"/>
            <a:ext cx="385446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Parametry odpovídají Nařízení v přenesené pravomoci: (EU) 2023/2534</a:t>
            </a:r>
          </a:p>
          <a:p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Více informací o výrobku naleznete pod tímto QR kódem:</a:t>
            </a:r>
          </a:p>
        </p:txBody>
      </p:sp>
      <p:sp>
        <p:nvSpPr>
          <p:cNvPr id="38" name="Obdélník 37"/>
          <p:cNvSpPr/>
          <p:nvPr/>
        </p:nvSpPr>
        <p:spPr>
          <a:xfrm>
            <a:off x="4067944" y="1844904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Tepelné čerpadlo</a:t>
            </a:r>
            <a:endParaRPr lang="cs-CZ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bdélník 38"/>
          <p:cNvSpPr/>
          <p:nvPr/>
        </p:nvSpPr>
        <p:spPr>
          <a:xfrm>
            <a:off x="4084828" y="3601922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Rychlé programy</a:t>
            </a:r>
            <a:endParaRPr lang="cs-CZ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Obdélník 35"/>
          <p:cNvSpPr/>
          <p:nvPr/>
        </p:nvSpPr>
        <p:spPr>
          <a:xfrm>
            <a:off x="4091890" y="2727255"/>
            <a:ext cx="720000" cy="720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altLang="cs-CZ" sz="1100" b="1" dirty="0">
                <a:latin typeface="Arial" charset="0"/>
              </a:rPr>
              <a:t>Save &amp; Dry</a:t>
            </a:r>
            <a:endParaRPr lang="cs-CZ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012" y="4419298"/>
            <a:ext cx="720000" cy="720000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1890" y="5258624"/>
            <a:ext cx="720000" cy="720000"/>
          </a:xfrm>
          <a:prstGeom prst="rect">
            <a:avLst/>
          </a:prstGeom>
        </p:spPr>
      </p:pic>
      <p:sp>
        <p:nvSpPr>
          <p:cNvPr id="37" name="TextovéPole 36"/>
          <p:cNvSpPr txBox="1"/>
          <p:nvPr/>
        </p:nvSpPr>
        <p:spPr>
          <a:xfrm>
            <a:off x="4779605" y="4431412"/>
            <a:ext cx="8712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cs-CZ" altLang="cs-CZ" sz="800" dirty="0">
                <a:latin typeface="Arial" charset="0"/>
              </a:rPr>
              <a:t>AI Smart Move -  </a:t>
            </a:r>
            <a:r>
              <a:rPr lang="cs-CZ" altLang="cs-CZ" sz="800" dirty="0" smtClean="0">
                <a:latin typeface="Arial" charset="0"/>
              </a:rPr>
              <a:t>rovnoměrné </a:t>
            </a:r>
            <a:r>
              <a:rPr lang="cs-CZ" altLang="cs-CZ" sz="800" dirty="0">
                <a:latin typeface="Arial" charset="0"/>
              </a:rPr>
              <a:t>sušení pomocí obousměrného otáčení bubnu</a:t>
            </a:r>
          </a:p>
        </p:txBody>
      </p:sp>
      <p:sp>
        <p:nvSpPr>
          <p:cNvPr id="40" name="TextovéPole 39"/>
          <p:cNvSpPr txBox="1"/>
          <p:nvPr/>
        </p:nvSpPr>
        <p:spPr>
          <a:xfrm>
            <a:off x="4883898" y="5270738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Certifikace </a:t>
            </a:r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Woolmark 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Care – šetrné sušení vlny</a:t>
            </a:r>
            <a:endParaRPr lang="cs-CZ" sz="800" dirty="0"/>
          </a:p>
        </p:txBody>
      </p:sp>
      <p:sp>
        <p:nvSpPr>
          <p:cNvPr id="30" name="TextovéPole 25"/>
          <p:cNvSpPr txBox="1"/>
          <p:nvPr/>
        </p:nvSpPr>
        <p:spPr>
          <a:xfrm>
            <a:off x="4804828" y="1064998"/>
            <a:ext cx="720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cs-CZ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Tichý chod </a:t>
            </a:r>
          </a:p>
          <a:p>
            <a:pPr algn="ctr"/>
            <a:r>
              <a:rPr lang="cs-CZ" sz="800" dirty="0">
                <a:latin typeface="Arial" panose="020B0604020202020204" pitchFamily="34" charset="0"/>
                <a:cs typeface="Arial" panose="020B0604020202020204" pitchFamily="34" charset="0"/>
              </a:rPr>
              <a:t>Invertorový </a:t>
            </a:r>
            <a:r>
              <a:rPr lang="cs-CZ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motor Speed Drive</a:t>
            </a:r>
            <a:endParaRPr lang="cs-CZ" sz="800" dirty="0"/>
          </a:p>
        </p:txBody>
      </p:sp>
      <p:pic>
        <p:nvPicPr>
          <p:cNvPr id="31" name="Obrázek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913" y="1001874"/>
            <a:ext cx="720000" cy="720000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0" t="5900" r="19551" b="6951"/>
          <a:stretch/>
        </p:blipFill>
        <p:spPr>
          <a:xfrm>
            <a:off x="5715200" y="1672845"/>
            <a:ext cx="1952298" cy="274645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00" b="89899"/>
          <a:stretch/>
        </p:blipFill>
        <p:spPr>
          <a:xfrm>
            <a:off x="8294078" y="738534"/>
            <a:ext cx="706388" cy="69269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638" y="1738830"/>
            <a:ext cx="1237828" cy="247565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7423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1990</TotalTime>
  <Words>90</Words>
  <Application>Microsoft Office PowerPoint</Application>
  <PresentationFormat>Předvádění na obrazovce (4:3)</PresentationFormat>
  <Paragraphs>60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4" baseType="lpstr">
      <vt:lpstr>Arial</vt:lpstr>
      <vt:lpstr>Calibri</vt:lpstr>
      <vt:lpstr>Motiv systému Office</vt:lpstr>
      <vt:lpstr>Prezentace aplikace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recepce</dc:creator>
  <cp:lastModifiedBy>Martina Křižáková</cp:lastModifiedBy>
  <cp:revision>270</cp:revision>
  <cp:lastPrinted>2016-05-05T10:40:20Z</cp:lastPrinted>
  <dcterms:created xsi:type="dcterms:W3CDTF">2015-07-16T11:02:07Z</dcterms:created>
  <dcterms:modified xsi:type="dcterms:W3CDTF">2026-03-20T15:31:04Z</dcterms:modified>
</cp:coreProperties>
</file>