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01.08.2022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01.08.2022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01.08.2022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01.08.2022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01.08.2022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01.08.2022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01.08.2022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01.08.2022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01.08.2022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=""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01.08.2022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01.08.2022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01.08.2022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png"/><Relationship Id="rId3" Type="http://schemas.openxmlformats.org/officeDocument/2006/relationships/image" Target="../media/image2.jp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5" Type="http://schemas.openxmlformats.org/officeDocument/2006/relationships/image" Target="../media/image14.jpe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Relationship Id="rId1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251520" y="44624"/>
            <a:ext cx="8890912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4472C4"/>
                </a:solidFill>
                <a:latin typeface="Arial" charset="0"/>
              </a:rPr>
              <a:t>HCR7918EIMB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Volně </a:t>
            </a:r>
            <a:r>
              <a:rPr lang="cs-CZ" altLang="cs-CZ" sz="1400" dirty="0">
                <a:latin typeface="Arial" charset="0"/>
              </a:rPr>
              <a:t>stojící </a:t>
            </a:r>
            <a:r>
              <a:rPr lang="cs-CZ" altLang="cs-CZ" sz="1400" dirty="0" smtClean="0">
                <a:latin typeface="Arial" charset="0"/>
              </a:rPr>
              <a:t>čtyřdveřová chladnička </a:t>
            </a:r>
            <a:r>
              <a:rPr lang="cs-CZ" altLang="cs-CZ" sz="1400" dirty="0" smtClean="0">
                <a:solidFill>
                  <a:srgbClr val="4472C4"/>
                </a:solidFill>
                <a:latin typeface="Arial" charset="0"/>
              </a:rPr>
              <a:t>Cube 90 Series 7</a:t>
            </a:r>
            <a:endParaRPr lang="cs-CZ" altLang="cs-CZ" sz="1400" dirty="0">
              <a:solidFill>
                <a:srgbClr val="4472C4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Total No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Frost, 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Invertorový kompresor se zárukou 12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let, Switch Zone, 3 chladící okruhy, Automat. výrobník ledu, Dávkovač vody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0" y="908720"/>
            <a:ext cx="3995936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2019/2016)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</a:t>
            </a:r>
            <a:r>
              <a:rPr lang="cs-CZ" altLang="cs-CZ" sz="800" dirty="0" smtClean="0">
                <a:latin typeface="Arial" charset="0"/>
              </a:rPr>
              <a:t>E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Celkový čistý objem (l)		</a:t>
            </a:r>
            <a:r>
              <a:rPr lang="cs-CZ" altLang="cs-CZ" sz="800" dirty="0" smtClean="0">
                <a:latin typeface="Arial" charset="0"/>
              </a:rPr>
              <a:t>601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Čistý objem chladničky/ mrazáku (l)		</a:t>
            </a:r>
            <a:r>
              <a:rPr lang="cs-CZ" altLang="cs-CZ" sz="800" dirty="0" smtClean="0">
                <a:latin typeface="Arial" charset="0"/>
              </a:rPr>
              <a:t>323/278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za den (kWh/24 hod)		</a:t>
            </a:r>
            <a:r>
              <a:rPr lang="cs-CZ" altLang="cs-CZ" sz="800" dirty="0" smtClean="0">
                <a:latin typeface="Arial" charset="0"/>
              </a:rPr>
              <a:t>0,978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Roční spotřeba energie (kWh/rok)		</a:t>
            </a:r>
            <a:r>
              <a:rPr lang="cs-CZ" altLang="cs-CZ" sz="800" dirty="0" smtClean="0">
                <a:latin typeface="Arial" charset="0"/>
              </a:rPr>
              <a:t>357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Mrazicí výkon (kg/24 hod)		6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Doba skladování při výpadku proudu (hod)	</a:t>
            </a:r>
            <a:r>
              <a:rPr lang="cs-CZ" altLang="cs-CZ" sz="800" dirty="0" smtClean="0">
                <a:latin typeface="Arial" charset="0"/>
              </a:rPr>
              <a:t>9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pW)	</a:t>
            </a:r>
            <a:r>
              <a:rPr lang="cs-CZ" altLang="cs-CZ" sz="800" dirty="0" smtClean="0">
                <a:latin typeface="Arial" charset="0"/>
              </a:rPr>
              <a:t>38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C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Klimatická třída			</a:t>
            </a:r>
            <a:r>
              <a:rPr lang="cs-CZ" altLang="cs-CZ" sz="800" dirty="0" smtClean="0">
                <a:latin typeface="Arial" charset="0"/>
              </a:rPr>
              <a:t>N </a:t>
            </a:r>
            <a:r>
              <a:rPr lang="cs-CZ" altLang="cs-CZ" sz="800" dirty="0">
                <a:latin typeface="Arial" charset="0"/>
              </a:rPr>
              <a:t>- ST  10°- 38°C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Hvězdičkové označení 		****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energetické účinnosti světla		</a:t>
            </a:r>
            <a:r>
              <a:rPr lang="cs-CZ" altLang="cs-CZ" sz="800" dirty="0" smtClean="0">
                <a:latin typeface="Arial" charset="0"/>
              </a:rPr>
              <a:t>G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Vlastnosti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Invertorový kompresor – tichý a </a:t>
            </a:r>
            <a:r>
              <a:rPr lang="cs-CZ" altLang="cs-CZ" sz="800" b="1" dirty="0" smtClean="0">
                <a:latin typeface="Arial" charset="0"/>
              </a:rPr>
              <a:t>úsporný chod, 12 let záruka</a:t>
            </a:r>
            <a:endParaRPr lang="cs-CZ" altLang="cs-CZ" sz="800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Total No Frost </a:t>
            </a:r>
            <a:r>
              <a:rPr lang="cs-CZ" altLang="cs-CZ" sz="800" b="1" dirty="0" smtClean="0">
                <a:latin typeface="Arial" charset="0"/>
              </a:rPr>
              <a:t>Air Surround – </a:t>
            </a:r>
            <a:r>
              <a:rPr lang="cs-CZ" altLang="cs-CZ" sz="800" b="1" dirty="0">
                <a:latin typeface="Arial" charset="0"/>
              </a:rPr>
              <a:t>beznámrazová technologie mrazení, </a:t>
            </a:r>
            <a:r>
              <a:rPr lang="cs-CZ" altLang="cs-CZ" sz="800" b="1" dirty="0" smtClean="0">
                <a:latin typeface="Arial" charset="0"/>
              </a:rPr>
              <a:t>      šetrná a rovnoměrná </a:t>
            </a:r>
            <a:r>
              <a:rPr lang="cs-CZ" altLang="cs-CZ" sz="800" b="1" dirty="0">
                <a:latin typeface="Arial" charset="0"/>
              </a:rPr>
              <a:t>distribuce chladného vzduchu bez přímého </a:t>
            </a:r>
            <a:r>
              <a:rPr lang="cs-CZ" altLang="cs-CZ" sz="800" b="1" dirty="0" smtClean="0">
                <a:latin typeface="Arial" charset="0"/>
              </a:rPr>
              <a:t>vyfoukávání uchová jídlo déle čerstvé, s možností umístění kamkoliv</a:t>
            </a:r>
            <a:endParaRPr lang="cs-CZ" altLang="cs-CZ" sz="800" b="1" dirty="0"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Switch Zone - možnost nastavit 3 zásuvky v mrazáku do režimu chladničky nebo mrazáku (režim teplot od +5 °C do -18 °C)</a:t>
            </a:r>
            <a:endParaRPr lang="cs-CZ" altLang="cs-CZ" sz="800" b="1" dirty="0"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Chladicí systém Trilogic – 3 chladící okruhy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Fresher Shield – uzavírací ventil v mrazáku pro ochranu potravin během procesu automatického rozmrazování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Zásuvka Humidity Zone se systémem HCS </a:t>
            </a:r>
            <a:r>
              <a:rPr lang="cs-CZ" altLang="cs-CZ" sz="800" b="1" dirty="0">
                <a:latin typeface="Arial" charset="0"/>
              </a:rPr>
              <a:t>–</a:t>
            </a:r>
            <a:r>
              <a:rPr lang="en-US" sz="800" b="1" dirty="0">
                <a:latin typeface="Arial" charset="0"/>
              </a:rPr>
              <a:t> </a:t>
            </a:r>
            <a:r>
              <a:rPr lang="cs-CZ" sz="800" b="1" dirty="0" smtClean="0">
                <a:latin typeface="Arial" charset="0"/>
              </a:rPr>
              <a:t>uchová čerstvé potraviny 2x déle, řízená úroveň vlhkosti na </a:t>
            </a:r>
            <a:r>
              <a:rPr lang="en-US" sz="800" b="1" dirty="0" smtClean="0">
                <a:latin typeface="Arial" charset="0"/>
              </a:rPr>
              <a:t>90 %</a:t>
            </a:r>
            <a:r>
              <a:rPr lang="cs-CZ" sz="800" b="1" dirty="0" smtClean="0">
                <a:latin typeface="Arial" charset="0"/>
              </a:rPr>
              <a:t> </a:t>
            </a:r>
          </a:p>
          <a:p>
            <a:pPr>
              <a:spcBef>
                <a:spcPct val="0"/>
              </a:spcBef>
            </a:pPr>
            <a:r>
              <a:rPr lang="cs-CZ" sz="800" b="1" dirty="0" smtClean="0">
                <a:latin typeface="Arial" charset="0"/>
              </a:rPr>
              <a:t>Zásuvka My Zone – 3 režimy (Ovoce a zelenina, Quick Cool, 0 °C Fresh)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ABT PRO – redukce bakterií až na 99,99 % díky modulu </a:t>
            </a:r>
            <a:r>
              <a:rPr lang="cs-CZ" altLang="cs-CZ" sz="800" b="1" dirty="0">
                <a:latin typeface="Arial" charset="0"/>
              </a:rPr>
              <a:t>EPP uvnitř systému cirkulace </a:t>
            </a:r>
            <a:r>
              <a:rPr lang="cs-CZ" altLang="cs-CZ" sz="800" b="1" dirty="0" smtClean="0">
                <a:latin typeface="Arial" charset="0"/>
              </a:rPr>
              <a:t>vzduchu, kde se katalyzuje </a:t>
            </a:r>
            <a:r>
              <a:rPr lang="cs-CZ" altLang="cs-CZ" sz="800" b="1" dirty="0">
                <a:latin typeface="Arial" charset="0"/>
              </a:rPr>
              <a:t>vzduch a </a:t>
            </a:r>
            <a:r>
              <a:rPr lang="cs-CZ" altLang="cs-CZ" sz="800" b="1" dirty="0" smtClean="0">
                <a:latin typeface="Arial" charset="0"/>
              </a:rPr>
              <a:t>vytváří negativní </a:t>
            </a:r>
            <a:r>
              <a:rPr lang="cs-CZ" altLang="cs-CZ" sz="800" b="1" dirty="0">
                <a:latin typeface="Arial" charset="0"/>
              </a:rPr>
              <a:t>ionty </a:t>
            </a:r>
            <a:r>
              <a:rPr lang="cs-CZ" altLang="cs-CZ" sz="800" b="1" dirty="0" smtClean="0">
                <a:latin typeface="Arial" charset="0"/>
              </a:rPr>
              <a:t>kyslíku, </a:t>
            </a:r>
            <a:r>
              <a:rPr lang="cs-CZ" altLang="cs-CZ" sz="800" b="1" dirty="0">
                <a:latin typeface="Arial" charset="0"/>
              </a:rPr>
              <a:t>které rozkládají bakterie a </a:t>
            </a:r>
            <a:r>
              <a:rPr lang="cs-CZ" altLang="cs-CZ" sz="800" b="1" dirty="0" smtClean="0">
                <a:latin typeface="Arial" charset="0"/>
              </a:rPr>
              <a:t>molekuly </a:t>
            </a:r>
            <a:r>
              <a:rPr lang="cs-CZ" altLang="cs-CZ" sz="800" b="1" dirty="0">
                <a:latin typeface="Arial" charset="0"/>
              </a:rPr>
              <a:t>zápachu na oxid uhličitý a </a:t>
            </a:r>
            <a:r>
              <a:rPr lang="cs-CZ" altLang="cs-CZ" sz="800" b="1" dirty="0" smtClean="0">
                <a:latin typeface="Arial" charset="0"/>
              </a:rPr>
              <a:t>vodu.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Absolute Ice – automatický výrobník ledu umístěný ve dvířkách lednice  s vlastním chladicím okruhem pro čistý led bez zápachu. </a:t>
            </a:r>
            <a:endParaRPr lang="cs-CZ" altLang="cs-CZ" sz="800" b="1" dirty="0"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Filtr na vodu – umístěný v lednici pro eliminaci kontaminace </a:t>
            </a:r>
            <a:r>
              <a:rPr lang="cs-CZ" altLang="cs-CZ" sz="800" b="1" dirty="0">
                <a:latin typeface="Arial" charset="0"/>
              </a:rPr>
              <a:t>vody (uhlíkový filtr a hadička součástí balení)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Funkce </a:t>
            </a:r>
            <a:r>
              <a:rPr lang="cs-CZ" altLang="cs-CZ" sz="800" dirty="0">
                <a:latin typeface="Arial" charset="0"/>
              </a:rPr>
              <a:t>Rychlé chlazení, Rychlé mrazení, Dovolená, Auto nastavení Fuzzy logic, Dětská pojistka, Stand by – pohotovostní režim, režim voda/led on</a:t>
            </a:r>
            <a:r>
              <a:rPr lang="cs-CZ" altLang="cs-CZ" sz="800" dirty="0" smtClean="0">
                <a:latin typeface="Arial" charset="0"/>
              </a:rPr>
              <a:t>/ off</a:t>
            </a:r>
            <a:r>
              <a:rPr lang="cs-CZ" altLang="cs-CZ" sz="800" dirty="0">
                <a:latin typeface="Arial" charset="0"/>
              </a:rPr>
              <a:t>/ kostky/drcený led, resetování filtru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Elektronické </a:t>
            </a:r>
            <a:r>
              <a:rPr lang="cs-CZ" altLang="cs-CZ" sz="800" dirty="0">
                <a:latin typeface="Arial" charset="0"/>
              </a:rPr>
              <a:t>ovládání teploty +1 až +9°C chladnička / -</a:t>
            </a:r>
            <a:r>
              <a:rPr lang="cs-CZ" altLang="cs-CZ" sz="800" dirty="0" smtClean="0">
                <a:latin typeface="Arial" charset="0"/>
              </a:rPr>
              <a:t>14 </a:t>
            </a:r>
            <a:r>
              <a:rPr lang="cs-CZ" altLang="cs-CZ" sz="800" dirty="0">
                <a:latin typeface="Arial" charset="0"/>
              </a:rPr>
              <a:t>až -24°C mrazák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Externí dotykový displej na </a:t>
            </a:r>
            <a:r>
              <a:rPr lang="cs-CZ" altLang="cs-CZ" sz="800" dirty="0" smtClean="0">
                <a:latin typeface="Arial" charset="0"/>
              </a:rPr>
              <a:t>dvířkách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Automatické odmrazování chladničky i mrazáku; Akustický signál otevřených dvířek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solidFill>
                  <a:schemeClr val="bg1"/>
                </a:solidFill>
                <a:latin typeface="Arial" charset="0"/>
              </a:rPr>
              <a:t>Chladnička</a:t>
            </a:r>
            <a:endParaRPr lang="cs-CZ" altLang="cs-CZ" sz="800" dirty="0">
              <a:solidFill>
                <a:schemeClr val="bg1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solidFill>
                  <a:schemeClr val="bg1"/>
                </a:solidFill>
                <a:latin typeface="Arial" charset="0"/>
              </a:rPr>
              <a:t>2 + 1 skleněné police / 3 přihrádky ve dveřích / automat. výrobník ledu ve dveřích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solidFill>
                  <a:schemeClr val="bg1"/>
                </a:solidFill>
                <a:latin typeface="Arial" charset="0"/>
              </a:rPr>
              <a:t>1x zásuvka na zeleninu Humidity Zone; 1x zásuvka My Zone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solidFill>
                  <a:schemeClr val="bg1"/>
                </a:solidFill>
                <a:latin typeface="Arial" charset="0"/>
              </a:rPr>
              <a:t>Držák na víno; držák na vajíčka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b="1" dirty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TextovéPole 11"/>
          <p:cNvSpPr txBox="1"/>
          <p:nvPr/>
        </p:nvSpPr>
        <p:spPr>
          <a:xfrm>
            <a:off x="4774710" y="2801830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x zásuvka  na zeleninu</a:t>
            </a:r>
          </a:p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1x Fresh Zone</a:t>
            </a:r>
          </a:p>
        </p:txBody>
      </p:sp>
      <p:sp>
        <p:nvSpPr>
          <p:cNvPr id="19" name="Obdélník 18"/>
          <p:cNvSpPr/>
          <p:nvPr/>
        </p:nvSpPr>
        <p:spPr>
          <a:xfrm>
            <a:off x="5758056" y="515908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34005147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6901018080333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		Kartáčovaná černá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1775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908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750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160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1925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910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853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172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0" name="TextovéPole 49"/>
          <p:cNvSpPr txBox="1"/>
          <p:nvPr/>
        </p:nvSpPr>
        <p:spPr>
          <a:xfrm>
            <a:off x="4788024" y="1844824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Bezdotyková technologie ovládání chladničky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3" name="Zaoblený obdélník 12"/>
          <p:cNvSpPr/>
          <p:nvPr/>
        </p:nvSpPr>
        <p:spPr>
          <a:xfrm>
            <a:off x="4355976" y="2780928"/>
            <a:ext cx="360040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TextovéPole 3"/>
          <p:cNvSpPr txBox="1"/>
          <p:nvPr/>
        </p:nvSpPr>
        <p:spPr>
          <a:xfrm>
            <a:off x="7089739" y="1899203"/>
            <a:ext cx="648072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cs-CZ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175</a:t>
            </a:r>
            <a:endParaRPr lang="cs-CZ" sz="2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cs-CZ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cm</a:t>
            </a:r>
          </a:p>
        </p:txBody>
      </p:sp>
      <p:pic>
        <p:nvPicPr>
          <p:cNvPr id="23" name="Obrázek 2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787"/>
          <a:stretch/>
        </p:blipFill>
        <p:spPr>
          <a:xfrm>
            <a:off x="7708194" y="1929146"/>
            <a:ext cx="143944" cy="648000"/>
          </a:xfrm>
          <a:prstGeom prst="rect">
            <a:avLst/>
          </a:prstGeom>
        </p:spPr>
      </p:pic>
      <p:sp>
        <p:nvSpPr>
          <p:cNvPr id="21" name="TextovéPole 20">
            <a:extLst>
              <a:ext uri="{FF2B5EF4-FFF2-40B4-BE49-F238E27FC236}">
                <a16:creationId xmlns="" xmlns:a16="http://schemas.microsoft.com/office/drawing/2014/main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24" name="Obrázek 23">
            <a:extLst>
              <a:ext uri="{FF2B5EF4-FFF2-40B4-BE49-F238E27FC236}">
                <a16:creationId xmlns:a16="http://schemas.microsoft.com/office/drawing/2014/main" xmlns="" id="{71B340DF-2DCF-4E22-A2E4-C532E6A472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9012" y="1004148"/>
            <a:ext cx="800100" cy="797955"/>
          </a:xfrm>
          <a:prstGeom prst="rect">
            <a:avLst/>
          </a:prstGeom>
        </p:spPr>
      </p:pic>
      <p:sp>
        <p:nvSpPr>
          <p:cNvPr id="28" name="TextovéPole 27"/>
          <p:cNvSpPr txBox="1"/>
          <p:nvPr/>
        </p:nvSpPr>
        <p:spPr>
          <a:xfrm>
            <a:off x="4846355" y="2729822"/>
            <a:ext cx="6963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Externí dotykový displej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ovéPole 29"/>
          <p:cNvSpPr txBox="1"/>
          <p:nvPr/>
        </p:nvSpPr>
        <p:spPr>
          <a:xfrm>
            <a:off x="4782151" y="4797152"/>
            <a:ext cx="8699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Zásuvka My Zone s 3 režimy nastavení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ovéPole 30"/>
          <p:cNvSpPr txBox="1"/>
          <p:nvPr/>
        </p:nvSpPr>
        <p:spPr>
          <a:xfrm>
            <a:off x="4776084" y="5589240"/>
            <a:ext cx="8760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Humidity Zone – zásuvka           s řízenou vlhkostí 90 %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ovéPole 35"/>
          <p:cNvSpPr txBox="1"/>
          <p:nvPr/>
        </p:nvSpPr>
        <p:spPr>
          <a:xfrm>
            <a:off x="4787878" y="1971707"/>
            <a:ext cx="9144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Beznámrazová technologie Total No Frost Air Surround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1" name="Obrázek 4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024" y="929724"/>
            <a:ext cx="720000" cy="720000"/>
          </a:xfrm>
          <a:prstGeom prst="rect">
            <a:avLst/>
          </a:prstGeom>
        </p:spPr>
      </p:pic>
      <p:sp>
        <p:nvSpPr>
          <p:cNvPr id="43" name="TextovéPole 42"/>
          <p:cNvSpPr txBox="1"/>
          <p:nvPr/>
        </p:nvSpPr>
        <p:spPr>
          <a:xfrm>
            <a:off x="4776084" y="980728"/>
            <a:ext cx="9819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Konvertibilní chlazení/mrazení</a:t>
            </a:r>
          </a:p>
          <a:p>
            <a:endParaRPr lang="cs-CZ" sz="800" dirty="0" smtClean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Možnost přepnout od +5°do -18 °C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ovéPole 44"/>
          <p:cNvSpPr txBox="1"/>
          <p:nvPr/>
        </p:nvSpPr>
        <p:spPr>
          <a:xfrm>
            <a:off x="4822915" y="4149080"/>
            <a:ext cx="8292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Trilogic -</a:t>
            </a:r>
          </a:p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chladící okruhy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ázek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1396" y="5445224"/>
            <a:ext cx="720000" cy="720000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3238" y="4725144"/>
            <a:ext cx="720000" cy="720000"/>
          </a:xfrm>
          <a:prstGeom prst="rect">
            <a:avLst/>
          </a:prstGeom>
        </p:spPr>
      </p:pic>
      <p:pic>
        <p:nvPicPr>
          <p:cNvPr id="15" name="Obrázek 14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39" t="5251" r="2651" b="9475"/>
          <a:stretch/>
        </p:blipFill>
        <p:spPr>
          <a:xfrm>
            <a:off x="4124303" y="2492896"/>
            <a:ext cx="720000" cy="719999"/>
          </a:xfrm>
          <a:prstGeom prst="rect">
            <a:avLst/>
          </a:prstGeom>
        </p:spPr>
      </p:pic>
      <p:pic>
        <p:nvPicPr>
          <p:cNvPr id="16" name="Obrázek 1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150" y="4077152"/>
            <a:ext cx="720000" cy="72000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01" r="1639" b="5901"/>
          <a:stretch/>
        </p:blipFill>
        <p:spPr>
          <a:xfrm>
            <a:off x="6695187" y="2659857"/>
            <a:ext cx="1333197" cy="1448980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64" t="5901" r="13364" b="5901"/>
          <a:stretch/>
        </p:blipFill>
        <p:spPr>
          <a:xfrm>
            <a:off x="5789609" y="954011"/>
            <a:ext cx="946617" cy="1807178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200581" y="908720"/>
            <a:ext cx="807656" cy="79200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8912" y="1802103"/>
            <a:ext cx="1012468" cy="202493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" name="Obrázek 17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5191" y="1811725"/>
            <a:ext cx="720000" cy="720000"/>
          </a:xfrm>
          <a:prstGeom prst="rect">
            <a:avLst/>
          </a:prstGeom>
        </p:spPr>
      </p:pic>
      <p:pic>
        <p:nvPicPr>
          <p:cNvPr id="20" name="Obrázek 19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024" y="3314094"/>
            <a:ext cx="720000" cy="720000"/>
          </a:xfrm>
          <a:prstGeom prst="rect">
            <a:avLst/>
          </a:prstGeom>
        </p:spPr>
      </p:pic>
      <p:sp>
        <p:nvSpPr>
          <p:cNvPr id="42" name="TextovéPole 41"/>
          <p:cNvSpPr txBox="1"/>
          <p:nvPr/>
        </p:nvSpPr>
        <p:spPr>
          <a:xfrm>
            <a:off x="4793993" y="3377894"/>
            <a:ext cx="7861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Automatický výrobník ledu (bez pachů) a dávkovač vody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5700167" y="4063713"/>
            <a:ext cx="3203121" cy="10833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15000"/>
              </a:lnSpc>
              <a:spcBef>
                <a:spcPct val="0"/>
              </a:spcBef>
            </a:pPr>
            <a:endParaRPr lang="cs-CZ" altLang="cs-CZ" sz="800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Mrazák</a:t>
            </a:r>
          </a:p>
          <a:p>
            <a:pPr>
              <a:lnSpc>
                <a:spcPct val="115000"/>
              </a:lnSpc>
              <a:spcBef>
                <a:spcPct val="0"/>
              </a:spcBef>
            </a:pPr>
            <a:r>
              <a:rPr lang="cs-CZ" altLang="cs-CZ" sz="800" dirty="0" smtClean="0">
                <a:latin typeface="Arial" charset="0"/>
              </a:rPr>
              <a:t>3 + 3 </a:t>
            </a:r>
            <a:r>
              <a:rPr lang="cs-CZ" altLang="cs-CZ" sz="800" dirty="0">
                <a:latin typeface="Arial" charset="0"/>
              </a:rPr>
              <a:t>zásuvky (z toho 3 zásuvky </a:t>
            </a:r>
            <a:r>
              <a:rPr lang="cs-CZ" altLang="cs-CZ" sz="800" dirty="0" smtClean="0">
                <a:latin typeface="Arial" charset="0"/>
              </a:rPr>
              <a:t>Switch Zone</a:t>
            </a:r>
          </a:p>
          <a:p>
            <a:pPr>
              <a:lnSpc>
                <a:spcPct val="115000"/>
              </a:lnSpc>
              <a:spcBef>
                <a:spcPct val="0"/>
              </a:spcBef>
            </a:pPr>
            <a:r>
              <a:rPr lang="cs-CZ" altLang="cs-CZ" sz="800" dirty="0" smtClean="0">
                <a:latin typeface="Arial" charset="0"/>
              </a:rPr>
              <a:t>6 </a:t>
            </a:r>
            <a:r>
              <a:rPr lang="cs-CZ" altLang="cs-CZ" sz="800" dirty="0">
                <a:latin typeface="Arial" charset="0"/>
              </a:rPr>
              <a:t>přihrádek ve </a:t>
            </a:r>
            <a:r>
              <a:rPr lang="cs-CZ" altLang="cs-CZ" sz="800" dirty="0" smtClean="0">
                <a:latin typeface="Arial" charset="0"/>
              </a:rPr>
              <a:t>dveřích</a:t>
            </a:r>
          </a:p>
          <a:p>
            <a:pPr>
              <a:lnSpc>
                <a:spcPct val="115000"/>
              </a:lnSpc>
              <a:spcBef>
                <a:spcPct val="0"/>
              </a:spcBef>
            </a:pPr>
            <a:endParaRPr lang="cs-CZ" altLang="cs-CZ" sz="800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Konstrukce</a:t>
            </a:r>
          </a:p>
          <a:p>
            <a:pPr>
              <a:lnSpc>
                <a:spcPct val="115000"/>
              </a:lnSpc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Osvětlení LED Daylight / Integrované madlo / 2 </a:t>
            </a:r>
            <a:r>
              <a:rPr lang="cs-CZ" altLang="cs-CZ" sz="800" dirty="0" smtClean="0">
                <a:latin typeface="Arial" charset="0"/>
              </a:rPr>
              <a:t>nožičky</a:t>
            </a:r>
            <a:r>
              <a:rPr lang="cs-CZ" altLang="cs-CZ" sz="800" dirty="0">
                <a:latin typeface="Arial" charset="0"/>
              </a:rPr>
              <a:t>; 4 </a:t>
            </a:r>
            <a:r>
              <a:rPr lang="cs-CZ" altLang="cs-CZ" sz="800" dirty="0" smtClean="0">
                <a:latin typeface="Arial" charset="0"/>
              </a:rPr>
              <a:t>kolečka</a:t>
            </a:r>
            <a:endParaRPr lang="cs-CZ" dirty="0"/>
          </a:p>
        </p:txBody>
      </p:sp>
      <p:cxnSp>
        <p:nvCxnSpPr>
          <p:cNvPr id="37" name="Straight Connector 34"/>
          <p:cNvCxnSpPr/>
          <p:nvPr/>
        </p:nvCxnSpPr>
        <p:spPr>
          <a:xfrm flipV="1">
            <a:off x="5678707" y="4191063"/>
            <a:ext cx="3250992" cy="17828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" name="Straight Connector 34"/>
          <p:cNvCxnSpPr/>
          <p:nvPr/>
        </p:nvCxnSpPr>
        <p:spPr>
          <a:xfrm flipV="1">
            <a:off x="5652120" y="5094781"/>
            <a:ext cx="3250992" cy="17828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71747CF-528E-4FB1-8821-D297DBD7BA7C}">
  <ds:schemaRefs>
    <ds:schemaRef ds:uri="a09af93a-bc92-4cce-8ba3-c8fdbed82e22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b4af0723-3826-4aee-ba08-906e8dce3040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2332</TotalTime>
  <Words>142</Words>
  <Application>Microsoft Office PowerPoint</Application>
  <PresentationFormat>Předvádění na obrazovce (4:3)</PresentationFormat>
  <Paragraphs>72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262</cp:revision>
  <cp:lastPrinted>2016-05-31T13:00:02Z</cp:lastPrinted>
  <dcterms:created xsi:type="dcterms:W3CDTF">2015-07-16T11:02:07Z</dcterms:created>
  <dcterms:modified xsi:type="dcterms:W3CDTF">2022-08-01T12:38:35Z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