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H4MWID29G6NQB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grilem a víceúrovňovým pečením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44 l, gril, víceúrovňové pečení,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AirFry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dotykové ovládání + LCD displej GRAPHIC UX,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Stupně mikrovlnného výkonu (W) 		</a:t>
            </a:r>
            <a:r>
              <a:rPr lang="da-DK" altLang="cs-CZ" sz="800" dirty="0">
                <a:latin typeface="Arial" charset="0"/>
                <a:cs typeface="+mn-cs"/>
              </a:rPr>
              <a:t>6levels 150 / 300 / </a:t>
            </a:r>
            <a:r>
              <a:rPr lang="cs-CZ" altLang="cs-CZ" sz="800" dirty="0">
                <a:latin typeface="Arial" charset="0"/>
                <a:cs typeface="+mn-cs"/>
              </a:rPr>
              <a:t>				</a:t>
            </a:r>
            <a:r>
              <a:rPr lang="da-DK" altLang="cs-CZ" sz="800" dirty="0">
                <a:latin typeface="Arial" charset="0"/>
                <a:cs typeface="+mn-cs"/>
              </a:rPr>
              <a:t>450/600/750/ 900W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</a:t>
            </a:r>
            <a:r>
              <a:rPr lang="cs-CZ" altLang="cs-CZ" sz="800" dirty="0">
                <a:latin typeface="Arial" charset="0"/>
              </a:rPr>
              <a:t>25</a:t>
            </a:r>
            <a:r>
              <a:rPr lang="cs-CZ" altLang="cs-CZ" sz="800" dirty="0">
                <a:latin typeface="Arial" charset="0"/>
                <a:cs typeface="+mn-cs"/>
              </a:rPr>
              <a:t>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horkého vzduchu (W)		1200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výkon mikrovlnného ohřevu (W)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Maximální výkon (W)		2300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			13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11</a:t>
            </a:r>
            <a:r>
              <a:rPr lang="cs-CZ" altLang="cs-CZ" sz="800" b="1" dirty="0">
                <a:latin typeface="Arial" charset="0"/>
                <a:cs typeface="+mn-cs"/>
              </a:rPr>
              <a:t> programů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Mikrovlnný ohřev, Statický, </a:t>
            </a:r>
            <a:r>
              <a:rPr lang="cs-CZ" altLang="cs-CZ" sz="800" dirty="0" err="1">
                <a:latin typeface="Arial" charset="0"/>
              </a:rPr>
              <a:t>Statický+ventilátor</a:t>
            </a:r>
            <a:r>
              <a:rPr lang="cs-CZ" altLang="cs-CZ" sz="800" dirty="0">
                <a:latin typeface="Arial" charset="0"/>
              </a:rPr>
              <a:t>, Víceúrovňové pečení, Gril, 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Gril+spodní</a:t>
            </a:r>
            <a:r>
              <a:rPr lang="cs-CZ" altLang="cs-CZ" sz="800" dirty="0">
                <a:latin typeface="Arial" charset="0"/>
              </a:rPr>
              <a:t> ohřev, Víceúrovňové </a:t>
            </a:r>
            <a:r>
              <a:rPr lang="cs-CZ" altLang="cs-CZ" sz="800" dirty="0" err="1">
                <a:latin typeface="Arial" charset="0"/>
              </a:rPr>
              <a:t>pečení+mikrovlny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Gril+ventilátor+mikrovlny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Gril+mikrovlny</a:t>
            </a:r>
            <a:r>
              <a:rPr lang="cs-CZ" altLang="cs-CZ" sz="800" dirty="0">
                <a:latin typeface="Arial" charset="0"/>
              </a:rPr>
              <a:t>, Rozmrazování dle času/hmotnosti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Speciální programy</a:t>
            </a:r>
            <a:r>
              <a:rPr lang="cs-CZ" altLang="cs-CZ" sz="800" dirty="0">
                <a:latin typeface="Arial" charset="0"/>
                <a:cs typeface="+mn-cs"/>
              </a:rPr>
              <a:t>: </a:t>
            </a:r>
            <a:r>
              <a:rPr lang="cs-CZ" altLang="cs-CZ" sz="800" dirty="0" err="1">
                <a:latin typeface="Arial" charset="0"/>
                <a:cs typeface="+mn-cs"/>
              </a:rPr>
              <a:t>AirFry</a:t>
            </a:r>
            <a:r>
              <a:rPr lang="cs-CZ" altLang="cs-CZ" sz="800" dirty="0">
                <a:latin typeface="Arial" charset="0"/>
                <a:cs typeface="+mn-cs"/>
              </a:rPr>
              <a:t>, Sušení, Jogurt, Kynutí</a:t>
            </a:r>
            <a:r>
              <a:rPr lang="cs-CZ" altLang="cs-CZ" sz="800" dirty="0">
                <a:latin typeface="Arial" charset="0"/>
              </a:rPr>
              <a:t>, Popcorn (pouze v aplikaci),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Maso, Ryby, Zelenina, Pečivo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Konektivita - </a:t>
            </a:r>
            <a:r>
              <a:rPr lang="cs-CZ" altLang="cs-CZ" sz="800" b="1" dirty="0" err="1">
                <a:latin typeface="Arial" charset="0"/>
              </a:rPr>
              <a:t>Wifi+Bluetooth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doplňkové funkce v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Inverter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rovnoměrné a homogenní výsledky vaření díky nepřetržitému přerušovanému uvolňování vln, které se rovnoměrně šíří po celém vnitřku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Funkce </a:t>
            </a:r>
            <a:r>
              <a:rPr lang="cs-CZ" altLang="cs-CZ" sz="800" b="1" dirty="0" err="1">
                <a:latin typeface="Arial" charset="0"/>
                <a:cs typeface="+mn-cs"/>
              </a:rPr>
              <a:t>Keep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latin typeface="Arial" charset="0"/>
                <a:cs typeface="+mn-cs"/>
              </a:rPr>
              <a:t>Warm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pouze p</a:t>
            </a:r>
            <a:r>
              <a:rPr lang="cs-CZ" altLang="cs-CZ" sz="800" dirty="0">
                <a:latin typeface="Arial" charset="0"/>
              </a:rPr>
              <a:t>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Odložený start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Ryc</a:t>
            </a:r>
            <a:r>
              <a:rPr lang="cs-CZ" altLang="cs-CZ" sz="800" b="1" dirty="0">
                <a:latin typeface="Arial" charset="0"/>
              </a:rPr>
              <a:t>hlý ohřev (+30 s)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úrovně pečení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Nerezové drátěné postranní pojezdy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+ LCD displej GRAPHIC UX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 vnitřního prostoru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Otevírání dvířek výklopem, Nerezový interiér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  <a:cs typeface="+mn-cs"/>
              </a:rPr>
              <a:t>Soft</a:t>
            </a:r>
            <a:r>
              <a:rPr lang="cs-CZ" altLang="cs-CZ" sz="800" b="1" dirty="0" err="1">
                <a:latin typeface="Arial" charset="0"/>
              </a:rPr>
              <a:t>Close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závěsy tlumící pohyb dvířek během zavírání</a:t>
            </a:r>
            <a:endParaRPr lang="cs-CZ" sz="800" b="0" i="0" dirty="0">
              <a:solidFill>
                <a:srgbClr val="242424"/>
              </a:solidFill>
              <a:effectLst/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SoftOpen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pečicí plech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teplotní sonda (kabelová)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8059019086712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455 × 595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240" y="1877063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58161" y="1975065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dotykové ovládání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832" y="2673728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580759" y="2656868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ve stejném designu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D42BE-4EAA-4BD6-BCBD-CA2D203174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0" r="18992"/>
          <a:stretch/>
        </p:blipFill>
        <p:spPr>
          <a:xfrm>
            <a:off x="4034933" y="3515269"/>
            <a:ext cx="574614" cy="440058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590778" y="3504466"/>
            <a:ext cx="1061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9DD663B-319F-1E76-C858-FF50EE4629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5239" y="1662652"/>
            <a:ext cx="2609577" cy="198680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120A111-F341-CE78-3459-849F8E1B57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056" y="3719244"/>
            <a:ext cx="3294274" cy="60361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9257339-CE9A-E474-1255-F1072633DF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1872" y="4189003"/>
            <a:ext cx="444899" cy="444247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C16AE43A-2799-C280-A2EE-A5DE4D700A40}"/>
              </a:ext>
            </a:extLst>
          </p:cNvPr>
          <p:cNvSpPr txBox="1"/>
          <p:nvPr/>
        </p:nvSpPr>
        <p:spPr>
          <a:xfrm>
            <a:off x="4609547" y="4243544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AirFry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zdravé smažení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6AEADBE6-58E3-162C-7010-026A5F07DA63}"/>
              </a:ext>
            </a:extLst>
          </p:cNvPr>
          <p:cNvGrpSpPr/>
          <p:nvPr/>
        </p:nvGrpSpPr>
        <p:grpSpPr>
          <a:xfrm>
            <a:off x="4085485" y="4724946"/>
            <a:ext cx="499354" cy="504564"/>
            <a:chOff x="4171147" y="4021051"/>
            <a:chExt cx="499354" cy="504564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4A065CD6-AAAE-A3DA-1545-05C18C5FC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71147" y="4021051"/>
              <a:ext cx="499354" cy="504564"/>
            </a:xfrm>
            <a:prstGeom prst="rect">
              <a:avLst/>
            </a:prstGeom>
          </p:spPr>
        </p:pic>
        <p:sp>
          <p:nvSpPr>
            <p:cNvPr id="17" name="Ovál 16">
              <a:extLst>
                <a:ext uri="{FF2B5EF4-FFF2-40B4-BE49-F238E27FC236}">
                  <a16:creationId xmlns:a16="http://schemas.microsoft.com/office/drawing/2014/main" id="{77988A54-BFA7-4D95-5077-7D834BC4C715}"/>
                </a:ext>
              </a:extLst>
            </p:cNvPr>
            <p:cNvSpPr/>
            <p:nvPr/>
          </p:nvSpPr>
          <p:spPr>
            <a:xfrm>
              <a:off x="4401541" y="4030706"/>
              <a:ext cx="188902" cy="17143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C2D4633-F92D-1090-97EE-99CE73DAD768}"/>
              </a:ext>
            </a:extLst>
          </p:cNvPr>
          <p:cNvSpPr txBox="1"/>
          <p:nvPr/>
        </p:nvSpPr>
        <p:spPr>
          <a:xfrm>
            <a:off x="4590778" y="4870316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kabelová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64329F-522A-B35B-5496-6DFF23D819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1350" y="1188627"/>
            <a:ext cx="516811" cy="51681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F2831B0-0A0A-1F18-BBFE-064687662A11}"/>
              </a:ext>
            </a:extLst>
          </p:cNvPr>
          <p:cNvSpPr txBox="1"/>
          <p:nvPr/>
        </p:nvSpPr>
        <p:spPr>
          <a:xfrm>
            <a:off x="4653822" y="1176431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Konektivita – doplňkové funkce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2597</TotalTime>
  <Words>388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 Narrow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324</cp:revision>
  <cp:lastPrinted>2021-09-06T12:31:26Z</cp:lastPrinted>
  <dcterms:created xsi:type="dcterms:W3CDTF">2015-07-16T11:02:07Z</dcterms:created>
  <dcterms:modified xsi:type="dcterms:W3CDTF">2024-10-02T12:17:32Z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