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62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3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79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02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2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1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40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21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6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09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B351-D0C7-439C-A47A-565AF3B42AEA}" type="datetimeFigureOut">
              <a:rPr lang="cs-CZ" smtClean="0"/>
              <a:t>17.07.2026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75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10" y="16252"/>
            <a:ext cx="1809000" cy="728399"/>
          </a:xfrm>
          <a:prstGeom prst="rect">
            <a:avLst/>
          </a:prstGeom>
        </p:spPr>
      </p:pic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-1" y="16251"/>
            <a:ext cx="9398001" cy="93037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5AAA"/>
                </a:solidFill>
                <a:latin typeface="Arial" charset="0"/>
              </a:rPr>
              <a:t>HD90-A367GU1-S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Kondenzační sušička s tepelným čerpadlem </a:t>
            </a:r>
            <a:r>
              <a:rPr lang="cs-CZ" altLang="cs-CZ" sz="1400" dirty="0">
                <a:solidFill>
                  <a:srgbClr val="005AAA"/>
                </a:solidFill>
                <a:latin typeface="Arial" charset="0"/>
              </a:rPr>
              <a:t>X SERIES 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Tepelné čerpadlo, Wifi, senzory topení a vlhkosti, Invertorový motor, i-Refresh, i-</a:t>
            </a:r>
            <a:r>
              <a:rPr lang="cs-CZ" altLang="cs-CZ" sz="14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time</a:t>
            </a: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dotykový displej, Hygienický</a:t>
            </a:r>
          </a:p>
        </p:txBody>
      </p:sp>
      <p:cxnSp>
        <p:nvCxnSpPr>
          <p:cNvPr id="8" name="Straight Connector 32">
            <a:extLst>
              <a:ext uri="{FF2B5EF4-FFF2-40B4-BE49-F238E27FC236}">
                <a16:creationId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4624399" y="1028721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60585" y="932953"/>
            <a:ext cx="4647301" cy="589855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Hlavní vlastnosti (Nařízení v přenesené pravomoci: (EU) 2023/2534)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Jmenovitá kapacita  (kg) 		9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Energetická třída	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100 sušičích cyklů	(kwh)	79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 sušicí cyklus (kWh)	0,79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Účinnost kondenzace (%)		92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kondenzace 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60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emisí hluku šířeného vzduchem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plná náplň (hod:min) 		4:25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opravitelnosti			A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Wifi + Bluetooth připojení </a:t>
            </a:r>
            <a:r>
              <a:rPr lang="cs-CZ" altLang="cs-CZ" sz="800" dirty="0">
                <a:latin typeface="Arial" charset="0"/>
              </a:rPr>
              <a:t>-  možnost bezdotykového připojení k Wifi a ovládání sušičky přes aplikaci hOn s dalšími programy a funkcemi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Aplikace hOn navrhne nejlepší program pro péči o vaše oděvy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Tepelné čerpadlo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Senzory topení a vlhkosti - </a:t>
            </a:r>
            <a:r>
              <a:rPr lang="cs-CZ" altLang="cs-CZ" sz="800" dirty="0">
                <a:latin typeface="Arial" charset="0"/>
              </a:rPr>
              <a:t>Díky senzoru topení se ohřev zastaví, když je teplota příliš vysoká a naopak se spustí, když je teplota příliš nízká. Dále díky senzoru vlhkosti se topení spustí, když je oblečení příliš mokré a naopak se zastaví, když je oblečení suché. Tak se zabrání přesušení nebo nedosušení.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Invertorový motor </a:t>
            </a:r>
            <a:r>
              <a:rPr lang="cs-CZ" altLang="cs-CZ" sz="800" dirty="0">
                <a:latin typeface="Arial" charset="0"/>
              </a:rPr>
              <a:t>– nízká spotřeba energie a hlučnost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Pillow Drum </a:t>
            </a:r>
            <a:r>
              <a:rPr lang="cs-CZ" altLang="cs-CZ" sz="800" dirty="0">
                <a:latin typeface="Arial" charset="0"/>
              </a:rPr>
              <a:t>– šetrný buben s polštářkovými výstupky; Osvětlení bubnu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i</a:t>
            </a:r>
            <a:r>
              <a:rPr lang="cs-CZ" altLang="cs-CZ" sz="800" b="1" dirty="0">
                <a:latin typeface="Arial" charset="0"/>
              </a:rPr>
              <a:t>-</a:t>
            </a:r>
            <a:r>
              <a:rPr lang="cs-CZ" altLang="cs-CZ" sz="800" b="1" dirty="0" err="1">
                <a:latin typeface="Arial" charset="0"/>
              </a:rPr>
              <a:t>time</a:t>
            </a:r>
            <a:r>
              <a:rPr lang="cs-CZ" altLang="cs-CZ" sz="800" dirty="0">
                <a:latin typeface="Arial" charset="0"/>
              </a:rPr>
              <a:t> – možnost prodloužit dobu sušení dle potřeby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3 úrovně senzorového sušení </a:t>
            </a:r>
            <a:r>
              <a:rPr lang="cs-CZ" altLang="cs-CZ" sz="800" dirty="0">
                <a:latin typeface="Arial" charset="0"/>
              </a:rPr>
              <a:t>– Extra suché, Do skříně, K žehlení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Program „i-Refresh“- Osvěžení – </a:t>
            </a:r>
            <a:r>
              <a:rPr lang="cs-CZ" altLang="cs-CZ" sz="800" dirty="0">
                <a:latin typeface="Arial" charset="0"/>
              </a:rPr>
              <a:t>horký vlhký vzduch uvolňuje vlákna, změkčuje je, odstraňuje pachy, pomačkání a jemný prach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Hygienický</a:t>
            </a:r>
            <a:r>
              <a:rPr lang="cs-CZ" altLang="cs-CZ" sz="800" dirty="0">
                <a:latin typeface="Arial" charset="0"/>
              </a:rPr>
              <a:t> – ničí 99 % bakterií, roztočů a virů při vysoké teplotě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Certifikace Woolmark </a:t>
            </a:r>
            <a:r>
              <a:rPr lang="cs-CZ" altLang="cs-CZ" sz="800" dirty="0">
                <a:latin typeface="Arial" charset="0"/>
              </a:rPr>
              <a:t>pro šetrné sušení vlny – nižší teplota a šetrné pohyby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14 programů + Wifi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Eco, Košile, Mix, Vlna, Jemné, Časovač, Ručníky, Bavlna, Přikrývky, Dětské, Objemné, Sportovní, Syntetika, Rychlý 30‘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vysušení (3), Odložený start, Teplota, i-</a:t>
            </a:r>
            <a:r>
              <a:rPr lang="cs-CZ" altLang="cs-CZ" sz="800" dirty="0" err="1">
                <a:latin typeface="Arial" charset="0"/>
              </a:rPr>
              <a:t>time</a:t>
            </a:r>
            <a:r>
              <a:rPr lang="cs-CZ" altLang="cs-CZ" sz="800" dirty="0">
                <a:latin typeface="Arial" charset="0"/>
              </a:rPr>
              <a:t>, Proti pomačkání, Hygienický, </a:t>
            </a:r>
            <a:r>
              <a:rPr lang="cs-CZ" altLang="cs-CZ" sz="800" b="1" dirty="0">
                <a:latin typeface="Arial" charset="0"/>
              </a:rPr>
              <a:t>i-Refresh</a:t>
            </a:r>
            <a:r>
              <a:rPr lang="cs-CZ" altLang="cs-CZ" sz="800" dirty="0">
                <a:latin typeface="Arial" charset="0"/>
              </a:rPr>
              <a:t>, Wifi, Dětský zámek, Kontrolka zvuková signalizace (možnost vypnout), Kontrolky čištění filtru a vyprázdnění nádrže na vodu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1100" b="1" dirty="0">
              <a:solidFill>
                <a:srgbClr val="005AAA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Digitální dotykový displej; Invertorový motor;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Objem bubnu 126 l; Materiál bubnu Nerez; Buben s obousměrným otáčením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Vypouštěcí hadička součástí; Nastavitelné nožičky; Chladivo R290; Tříúrovňový filtr; </a:t>
            </a:r>
            <a:r>
              <a:rPr lang="cs-CZ" altLang="cs-CZ" sz="800" b="1" dirty="0">
                <a:latin typeface="Arial" charset="0"/>
              </a:rPr>
              <a:t>Osvětlení bubnu; Možnost otočit směr otevírání dveří</a:t>
            </a:r>
            <a:endParaRPr lang="cs-CZ" altLang="cs-CZ" sz="800" b="1" u="sng" dirty="0">
              <a:latin typeface="Arial" charset="0"/>
            </a:endParaRPr>
          </a:p>
        </p:txBody>
      </p:sp>
      <p:cxnSp>
        <p:nvCxnSpPr>
          <p:cNvPr id="10" name="Straight Connector 34">
            <a:extLst>
              <a:ext uri="{FF2B5EF4-FFF2-40B4-BE49-F238E27FC236}">
                <a16:creationId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6218790" y="1010838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6218156" y="4689571"/>
            <a:ext cx="3030514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31103278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6921081530344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Antracitová s černými 		dvířky                        		a chromovanou 			hranou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845 x 595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685 mm 		celková hloubka 		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včetně dveří a 			připojení, (610 mm 	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	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dveří a připojení)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57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668 x 758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59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39700" y="959442"/>
            <a:ext cx="891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Obrázek 31">
            <a:extLst>
              <a:ext uri="{FF2B5EF4-FFF2-40B4-BE49-F238E27FC236}">
                <a16:creationId xmlns:a16="http://schemas.microsoft.com/office/drawing/2014/main" id="{AEF81B81-0013-DA82-B16E-EB4DCC615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32" y="1054913"/>
            <a:ext cx="623745" cy="623745"/>
          </a:xfrm>
          <a:prstGeom prst="rect">
            <a:avLst/>
          </a:prstGeom>
        </p:spPr>
      </p:pic>
      <p:sp>
        <p:nvSpPr>
          <p:cNvPr id="49" name="TextovéPole 48"/>
          <p:cNvSpPr txBox="1"/>
          <p:nvPr/>
        </p:nvSpPr>
        <p:spPr>
          <a:xfrm>
            <a:off x="5406271" y="1023185"/>
            <a:ext cx="86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sp>
        <p:nvSpPr>
          <p:cNvPr id="44" name="TextovéPole 43"/>
          <p:cNvSpPr txBox="1"/>
          <p:nvPr/>
        </p:nvSpPr>
        <p:spPr>
          <a:xfrm>
            <a:off x="5423448" y="1845585"/>
            <a:ext cx="897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Tepelné čerpadlo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úsporné a šetrné sušení</a:t>
            </a:r>
          </a:p>
        </p:txBody>
      </p:sp>
      <p:pic>
        <p:nvPicPr>
          <p:cNvPr id="48" name="Obrázek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48" y="1757559"/>
            <a:ext cx="720000" cy="720000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6241096" y="1083251"/>
            <a:ext cx="28787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2023/2534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5381051" y="2648494"/>
            <a:ext cx="860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Šetrné sušení při 32 °C </a:t>
            </a:r>
            <a:r>
              <a:rPr lang="pl-P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zachováním kvality prádla, bez přesušení nebo sražení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92AE468B-CC18-AAA4-9219-EE297A128A4E}"/>
              </a:ext>
            </a:extLst>
          </p:cNvPr>
          <p:cNvSpPr txBox="1"/>
          <p:nvPr/>
        </p:nvSpPr>
        <p:spPr>
          <a:xfrm>
            <a:off x="4643713" y="2687130"/>
            <a:ext cx="808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Jemné sušení</a:t>
            </a: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7538ABFC-FBBA-6C97-8F3E-6528F43CF1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535" y="4363005"/>
            <a:ext cx="720000" cy="72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9FD83A04-DF7F-65D3-9CC9-F1971354FEC4}"/>
              </a:ext>
            </a:extLst>
          </p:cNvPr>
          <p:cNvSpPr txBox="1"/>
          <p:nvPr/>
        </p:nvSpPr>
        <p:spPr>
          <a:xfrm>
            <a:off x="5375549" y="4460300"/>
            <a:ext cx="83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i-time – </a:t>
            </a:r>
            <a:r>
              <a:rPr lang="pl-P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regulace doby praní dle potřeby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D0169ECF-F2CF-E776-7AF4-FC20613D046E}"/>
              </a:ext>
            </a:extLst>
          </p:cNvPr>
          <p:cNvSpPr txBox="1"/>
          <p:nvPr/>
        </p:nvSpPr>
        <p:spPr>
          <a:xfrm>
            <a:off x="5293210" y="6084484"/>
            <a:ext cx="97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 -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pouhých 60 dB(A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3C9F9507-FD73-05B4-B931-9C26B86230B5}"/>
              </a:ext>
            </a:extLst>
          </p:cNvPr>
          <p:cNvSpPr txBox="1"/>
          <p:nvPr/>
        </p:nvSpPr>
        <p:spPr>
          <a:xfrm>
            <a:off x="5355568" y="5260280"/>
            <a:ext cx="897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Pilow Drum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šetrný buben s polštářkovými výstupky pro jemné sušení</a:t>
            </a: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F42835D4-3F1C-471A-481D-8CCC61619C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678" y="6034860"/>
            <a:ext cx="720000" cy="720000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BB4CF278-3204-B8CF-E4A2-9FB3A9861A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33" y="5248166"/>
            <a:ext cx="720000" cy="720000"/>
          </a:xfrm>
          <a:prstGeom prst="rect">
            <a:avLst/>
          </a:prstGeom>
        </p:spPr>
      </p:pic>
      <p:sp>
        <p:nvSpPr>
          <p:cNvPr id="30" name="Obdélník 29">
            <a:extLst>
              <a:ext uri="{FF2B5EF4-FFF2-40B4-BE49-F238E27FC236}">
                <a16:creationId xmlns:a16="http://schemas.microsoft.com/office/drawing/2014/main" id="{06E8D567-4C02-9874-068F-02E20F2FD8C6}"/>
              </a:ext>
            </a:extLst>
          </p:cNvPr>
          <p:cNvSpPr/>
          <p:nvPr/>
        </p:nvSpPr>
        <p:spPr>
          <a:xfrm>
            <a:off x="4632586" y="6084484"/>
            <a:ext cx="479435" cy="271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17A0595-A21C-3667-5897-7AF6F8F500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7" t="2672" r="16550" b="3509"/>
          <a:stretch>
            <a:fillRect/>
          </a:stretch>
        </p:blipFill>
        <p:spPr>
          <a:xfrm>
            <a:off x="6232619" y="2430360"/>
            <a:ext cx="1608815" cy="227203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1B27FB52-40AE-42C8-3610-3FB0BB82C7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3" b="90099"/>
          <a:stretch>
            <a:fillRect/>
          </a:stretch>
        </p:blipFill>
        <p:spPr>
          <a:xfrm>
            <a:off x="8385958" y="1544916"/>
            <a:ext cx="663742" cy="679016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ACDD86E8-7DA7-631E-B972-F54D84226C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2" y="2495427"/>
            <a:ext cx="1049018" cy="20980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E6DEADE6-8406-4D61-97A3-071AB3B780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12" y="3491605"/>
            <a:ext cx="668069" cy="668069"/>
          </a:xfrm>
          <a:prstGeom prst="rect">
            <a:avLst/>
          </a:prstGeom>
        </p:spPr>
      </p:pic>
      <p:sp>
        <p:nvSpPr>
          <p:cNvPr id="31" name="TextovéPole 30">
            <a:extLst>
              <a:ext uri="{FF2B5EF4-FFF2-40B4-BE49-F238E27FC236}">
                <a16:creationId xmlns:a16="http://schemas.microsoft.com/office/drawing/2014/main" id="{1062B59C-9D77-57E1-75FD-AA59537AB13E}"/>
              </a:ext>
            </a:extLst>
          </p:cNvPr>
          <p:cNvSpPr txBox="1"/>
          <p:nvPr/>
        </p:nvSpPr>
        <p:spPr>
          <a:xfrm>
            <a:off x="5333961" y="3461775"/>
            <a:ext cx="931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</a:t>
            </a:r>
            <a:r>
              <a:rPr lang="cs-CZ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Refresh</a:t>
            </a:r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uvolňuje vlákna, změkčuje je a odstraňuje pachy, pomačkání a prach</a:t>
            </a:r>
          </a:p>
        </p:txBody>
      </p:sp>
    </p:spTree>
    <p:extLst>
      <p:ext uri="{BB962C8B-B14F-4D97-AF65-F5344CB8AC3E}">
        <p14:creationId xmlns:p14="http://schemas.microsoft.com/office/powerpoint/2010/main" val="4639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508</TotalTime>
  <Words>625</Words>
  <Application>Microsoft Office PowerPoint</Application>
  <PresentationFormat>Předvádění na obrazovce 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Křižáková</dc:creator>
  <cp:lastModifiedBy>Martina Křižáková</cp:lastModifiedBy>
  <cp:revision>77</cp:revision>
  <dcterms:created xsi:type="dcterms:W3CDTF">2026-02-18T10:09:31Z</dcterms:created>
  <dcterms:modified xsi:type="dcterms:W3CDTF">2026-07-17T12:08:09Z</dcterms:modified>
</cp:coreProperties>
</file>