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19.08.2024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19.08.2024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19.08.2024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19.08.2024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19.08.2024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19.08.2024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19.08.2024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19.08.2024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19.08.2024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=""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19.08.2024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19.08.2024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19.08.2024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10" Type="http://schemas.openxmlformats.org/officeDocument/2006/relationships/image" Target="../media/image9.png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323528" y="44624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4472C4"/>
                </a:solidFill>
                <a:latin typeface="Arial" charset="0"/>
              </a:rPr>
              <a:t>HCE520D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Volně </a:t>
            </a:r>
            <a:r>
              <a:rPr lang="cs-CZ" altLang="cs-CZ" sz="1400" dirty="0">
                <a:latin typeface="Arial" charset="0"/>
              </a:rPr>
              <a:t>stojící truhlicový mrazák </a:t>
            </a:r>
            <a:r>
              <a:rPr lang="cs-CZ" altLang="cs-CZ" sz="1400" dirty="0">
                <a:solidFill>
                  <a:srgbClr val="0070C0"/>
                </a:solidFill>
                <a:latin typeface="Arial" charset="0"/>
              </a:rPr>
              <a:t>Chest Freezer Series 7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Invertorový kompresor, 3 koše, Rychlé mrazení, digitální displej, kolečka, zámek dveří 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07504" y="908720"/>
            <a:ext cx="3888432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2019/2016)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</a:t>
            </a:r>
            <a:r>
              <a:rPr lang="cs-CZ" altLang="cs-CZ" sz="800" dirty="0" smtClean="0">
                <a:latin typeface="Arial" charset="0"/>
              </a:rPr>
              <a:t>D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Celkový čistý objem (l)		</a:t>
            </a:r>
            <a:r>
              <a:rPr lang="cs-CZ" altLang="cs-CZ" sz="800" dirty="0" smtClean="0">
                <a:latin typeface="Arial" charset="0"/>
              </a:rPr>
              <a:t>502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Čistý objem chladničky/ mrazáku (l)		-/</a:t>
            </a:r>
            <a:r>
              <a:rPr lang="cs-CZ" altLang="cs-CZ" sz="800" dirty="0" smtClean="0">
                <a:latin typeface="Arial" charset="0"/>
              </a:rPr>
              <a:t>502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za den (kWh/24 hod)		</a:t>
            </a:r>
            <a:r>
              <a:rPr lang="cs-CZ" altLang="cs-CZ" sz="800" dirty="0" smtClean="0">
                <a:latin typeface="Arial" charset="0"/>
              </a:rPr>
              <a:t>0,646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Roční spotřeba energie (kWh/rok)		</a:t>
            </a:r>
            <a:r>
              <a:rPr lang="cs-CZ" altLang="cs-CZ" sz="800" dirty="0" smtClean="0">
                <a:latin typeface="Arial" charset="0"/>
              </a:rPr>
              <a:t>236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Mrazicí výkon (kg/24 hod)		</a:t>
            </a:r>
            <a:r>
              <a:rPr lang="cs-CZ" altLang="cs-CZ" sz="800" dirty="0" smtClean="0">
                <a:latin typeface="Arial" charset="0"/>
              </a:rPr>
              <a:t>25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Doba skladování při výpadku proudu (hod)	43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pW)	39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C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Klimatická třída			SN - T  10 °- 43 °C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sz="800" b="1" dirty="0">
                <a:latin typeface="Arial" charset="0"/>
              </a:rPr>
              <a:t>Nejnižší bezpečná pracovní teplota okolí mrazničky         -15 °C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Hvězdičkové označení 		****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energetické účinnosti světla		G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Vlastnosti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Invertorový kompresor – tichý a úsporný chod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>
              <a:lnSpc>
                <a:spcPct val="115000"/>
              </a:lnSpc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Funkce Rychlé mrazení </a:t>
            </a:r>
          </a:p>
          <a:p>
            <a:pPr marL="0">
              <a:lnSpc>
                <a:spcPct val="115000"/>
              </a:lnSpc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Elektronické ovládání 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Externí dotykový displej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Dětská pojistka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Antibakteriální gumové těsnění dvířek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Možnost umístit v místnosti s okolní teplotou až do -15° C (sklep)</a:t>
            </a:r>
          </a:p>
          <a:p>
            <a:pPr>
              <a:spcBef>
                <a:spcPct val="0"/>
              </a:spcBef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Mrazák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Statické chlazení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Rozsah nastavení teplot -30 až +10 °C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3 závěsné koše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Ukazatel Rychlého mrazení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Manuální odmrazování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endParaRPr lang="cs-CZ" altLang="cs-CZ" sz="800" b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Konstrukce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Osvětlení LED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Externí madlo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Zámek dveří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4 kolečka</a:t>
            </a: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7" name="TextovéPole 36"/>
          <p:cNvSpPr txBox="1"/>
          <p:nvPr/>
        </p:nvSpPr>
        <p:spPr>
          <a:xfrm>
            <a:off x="4788024" y="3645024"/>
            <a:ext cx="86409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Osvětlení LED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9" name="Obdélník 18"/>
          <p:cNvSpPr/>
          <p:nvPr/>
        </p:nvSpPr>
        <p:spPr>
          <a:xfrm>
            <a:off x="5758056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37001630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6930265337389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		Bílá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(mm)	890 x 1545 x 750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67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(mm)	895 x 1590 x 775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76</a:t>
            </a:r>
          </a:p>
        </p:txBody>
      </p:sp>
      <p:sp>
        <p:nvSpPr>
          <p:cNvPr id="13" name="Zaoblený obdélník 12"/>
          <p:cNvSpPr/>
          <p:nvPr/>
        </p:nvSpPr>
        <p:spPr>
          <a:xfrm>
            <a:off x="4355976" y="2780928"/>
            <a:ext cx="360040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TextovéPole 3"/>
          <p:cNvSpPr txBox="1"/>
          <p:nvPr/>
        </p:nvSpPr>
        <p:spPr>
          <a:xfrm>
            <a:off x="6067947" y="2276832"/>
            <a:ext cx="1368152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cs-CZ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154,5 cm</a:t>
            </a:r>
          </a:p>
        </p:txBody>
      </p:sp>
      <p:sp>
        <p:nvSpPr>
          <p:cNvPr id="24" name="TextovéPole 23">
            <a:extLst>
              <a:ext uri="{FF2B5EF4-FFF2-40B4-BE49-F238E27FC236}">
                <a16:creationId xmlns="" xmlns:a16="http://schemas.microsoft.com/office/drawing/2014/main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26" name="Obrázek 2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9294" y="1054424"/>
            <a:ext cx="720000" cy="720000"/>
          </a:xfrm>
          <a:prstGeom prst="rect">
            <a:avLst/>
          </a:prstGeom>
        </p:spPr>
      </p:pic>
      <p:pic>
        <p:nvPicPr>
          <p:cNvPr id="28" name="Obrázek 2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7016" y="3358760"/>
            <a:ext cx="720000" cy="720000"/>
          </a:xfrm>
          <a:prstGeom prst="rect">
            <a:avLst/>
          </a:prstGeom>
        </p:spPr>
      </p:pic>
      <p:pic>
        <p:nvPicPr>
          <p:cNvPr id="29" name="Obrázek 2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024" y="1846512"/>
            <a:ext cx="720000" cy="720000"/>
          </a:xfrm>
          <a:prstGeom prst="rect">
            <a:avLst/>
          </a:prstGeom>
        </p:spPr>
      </p:pic>
      <p:sp>
        <p:nvSpPr>
          <p:cNvPr id="30" name="TextovéPole 29"/>
          <p:cNvSpPr txBox="1"/>
          <p:nvPr/>
        </p:nvSpPr>
        <p:spPr>
          <a:xfrm>
            <a:off x="4913493" y="1052736"/>
            <a:ext cx="6963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Externí dotykový displej</a:t>
            </a:r>
          </a:p>
        </p:txBody>
      </p:sp>
      <p:sp>
        <p:nvSpPr>
          <p:cNvPr id="31" name="TextovéPole 30"/>
          <p:cNvSpPr txBox="1"/>
          <p:nvPr/>
        </p:nvSpPr>
        <p:spPr>
          <a:xfrm>
            <a:off x="4836660" y="1911498"/>
            <a:ext cx="7623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Tichý chod pouhých </a:t>
            </a:r>
          </a:p>
          <a:p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39 dB(A)</a:t>
            </a:r>
          </a:p>
        </p:txBody>
      </p:sp>
      <p:sp>
        <p:nvSpPr>
          <p:cNvPr id="36" name="TextovéPole 35"/>
          <p:cNvSpPr txBox="1"/>
          <p:nvPr/>
        </p:nvSpPr>
        <p:spPr>
          <a:xfrm>
            <a:off x="4951424" y="3533948"/>
            <a:ext cx="6963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Úsporné LED osvětlení</a:t>
            </a:r>
          </a:p>
        </p:txBody>
      </p:sp>
      <p:pic>
        <p:nvPicPr>
          <p:cNvPr id="11" name="Obrázek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024" y="2677974"/>
            <a:ext cx="720000" cy="720000"/>
          </a:xfrm>
          <a:prstGeom prst="rect">
            <a:avLst/>
          </a:prstGeom>
        </p:spPr>
      </p:pic>
      <p:sp>
        <p:nvSpPr>
          <p:cNvPr id="43" name="TextovéPole 42"/>
          <p:cNvSpPr txBox="1"/>
          <p:nvPr/>
        </p:nvSpPr>
        <p:spPr>
          <a:xfrm>
            <a:off x="4716016" y="2773905"/>
            <a:ext cx="9457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Funkce </a:t>
            </a:r>
          </a:p>
          <a:p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Rychlé mrazení</a:t>
            </a:r>
          </a:p>
        </p:txBody>
      </p:sp>
      <p:cxnSp>
        <p:nvCxnSpPr>
          <p:cNvPr id="16" name="Přímá spojnice se šipkou 15"/>
          <p:cNvCxnSpPr/>
          <p:nvPr/>
        </p:nvCxnSpPr>
        <p:spPr>
          <a:xfrm>
            <a:off x="5940152" y="2708920"/>
            <a:ext cx="1660979" cy="0"/>
          </a:xfrm>
          <a:prstGeom prst="straightConnector1">
            <a:avLst/>
          </a:prstGeom>
          <a:ln>
            <a:solidFill>
              <a:srgbClr val="00206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brázek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5815143" y="972702"/>
            <a:ext cx="1800000" cy="1113225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0" t="12201" r="650" b="13251"/>
          <a:stretch/>
        </p:blipFill>
        <p:spPr>
          <a:xfrm>
            <a:off x="5771792" y="2966930"/>
            <a:ext cx="2040568" cy="1541280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290763" y="908720"/>
            <a:ext cx="706388" cy="692696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376" y="2492896"/>
            <a:ext cx="1115146" cy="223029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71747CF-528E-4FB1-8821-D297DBD7BA7C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b4af0723-3826-4aee-ba08-906e8dce3040"/>
    <ds:schemaRef ds:uri="http://purl.org/dc/dcmitype/"/>
    <ds:schemaRef ds:uri="http://purl.org/dc/elements/1.1/"/>
    <ds:schemaRef ds:uri="http://schemas.microsoft.com/office/2006/metadata/properties"/>
    <ds:schemaRef ds:uri="http://schemas.microsoft.com/office/infopath/2007/PartnerControls"/>
    <ds:schemaRef ds:uri="a09af93a-bc92-4cce-8ba3-c8fdbed82e22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2132</TotalTime>
  <Words>57</Words>
  <Application>Microsoft Office PowerPoint</Application>
  <PresentationFormat>Předvádění na obrazovce (4:3)</PresentationFormat>
  <Paragraphs>59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288</cp:revision>
  <cp:lastPrinted>2016-05-31T13:00:02Z</cp:lastPrinted>
  <dcterms:created xsi:type="dcterms:W3CDTF">2015-07-16T11:02:07Z</dcterms:created>
  <dcterms:modified xsi:type="dcterms:W3CDTF">2024-08-19T10:00:59Z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