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74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62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3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79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02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2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1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40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21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6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09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B351-D0C7-439C-A47A-565AF3B42AEA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75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10" y="16252"/>
            <a:ext cx="1809000" cy="728399"/>
          </a:xfrm>
          <a:prstGeom prst="rect">
            <a:avLst/>
          </a:prstGeom>
        </p:spPr>
      </p:pic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-1" y="16251"/>
            <a:ext cx="9398001" cy="93037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5AAA"/>
                </a:solidFill>
                <a:latin typeface="Arial" charset="0"/>
              </a:rPr>
              <a:t>HWD100-B14387US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Předem plněná automatická pračka se sušičkou </a:t>
            </a:r>
            <a:r>
              <a:rPr lang="cs-CZ" altLang="cs-CZ" sz="1400" dirty="0">
                <a:solidFill>
                  <a:srgbClr val="005AAA"/>
                </a:solidFill>
                <a:latin typeface="Arial" charset="0"/>
              </a:rPr>
              <a:t>X SERIES 9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Direct Motion Motor, ABT, Ultra Fresh Air, Refresh, dotykový displej, rychlý cyklus, odstraňování skvrn</a:t>
            </a: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, A-30 %</a:t>
            </a:r>
          </a:p>
        </p:txBody>
      </p:sp>
      <p:cxnSp>
        <p:nvCxnSpPr>
          <p:cNvPr id="8" name="Straight Connector 32">
            <a:extLst>
              <a:ext uri="{FF2B5EF4-FFF2-40B4-BE49-F238E27FC236}">
                <a16:creationId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4624399" y="1028721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60586" y="932953"/>
            <a:ext cx="4570238" cy="589855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Hlavní vlastnosti (Nařízení v přenesené pravomoci: (EU) 2019/2014)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sušení / praní	D/A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Marketingové označení en.  účinnosti praní: o 30 % úspornější než třída 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Jmenovitá kapacita sušení / praní (kg)		6/10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+ sušení na 1/100 cyklů (kWh) 	3,076/308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při praní na 1/100 cyklů Eco 40-60 (kWh) 	0,310/31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vody při praní + sušení/ při praní na 1 cyklus (l) 	67/44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(ot./min)/ Účinnost odstřeďování	1330/B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praní + sušení/ praní Eco 40-60 (h:min)	7:55/3:58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Emise hluku (dB(A) re 1 pW) / třída hluku při odstřeďování 	70/A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005AAA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Wifi + Bluetooth připojení - 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bezdotykové připojení k Wifi a ovládání pračky přes aplikaci hOn s více než 60 dalšími programy a funkcemi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Direct Motion Motor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motor umístěný přímo na bubnu bez použití řemenu, tichý chod pouhých </a:t>
            </a:r>
            <a:r>
              <a:rPr lang="cs-CZ" altLang="cs-CZ" sz="800" b="1" dirty="0">
                <a:latin typeface="Arial" charset="0"/>
              </a:rPr>
              <a:t>Ultra Fresh Air</a:t>
            </a:r>
            <a:r>
              <a:rPr lang="cs-CZ" altLang="cs-CZ" sz="800" dirty="0">
                <a:latin typeface="Arial" charset="0"/>
              </a:rPr>
              <a:t> - po skončení programu se spustí funkce čerstvého vzduchu pro zamezení zápachu a tvorby plísní a bakterií až 12 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Program Refresh </a:t>
            </a:r>
            <a:r>
              <a:rPr lang="cs-CZ" altLang="cs-CZ" sz="800" dirty="0">
                <a:latin typeface="Arial" charset="0"/>
              </a:rPr>
              <a:t>- Osvěžení párou - vytváří jemnou a teplou vodní mlhu, která proniká do vláken; zbavuje zápachu, desinfikuje a sterilizuje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ABT</a:t>
            </a:r>
            <a:r>
              <a:rPr lang="cs-CZ" altLang="cs-CZ" sz="800" dirty="0">
                <a:latin typeface="Arial" charset="0"/>
              </a:rPr>
              <a:t> – antibakt. ošetření zásuvky na detergent a gumového těsnění dvířek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Smart Dual Spray </a:t>
            </a:r>
            <a:r>
              <a:rPr lang="cs-CZ" altLang="cs-CZ" sz="800" dirty="0">
                <a:latin typeface="Arial" charset="0"/>
              </a:rPr>
              <a:t>– dvojité sprchování okénka dvířek a gumového těsnění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Pillow Drum </a:t>
            </a:r>
            <a:r>
              <a:rPr lang="cs-CZ" altLang="cs-CZ" sz="800" dirty="0">
                <a:latin typeface="Arial" charset="0"/>
              </a:rPr>
              <a:t>– šetrný buben s polštářkovými výstupky, Osvětlení bubnu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XL Buben</a:t>
            </a:r>
            <a:r>
              <a:rPr lang="cs-CZ" altLang="cs-CZ" sz="800" dirty="0">
                <a:latin typeface="Arial" charset="0"/>
              </a:rPr>
              <a:t> s Ø525 mm – objemný prostor pro velké prádlo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Pára je automaticky součástí programů: Smart Al a Antialergenní péče</a:t>
            </a:r>
          </a:p>
          <a:p>
            <a:pPr marL="0" indent="0">
              <a:spcBef>
                <a:spcPct val="0"/>
              </a:spcBef>
              <a:buNone/>
            </a:pPr>
            <a:br>
              <a:rPr lang="cs-CZ" altLang="cs-CZ" sz="800" dirty="0">
                <a:latin typeface="Arial" charset="0"/>
              </a:rPr>
            </a:b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Programy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14 programů + Wifi: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Smart AI, Sušení, Antialergenní péče (parní), Vlna, Smíšené, Jemné, ECO 40-60, Syntetika, Bavlna, Refresh (Osvěžení párou), Super rychlý 15 min, Odstřeďování, Čištění bubnu, Bavlna 20 °C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Odstraňování skvrn, Odložený konec programu, Přídavné máchání (3), Nastavení otáček odstřeďování, Nastavení teploty praní, Ultra Fresh, Úroveň sušení (dle zůstatkové vlhkosti 3 úrovně/ dle času 30, 60, 90, 120, 150 min), Dálkové ovládání, Dětský zámek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Bezpečnost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Bezpečnostní zámek dveří; Ochrana proti úniku vody Antioverflow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Digitální dotykový displej; </a:t>
            </a:r>
            <a:r>
              <a:rPr lang="cs-CZ" altLang="cs-CZ" sz="800" b="1" dirty="0">
                <a:latin typeface="Arial" charset="0"/>
              </a:rPr>
              <a:t>Direct Motion Motor </a:t>
            </a:r>
            <a:r>
              <a:rPr lang="cs-CZ" altLang="cs-CZ" sz="800" dirty="0">
                <a:latin typeface="Arial" charset="0"/>
              </a:rPr>
              <a:t>– nízká spotřeba; Otvor 36 cm; průměr bubnu 52,5 cm; Osvětlení bubnu, Materiál bubnu Nerez/ vany Silitech</a:t>
            </a:r>
          </a:p>
        </p:txBody>
      </p:sp>
      <p:cxnSp>
        <p:nvCxnSpPr>
          <p:cNvPr id="10" name="Straight Connector 34">
            <a:extLst>
              <a:ext uri="{FF2B5EF4-FFF2-40B4-BE49-F238E27FC236}">
                <a16:creationId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6218790" y="1010838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6218156" y="4689571"/>
            <a:ext cx="303051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31020989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6921081521359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Bílá s černými dvířky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595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598 mm 		celková hloubka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 			včetně dveří a 			připojení na vodu a 			odpad,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544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		dveří a připojení 			na vodu a odpad)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75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1360 x 803 x 981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78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39700" y="959442"/>
            <a:ext cx="891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Obrázek 31">
            <a:extLst>
              <a:ext uri="{FF2B5EF4-FFF2-40B4-BE49-F238E27FC236}">
                <a16:creationId xmlns:a16="http://schemas.microsoft.com/office/drawing/2014/main" id="{AEF81B81-0013-DA82-B16E-EB4DCC615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32" y="1054913"/>
            <a:ext cx="623745" cy="623745"/>
          </a:xfrm>
          <a:prstGeom prst="rect">
            <a:avLst/>
          </a:prstGeom>
        </p:spPr>
      </p:pic>
      <p:sp>
        <p:nvSpPr>
          <p:cNvPr id="49" name="TextovéPole 48"/>
          <p:cNvSpPr txBox="1"/>
          <p:nvPr/>
        </p:nvSpPr>
        <p:spPr>
          <a:xfrm>
            <a:off x="5406271" y="1023185"/>
            <a:ext cx="86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6218156" y="1096069"/>
            <a:ext cx="2831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29" name="Pětiúhelník 28"/>
          <p:cNvSpPr/>
          <p:nvPr/>
        </p:nvSpPr>
        <p:spPr>
          <a:xfrm>
            <a:off x="6303655" y="1597041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A-30%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5404863" y="1860822"/>
            <a:ext cx="897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motor umístěný přímo na bubnu bez použití řemenu, tichý chod </a:t>
            </a:r>
          </a:p>
        </p:txBody>
      </p:sp>
      <p:pic>
        <p:nvPicPr>
          <p:cNvPr id="35" name="Obrázek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67" y="1832891"/>
            <a:ext cx="720000" cy="720000"/>
          </a:xfrm>
          <a:prstGeom prst="rect">
            <a:avLst/>
          </a:prstGeom>
        </p:spPr>
      </p:pic>
      <p:sp>
        <p:nvSpPr>
          <p:cNvPr id="39" name="TextovéPole 38"/>
          <p:cNvSpPr txBox="1"/>
          <p:nvPr/>
        </p:nvSpPr>
        <p:spPr>
          <a:xfrm>
            <a:off x="5373966" y="3649113"/>
            <a:ext cx="92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Refresh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osvěží </a:t>
            </a:r>
            <a:r>
              <a:rPr lang="cs-CZ" sz="800" dirty="0">
                <a:latin typeface="Arial" charset="0"/>
                <a:cs typeface="Arial" panose="020B0604020202020204" pitchFamily="34" charset="0"/>
              </a:rPr>
              <a:t>oblečení a zbavuje zápachu, desinfikuje a sterilizuje</a:t>
            </a:r>
          </a:p>
        </p:txBody>
      </p:sp>
      <p:sp>
        <p:nvSpPr>
          <p:cNvPr id="45" name="TextovéPole 44"/>
          <p:cNvSpPr txBox="1"/>
          <p:nvPr/>
        </p:nvSpPr>
        <p:spPr>
          <a:xfrm>
            <a:off x="5422558" y="2826246"/>
            <a:ext cx="880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 Fresh Air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proudění čerstvého vzduchu  na konci cyklu</a:t>
            </a:r>
          </a:p>
        </p:txBody>
      </p:sp>
      <p:pic>
        <p:nvPicPr>
          <p:cNvPr id="46" name="Obrázek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54" y="2797580"/>
            <a:ext cx="720000" cy="720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782831E-36D4-FEA2-F847-0093DED2A9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4" t="3391" r="15731" b="3508"/>
          <a:stretch>
            <a:fillRect/>
          </a:stretch>
        </p:blipFill>
        <p:spPr>
          <a:xfrm>
            <a:off x="6268558" y="2388663"/>
            <a:ext cx="1696774" cy="230090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84A5A06-7F57-4F53-615E-BD9BC84DB1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72" t="1207" r="1324" b="90465"/>
          <a:stretch>
            <a:fillRect/>
          </a:stretch>
        </p:blipFill>
        <p:spPr>
          <a:xfrm>
            <a:off x="8409099" y="1543745"/>
            <a:ext cx="682508" cy="571137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95444A6-4B00-3AE5-49FC-21834193208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99" y="2434419"/>
            <a:ext cx="1099713" cy="21994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0DF362C7-7CF1-6D5C-6EB5-41B327B4257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91" y="3632561"/>
            <a:ext cx="720000" cy="720000"/>
          </a:xfrm>
          <a:prstGeom prst="rect">
            <a:avLst/>
          </a:prstGeom>
        </p:spPr>
      </p:pic>
      <p:sp>
        <p:nvSpPr>
          <p:cNvPr id="17" name="TextovéPole 16">
            <a:extLst>
              <a:ext uri="{FF2B5EF4-FFF2-40B4-BE49-F238E27FC236}">
                <a16:creationId xmlns:a16="http://schemas.microsoft.com/office/drawing/2014/main" id="{1ADD1CE4-C05D-710D-B37C-4126BD67574F}"/>
              </a:ext>
            </a:extLst>
          </p:cNvPr>
          <p:cNvSpPr txBox="1"/>
          <p:nvPr/>
        </p:nvSpPr>
        <p:spPr>
          <a:xfrm>
            <a:off x="5400869" y="4649453"/>
            <a:ext cx="92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ošetření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zásuvky na prášek a těsnění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29C6696-FAEB-F240-9307-A19AAD74CF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754" y="4566962"/>
            <a:ext cx="720000" cy="720000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D456982D-6631-4C94-1599-E3C6FE74E700}"/>
              </a:ext>
            </a:extLst>
          </p:cNvPr>
          <p:cNvSpPr txBox="1"/>
          <p:nvPr/>
        </p:nvSpPr>
        <p:spPr>
          <a:xfrm>
            <a:off x="5425859" y="5452615"/>
            <a:ext cx="897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Pillow Drum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šetrný buben s polštářkovými výstupky pro jemné zacházení s prádlem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AF8C6256-A67C-8B26-B6E0-7521F36988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91" y="5470698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556</TotalTime>
  <Words>655</Words>
  <Application>Microsoft Office PowerPoint</Application>
  <PresentationFormat>Předvádění na obrazovce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Křižáková</dc:creator>
  <cp:lastModifiedBy>Martina Křižáková</cp:lastModifiedBy>
  <cp:revision>59</cp:revision>
  <dcterms:created xsi:type="dcterms:W3CDTF">2026-02-18T10:09:31Z</dcterms:created>
  <dcterms:modified xsi:type="dcterms:W3CDTF">2026-06-19T13:06:34Z</dcterms:modified>
</cp:coreProperties>
</file>