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6"/>
  </p:notesMasterIdLst>
  <p:sldIdLst>
    <p:sldId id="256" r:id="rId5"/>
  </p:sldIdLst>
  <p:sldSz cx="9144000" cy="6858000" type="screen4x3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472C4"/>
    <a:srgbClr val="0E8FC5"/>
    <a:srgbClr val="0093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>
    <p:restoredLeft sz="4493" autoAdjust="0"/>
    <p:restoredTop sz="94660"/>
  </p:normalViewPr>
  <p:slideViewPr>
    <p:cSldViewPr>
      <p:cViewPr>
        <p:scale>
          <a:sx n="262" d="100"/>
          <a:sy n="262" d="100"/>
        </p:scale>
        <p:origin x="204" y="-66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8056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r">
              <a:defRPr sz="1200"/>
            </a:lvl1pPr>
          </a:lstStyle>
          <a:p>
            <a:fld id="{791B80A1-FDE9-416C-B9A8-2A1FE73A844A}" type="datetimeFigureOut">
              <a:rPr lang="cs-CZ" smtClean="0"/>
              <a:t>21.06.2023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9" tIns="45715" rIns="91429" bIns="45715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77195"/>
            <a:ext cx="5438140" cy="3908614"/>
          </a:xfrm>
          <a:prstGeom prst="rect">
            <a:avLst/>
          </a:prstGeom>
        </p:spPr>
        <p:txBody>
          <a:bodyPr vert="horz" lIns="91429" tIns="45715" rIns="91429" bIns="45715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5"/>
            <a:ext cx="2945659" cy="498055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4" y="9428585"/>
            <a:ext cx="2945659" cy="498055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r">
              <a:defRPr sz="1200"/>
            </a:lvl1pPr>
          </a:lstStyle>
          <a:p>
            <a:fld id="{F63C6288-EF84-456C-B7FC-4481D153D6E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80805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3C6288-EF84-456C-B7FC-4481D153D6E9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047773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21.06.2023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85457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21.06.2023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1635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21.06.2023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5164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21.06.2023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7302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21.06.2023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9162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21.06.2023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47729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21.06.2023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0387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21.06.2023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3665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52320" y="6309320"/>
            <a:ext cx="1251348" cy="3865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Freeform 28"/>
          <p:cNvSpPr>
            <a:spLocks/>
          </p:cNvSpPr>
          <p:nvPr userDrawn="1"/>
        </p:nvSpPr>
        <p:spPr bwMode="auto">
          <a:xfrm flipH="1" flipV="1">
            <a:off x="0" y="6211575"/>
            <a:ext cx="6984776" cy="646425"/>
          </a:xfrm>
          <a:custGeom>
            <a:avLst/>
            <a:gdLst>
              <a:gd name="connsiteX0" fmla="*/ 0 w 8915400"/>
              <a:gd name="connsiteY0" fmla="*/ 0 h 1026989"/>
              <a:gd name="connsiteX1" fmla="*/ 311567 w 8915400"/>
              <a:gd name="connsiteY1" fmla="*/ 0 h 1026989"/>
              <a:gd name="connsiteX2" fmla="*/ 8609192 w 8915400"/>
              <a:gd name="connsiteY2" fmla="*/ 0 h 1026989"/>
              <a:gd name="connsiteX3" fmla="*/ 8892102 w 8915400"/>
              <a:gd name="connsiteY3" fmla="*/ 281709 h 1026989"/>
              <a:gd name="connsiteX4" fmla="*/ 8915400 w 8915400"/>
              <a:gd name="connsiteY4" fmla="*/ 313802 h 1026989"/>
              <a:gd name="connsiteX5" fmla="*/ 8892102 w 8915400"/>
              <a:gd name="connsiteY5" fmla="*/ 345896 h 1026989"/>
              <a:gd name="connsiteX6" fmla="*/ 8203133 w 8915400"/>
              <a:gd name="connsiteY6" fmla="*/ 1012725 h 1026989"/>
              <a:gd name="connsiteX7" fmla="*/ 8196476 w 8915400"/>
              <a:gd name="connsiteY7" fmla="*/ 1016291 h 1026989"/>
              <a:gd name="connsiteX8" fmla="*/ 8173178 w 8915400"/>
              <a:gd name="connsiteY8" fmla="*/ 1026989 h 1026989"/>
              <a:gd name="connsiteX9" fmla="*/ 686871 w 8915400"/>
              <a:gd name="connsiteY9" fmla="*/ 1026989 h 1026989"/>
              <a:gd name="connsiteX10" fmla="*/ 0 w 8915400"/>
              <a:gd name="connsiteY10" fmla="*/ 1026989 h 102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8915400" h="1026989">
                <a:moveTo>
                  <a:pt x="0" y="0"/>
                </a:moveTo>
                <a:lnTo>
                  <a:pt x="311567" y="0"/>
                </a:lnTo>
                <a:cubicBezTo>
                  <a:pt x="1814549" y="0"/>
                  <a:pt x="4345887" y="0"/>
                  <a:pt x="8609192" y="0"/>
                </a:cubicBezTo>
                <a:cubicBezTo>
                  <a:pt x="8609192" y="0"/>
                  <a:pt x="8609192" y="0"/>
                  <a:pt x="8892102" y="281709"/>
                </a:cubicBezTo>
                <a:cubicBezTo>
                  <a:pt x="8892102" y="281709"/>
                  <a:pt x="8915400" y="299539"/>
                  <a:pt x="8915400" y="313802"/>
                </a:cubicBezTo>
                <a:cubicBezTo>
                  <a:pt x="8915400" y="328066"/>
                  <a:pt x="8892102" y="345896"/>
                  <a:pt x="8892102" y="345896"/>
                </a:cubicBezTo>
                <a:cubicBezTo>
                  <a:pt x="8892102" y="345896"/>
                  <a:pt x="8892102" y="345896"/>
                  <a:pt x="8203133" y="1012725"/>
                </a:cubicBezTo>
                <a:cubicBezTo>
                  <a:pt x="8203133" y="1012725"/>
                  <a:pt x="8206461" y="1009159"/>
                  <a:pt x="8196476" y="1016291"/>
                </a:cubicBezTo>
                <a:cubicBezTo>
                  <a:pt x="8186491" y="1026989"/>
                  <a:pt x="8173178" y="1026989"/>
                  <a:pt x="8173178" y="1026989"/>
                </a:cubicBezTo>
                <a:cubicBezTo>
                  <a:pt x="8173178" y="1026989"/>
                  <a:pt x="8173178" y="1026989"/>
                  <a:pt x="686871" y="1026989"/>
                </a:cubicBezTo>
                <a:lnTo>
                  <a:pt x="0" y="1026989"/>
                </a:lnTo>
                <a:close/>
              </a:path>
            </a:pathLst>
          </a:custGeom>
          <a:solidFill>
            <a:srgbClr val="015AAA"/>
          </a:solidFill>
          <a:ln>
            <a:noFill/>
          </a:ln>
          <a:scene3d>
            <a:camera prst="orthographicFront">
              <a:rot lat="0" lon="10800000" rev="0"/>
            </a:camera>
            <a:lightRig rig="threePt" dir="t"/>
          </a:scene3d>
        </p:spPr>
        <p:txBody>
          <a:bodyPr vert="horz" wrap="square" lIns="86818" tIns="43409" rIns="86818" bIns="43409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 sz="1709">
              <a:solidFill>
                <a:prstClr val="black"/>
              </a:solidFill>
            </a:endParaRPr>
          </a:p>
        </p:txBody>
      </p:sp>
      <p:sp>
        <p:nvSpPr>
          <p:cNvPr id="12" name="Freeform 9">
            <a:extLst>
              <a:ext uri="{FF2B5EF4-FFF2-40B4-BE49-F238E27FC236}">
                <a16:creationId xmlns:a16="http://schemas.microsoft.com/office/drawing/2014/main" id="{9CBF3D83-6329-4114-881B-C48C9E2EDB1D}"/>
              </a:ext>
            </a:extLst>
          </p:cNvPr>
          <p:cNvSpPr>
            <a:spLocks/>
          </p:cNvSpPr>
          <p:nvPr userDrawn="1"/>
        </p:nvSpPr>
        <p:spPr bwMode="auto">
          <a:xfrm rot="5400000">
            <a:off x="-98852" y="98850"/>
            <a:ext cx="519832" cy="322129"/>
          </a:xfrm>
          <a:custGeom>
            <a:avLst/>
            <a:gdLst>
              <a:gd name="T0" fmla="*/ 397 w 524"/>
              <a:gd name="T1" fmla="*/ 0 h 398"/>
              <a:gd name="T2" fmla="*/ 0 w 524"/>
              <a:gd name="T3" fmla="*/ 398 h 398"/>
              <a:gd name="T4" fmla="*/ 524 w 524"/>
              <a:gd name="T5" fmla="*/ 398 h 398"/>
              <a:gd name="T6" fmla="*/ 524 w 524"/>
              <a:gd name="T7" fmla="*/ 130 h 398"/>
              <a:gd name="T8" fmla="*/ 397 w 524"/>
              <a:gd name="T9" fmla="*/ 0 h 3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24" h="398">
                <a:moveTo>
                  <a:pt x="397" y="0"/>
                </a:moveTo>
                <a:lnTo>
                  <a:pt x="0" y="398"/>
                </a:lnTo>
                <a:lnTo>
                  <a:pt x="524" y="398"/>
                </a:lnTo>
                <a:lnTo>
                  <a:pt x="524" y="130"/>
                </a:lnTo>
                <a:lnTo>
                  <a:pt x="397" y="0"/>
                </a:lnTo>
                <a:close/>
              </a:path>
            </a:pathLst>
          </a:custGeom>
          <a:solidFill>
            <a:srgbClr val="015AAA"/>
          </a:solidFill>
          <a:ln>
            <a:noFill/>
          </a:ln>
          <a:scene3d>
            <a:camera prst="orthographicFront">
              <a:rot lat="0" lon="10800000" rev="0"/>
            </a:camera>
            <a:lightRig rig="threePt" dir="t"/>
          </a:scene3d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5114" tIns="32557" rIns="65114" bIns="32557" numCol="1" anchor="t" anchorCtr="0" compatLnSpc="1">
            <a:prstTxWarp prst="textNoShape">
              <a:avLst/>
            </a:prstTxWarp>
          </a:bodyPr>
          <a:lstStyle/>
          <a:p>
            <a:endParaRPr lang="en-US" sz="1350">
              <a:solidFill>
                <a:prstClr val="black"/>
              </a:solidFill>
            </a:endParaRPr>
          </a:p>
        </p:txBody>
      </p:sp>
      <p:cxnSp>
        <p:nvCxnSpPr>
          <p:cNvPr id="14" name="Přímá spojnice 13"/>
          <p:cNvCxnSpPr/>
          <p:nvPr userDrawn="1"/>
        </p:nvCxnSpPr>
        <p:spPr>
          <a:xfrm>
            <a:off x="0" y="908720"/>
            <a:ext cx="7147240" cy="0"/>
          </a:xfrm>
          <a:prstGeom prst="line">
            <a:avLst/>
          </a:prstGeom>
          <a:ln w="19050">
            <a:solidFill>
              <a:srgbClr val="4472C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7882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21.06.2023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9091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21.06.2023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96208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435264-EE75-400C-80BE-5E821CD423B8}" type="datetimeFigureOut">
              <a:rPr lang="cs-CZ" smtClean="0"/>
              <a:t>21.06.2023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47510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jpeg"/><Relationship Id="rId5" Type="http://schemas.openxmlformats.org/officeDocument/2006/relationships/image" Target="../media/image4.png"/><Relationship Id="rId10" Type="http://schemas.openxmlformats.org/officeDocument/2006/relationships/image" Target="../media/image9.jpe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Zástupný symbol pro text 3"/>
          <p:cNvSpPr txBox="1">
            <a:spLocks/>
          </p:cNvSpPr>
          <p:nvPr/>
        </p:nvSpPr>
        <p:spPr>
          <a:xfrm>
            <a:off x="289661" y="19066"/>
            <a:ext cx="8818904" cy="864443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2400" b="1" dirty="0">
                <a:solidFill>
                  <a:srgbClr val="4472C4"/>
                </a:solidFill>
                <a:latin typeface="Arial" charset="0"/>
              </a:rPr>
              <a:t>HWO60SM5B9BH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400" dirty="0">
                <a:latin typeface="Arial" charset="0"/>
              </a:rPr>
              <a:t>Multifunkční trouba I-</a:t>
            </a:r>
            <a:r>
              <a:rPr lang="cs-CZ" altLang="cs-CZ" sz="1400" dirty="0" err="1">
                <a:latin typeface="Arial" charset="0"/>
              </a:rPr>
              <a:t>Message</a:t>
            </a:r>
            <a:r>
              <a:rPr lang="cs-CZ" altLang="cs-CZ" sz="1400" dirty="0">
                <a:latin typeface="Arial" charset="0"/>
              </a:rPr>
              <a:t> </a:t>
            </a:r>
            <a:r>
              <a:rPr lang="cs-CZ" altLang="cs-CZ" sz="1400" dirty="0" err="1">
                <a:latin typeface="Arial" charset="0"/>
              </a:rPr>
              <a:t>Series</a:t>
            </a:r>
            <a:r>
              <a:rPr lang="cs-CZ" altLang="cs-CZ" sz="1400" dirty="0">
                <a:latin typeface="Arial" charset="0"/>
              </a:rPr>
              <a:t> 4 s pravým horkým vzduchem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200" dirty="0" err="1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Wi-Fi+BLE</a:t>
            </a:r>
            <a:r>
              <a:rPr lang="cs-CZ" altLang="cs-CZ" sz="12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, Gril, pyrolytické čištění, masová sonda, dotykový displej, nerezové pojezdy, Soft </a:t>
            </a:r>
            <a:r>
              <a:rPr lang="cs-CZ" altLang="cs-CZ" sz="1200" dirty="0" err="1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Close</a:t>
            </a:r>
            <a:r>
              <a:rPr lang="cs-CZ" altLang="cs-CZ" sz="12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, teleskopický výsuv </a:t>
            </a:r>
            <a:endParaRPr lang="cs-CZ" altLang="cs-CZ" sz="12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</a:endParaRPr>
          </a:p>
        </p:txBody>
      </p:sp>
      <p:cxnSp>
        <p:nvCxnSpPr>
          <p:cNvPr id="33" name="Straight Connector 32"/>
          <p:cNvCxnSpPr/>
          <p:nvPr/>
        </p:nvCxnSpPr>
        <p:spPr>
          <a:xfrm>
            <a:off x="3995936" y="980728"/>
            <a:ext cx="0" cy="522000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Zástupný symbol pro text 3"/>
          <p:cNvSpPr txBox="1">
            <a:spLocks/>
          </p:cNvSpPr>
          <p:nvPr/>
        </p:nvSpPr>
        <p:spPr>
          <a:xfrm>
            <a:off x="95138" y="980728"/>
            <a:ext cx="3905003" cy="5220000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u="sng" dirty="0">
                <a:latin typeface="Arial" charset="0"/>
                <a:cs typeface="+mn-cs"/>
              </a:rPr>
              <a:t>Hlavní vlastnosti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  <a:cs typeface="+mn-cs"/>
              </a:rPr>
              <a:t>Kapacita (l) 			70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  <a:cs typeface="+mn-cs"/>
              </a:rPr>
              <a:t>Energetická třída			A+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 err="1">
                <a:latin typeface="Arial" charset="0"/>
                <a:cs typeface="+mn-cs"/>
              </a:rPr>
              <a:t>Spotř</a:t>
            </a:r>
            <a:r>
              <a:rPr lang="cs-CZ" altLang="cs-CZ" sz="800" dirty="0">
                <a:latin typeface="Arial" charset="0"/>
                <a:cs typeface="+mn-cs"/>
              </a:rPr>
              <a:t>. en. Statický program (kWh) 		1,10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 err="1">
                <a:latin typeface="Arial" charset="0"/>
                <a:cs typeface="+mn-cs"/>
              </a:rPr>
              <a:t>Spotř</a:t>
            </a:r>
            <a:r>
              <a:rPr lang="cs-CZ" altLang="cs-CZ" sz="800" dirty="0">
                <a:latin typeface="Arial" charset="0"/>
                <a:cs typeface="+mn-cs"/>
              </a:rPr>
              <a:t>. en. Nucená ventilace (kWh) 		0,68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  <a:cs typeface="+mn-cs"/>
              </a:rPr>
              <a:t>Celkový příkon (W)			3400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Maximální možná teplota (°C)		280</a:t>
            </a:r>
            <a:endParaRPr lang="cs-CZ" altLang="cs-CZ" sz="800" dirty="0">
              <a:latin typeface="Arial" charset="0"/>
              <a:cs typeface="+mn-cs"/>
            </a:endParaRP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endParaRPr lang="cs-CZ" altLang="cs-CZ" sz="800" b="1" u="sng" dirty="0">
              <a:latin typeface="Arial" charset="0"/>
            </a:endParaRP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u="sng" dirty="0">
                <a:latin typeface="Arial" charset="0"/>
              </a:rPr>
              <a:t>Programy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Statický, Spodní ohřev + Horní ohřev + ventilátor, Multifunkce (pravý horký vzduch), Gril, Gril + ventilátor, Spodní ohřev, Spodní ohřev + ventilátor, Rozmrazování, Světlo</a:t>
            </a:r>
            <a:br>
              <a:rPr lang="cs-CZ" altLang="cs-CZ" sz="800" dirty="0">
                <a:latin typeface="Arial" charset="0"/>
              </a:rPr>
            </a:br>
            <a:endParaRPr lang="cs-CZ" altLang="cs-CZ" sz="800" dirty="0">
              <a:latin typeface="Arial" charset="0"/>
            </a:endParaRP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u="sng" dirty="0">
                <a:latin typeface="Arial" charset="0"/>
                <a:cs typeface="+mn-cs"/>
              </a:rPr>
              <a:t>Funkce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Wi-Fi + Bluetooth – </a:t>
            </a:r>
            <a:r>
              <a:rPr lang="cs-CZ" altLang="cs-CZ" sz="800" dirty="0">
                <a:latin typeface="Arial" charset="0"/>
              </a:rPr>
              <a:t>možnost připojení k aplikaci </a:t>
            </a:r>
            <a:r>
              <a:rPr lang="cs-CZ" altLang="cs-CZ" sz="800" b="1" dirty="0" err="1">
                <a:latin typeface="Arial" charset="0"/>
              </a:rPr>
              <a:t>hOn</a:t>
            </a:r>
            <a:r>
              <a:rPr lang="cs-CZ" altLang="cs-CZ" sz="800" b="1" dirty="0">
                <a:latin typeface="Arial" charset="0"/>
              </a:rPr>
              <a:t> </a:t>
            </a:r>
            <a:r>
              <a:rPr lang="cs-CZ" altLang="cs-CZ" sz="800" dirty="0">
                <a:latin typeface="Arial" charset="0"/>
              </a:rPr>
              <a:t>a ovládání na dálk</a:t>
            </a:r>
            <a:r>
              <a:rPr lang="cs-CZ" altLang="cs-CZ" sz="800" b="1" dirty="0">
                <a:latin typeface="Arial" charset="0"/>
              </a:rPr>
              <a:t>u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Funkce </a:t>
            </a:r>
            <a:r>
              <a:rPr lang="cs-CZ" altLang="cs-CZ" sz="800" b="1" dirty="0" err="1">
                <a:latin typeface="Arial" charset="0"/>
              </a:rPr>
              <a:t>Cook</a:t>
            </a:r>
            <a:r>
              <a:rPr lang="cs-CZ" altLang="cs-CZ" sz="800" b="1" dirty="0">
                <a:latin typeface="Arial" charset="0"/>
              </a:rPr>
              <a:t> </a:t>
            </a:r>
            <a:r>
              <a:rPr lang="cs-CZ" altLang="cs-CZ" sz="800" b="1" dirty="0" err="1">
                <a:latin typeface="Arial" charset="0"/>
              </a:rPr>
              <a:t>with</a:t>
            </a:r>
            <a:r>
              <a:rPr lang="cs-CZ" altLang="cs-CZ" sz="800" b="1" dirty="0">
                <a:latin typeface="Arial" charset="0"/>
              </a:rPr>
              <a:t> </a:t>
            </a:r>
            <a:r>
              <a:rPr lang="cs-CZ" altLang="cs-CZ" sz="800" b="1" dirty="0" err="1">
                <a:latin typeface="Arial" charset="0"/>
              </a:rPr>
              <a:t>Me</a:t>
            </a:r>
            <a:r>
              <a:rPr lang="cs-CZ" altLang="cs-CZ" sz="800" b="1" dirty="0">
                <a:latin typeface="Arial" charset="0"/>
              </a:rPr>
              <a:t> – umožňuje spravovat, ukládat a hledat nové recepty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Masová sonda</a:t>
            </a:r>
            <a:endParaRPr lang="cs-CZ" altLang="cs-CZ" sz="800" b="1" dirty="0">
              <a:latin typeface="Arial" charset="0"/>
              <a:cs typeface="+mn-cs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 err="1">
                <a:latin typeface="Arial" charset="0"/>
              </a:rPr>
              <a:t>Tailor</a:t>
            </a:r>
            <a:r>
              <a:rPr lang="cs-CZ" altLang="cs-CZ" sz="800" b="1" dirty="0">
                <a:latin typeface="Arial" charset="0"/>
              </a:rPr>
              <a:t> </a:t>
            </a:r>
            <a:r>
              <a:rPr lang="cs-CZ" altLang="cs-CZ" sz="800" b="1" dirty="0" err="1">
                <a:latin typeface="Arial" charset="0"/>
              </a:rPr>
              <a:t>Bake</a:t>
            </a:r>
            <a:r>
              <a:rPr lang="cs-CZ" altLang="cs-CZ" sz="800" b="1" dirty="0">
                <a:latin typeface="Arial" charset="0"/>
              </a:rPr>
              <a:t> </a:t>
            </a:r>
            <a:r>
              <a:rPr lang="cs-CZ" altLang="cs-CZ" sz="800" dirty="0">
                <a:latin typeface="Arial" charset="0"/>
              </a:rPr>
              <a:t>– program pro přípravu uvnitř měkkých a na povrchu křupavých pokrmů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Kynutí – </a:t>
            </a:r>
            <a:r>
              <a:rPr lang="pt-BR" altLang="cs-CZ" sz="800" b="1" dirty="0">
                <a:latin typeface="Arial" charset="0"/>
              </a:rPr>
              <a:t>speciální program se stálou teplotou 40°C &amp; Rozmrazování</a:t>
            </a:r>
            <a:endParaRPr lang="cs-CZ" altLang="cs-CZ" sz="800" b="1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Pyrolytické čištění - </a:t>
            </a:r>
            <a:r>
              <a:rPr lang="cs-CZ" sz="800" b="0" dirty="0">
                <a:effectLst/>
                <a:latin typeface="Arial" panose="020B0604020202020204" pitchFamily="34" charset="0"/>
              </a:rPr>
              <a:t>zahřátí trouby na teplotu dosahující téměř 430 °C, </a:t>
            </a:r>
            <a:r>
              <a:rPr lang="cs-CZ" sz="800" dirty="0">
                <a:latin typeface="Arial" panose="020B0604020202020204" pitchFamily="34" charset="0"/>
              </a:rPr>
              <a:t>p</a:t>
            </a:r>
            <a:r>
              <a:rPr lang="cs-CZ" sz="800" b="0" dirty="0">
                <a:effectLst/>
                <a:latin typeface="Arial" panose="020B0604020202020204" pitchFamily="34" charset="0"/>
              </a:rPr>
              <a:t>ři které se veškeré připečené zbytky jídla spálí na popel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H20 čištění </a:t>
            </a:r>
            <a:r>
              <a:rPr lang="cs-CZ" altLang="cs-CZ" sz="800" dirty="0">
                <a:latin typeface="Arial" charset="0"/>
              </a:rPr>
              <a:t>– rychlé ekologické čištění pomocí vody, které je hotové </a:t>
            </a:r>
            <a:r>
              <a:rPr lang="cs-CZ" altLang="cs-CZ" sz="800">
                <a:latin typeface="Arial" charset="0"/>
              </a:rPr>
              <a:t>za 90 </a:t>
            </a:r>
            <a:r>
              <a:rPr lang="cs-CZ" altLang="cs-CZ" sz="800" dirty="0">
                <a:latin typeface="Arial" charset="0"/>
              </a:rPr>
              <a:t>min</a:t>
            </a:r>
            <a:endParaRPr lang="cs-CZ" altLang="cs-CZ" sz="800" dirty="0">
              <a:latin typeface="Arial" charset="0"/>
              <a:cs typeface="+mn-cs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  <a:cs typeface="+mn-cs"/>
              </a:rPr>
              <a:t>Elektronická minutka </a:t>
            </a:r>
            <a:r>
              <a:rPr lang="cs-CZ" altLang="cs-CZ" sz="800" dirty="0">
                <a:latin typeface="Arial" charset="0"/>
                <a:cs typeface="+mn-cs"/>
              </a:rPr>
              <a:t>s odloženým startem pečení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  <a:cs typeface="+mn-cs"/>
              </a:rPr>
              <a:t>Ovládání </a:t>
            </a:r>
            <a:r>
              <a:rPr lang="cs-CZ" altLang="cs-CZ" sz="800" b="1" dirty="0">
                <a:latin typeface="Arial" charset="0"/>
              </a:rPr>
              <a:t>i</a:t>
            </a:r>
            <a:r>
              <a:rPr lang="cs-CZ" altLang="cs-CZ" sz="800" b="1" dirty="0">
                <a:latin typeface="Arial" charset="0"/>
                <a:cs typeface="+mn-cs"/>
              </a:rPr>
              <a:t>-</a:t>
            </a:r>
            <a:r>
              <a:rPr lang="cs-CZ" altLang="cs-CZ" sz="800" b="1" dirty="0" err="1">
                <a:latin typeface="Arial" charset="0"/>
                <a:cs typeface="+mn-cs"/>
              </a:rPr>
              <a:t>Message</a:t>
            </a:r>
            <a:r>
              <a:rPr lang="cs-CZ" altLang="cs-CZ" sz="800" b="1" dirty="0">
                <a:latin typeface="Arial" charset="0"/>
                <a:cs typeface="+mn-cs"/>
              </a:rPr>
              <a:t> </a:t>
            </a:r>
            <a:r>
              <a:rPr lang="cs-CZ" altLang="cs-CZ" sz="800" dirty="0">
                <a:latin typeface="Arial" charset="0"/>
                <a:cs typeface="+mn-cs"/>
              </a:rPr>
              <a:t>– intuitivní dotykový displej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Technologie </a:t>
            </a:r>
            <a:r>
              <a:rPr lang="cs-CZ" altLang="cs-CZ" sz="800" b="1" dirty="0" err="1">
                <a:latin typeface="Arial" charset="0"/>
              </a:rPr>
              <a:t>ClimaTech</a:t>
            </a:r>
            <a:r>
              <a:rPr lang="cs-CZ" altLang="cs-CZ" sz="800" b="1" dirty="0">
                <a:latin typeface="Arial" charset="0"/>
              </a:rPr>
              <a:t>:</a:t>
            </a:r>
          </a:p>
          <a:p>
            <a:pPr>
              <a:spcBef>
                <a:spcPct val="0"/>
              </a:spcBef>
              <a:buFont typeface="Wingdings" panose="05000000000000000000" pitchFamily="2" charset="2"/>
              <a:buChar char="§"/>
            </a:pPr>
            <a:r>
              <a:rPr lang="cs-CZ" altLang="cs-CZ" sz="800" b="1" dirty="0">
                <a:latin typeface="Arial" charset="0"/>
              </a:rPr>
              <a:t>Soft+ </a:t>
            </a:r>
            <a:r>
              <a:rPr lang="cs-CZ" altLang="cs-CZ" sz="800" dirty="0">
                <a:latin typeface="Arial" charset="0"/>
              </a:rPr>
              <a:t>– kombinuje první fázi tradičního pečení a následně mění rychlost ventilátoru tak, aby koláče, sušenky a croissanty byly nadýchané a měkké</a:t>
            </a:r>
          </a:p>
          <a:p>
            <a:pPr>
              <a:spcBef>
                <a:spcPct val="0"/>
              </a:spcBef>
              <a:buFont typeface="Wingdings" panose="05000000000000000000" pitchFamily="2" charset="2"/>
              <a:buChar char="§"/>
            </a:pPr>
            <a:r>
              <a:rPr lang="cs-CZ" altLang="cs-CZ" sz="800" b="1" dirty="0">
                <a:latin typeface="Arial" charset="0"/>
              </a:rPr>
              <a:t>Dvojitý gril</a:t>
            </a:r>
          </a:p>
          <a:p>
            <a:pPr>
              <a:spcBef>
                <a:spcPct val="0"/>
              </a:spcBef>
              <a:buFont typeface="Wingdings" panose="05000000000000000000" pitchFamily="2" charset="2"/>
              <a:buChar char="§"/>
            </a:pPr>
            <a:r>
              <a:rPr lang="cs-CZ" altLang="cs-CZ" sz="800" b="1" dirty="0" err="1">
                <a:latin typeface="Arial" charset="0"/>
              </a:rPr>
              <a:t>Chef</a:t>
            </a:r>
            <a:r>
              <a:rPr lang="cs-CZ" altLang="cs-CZ" sz="800" b="1" dirty="0">
                <a:latin typeface="Arial" charset="0"/>
              </a:rPr>
              <a:t> panel</a:t>
            </a:r>
            <a:r>
              <a:rPr lang="cs-CZ" altLang="cs-CZ" sz="800" dirty="0">
                <a:latin typeface="Arial" charset="0"/>
              </a:rPr>
              <a:t> – speciální tvar ventilátoru pro optimální rozložení vzduchu a rychlý ohřev</a:t>
            </a:r>
          </a:p>
          <a:p>
            <a:pPr>
              <a:spcBef>
                <a:spcPct val="0"/>
              </a:spcBef>
              <a:buFont typeface="Wingdings" panose="05000000000000000000" pitchFamily="2" charset="2"/>
              <a:buChar char="§"/>
            </a:pPr>
            <a:r>
              <a:rPr lang="cs-CZ" altLang="cs-CZ" sz="800" b="1" dirty="0">
                <a:latin typeface="Arial" charset="0"/>
              </a:rPr>
              <a:t>Aktivní ventilace </a:t>
            </a:r>
            <a:r>
              <a:rPr lang="cs-CZ" altLang="cs-CZ" sz="800" dirty="0">
                <a:latin typeface="Arial" charset="0"/>
              </a:rPr>
              <a:t>– zajistí konstantní vnitřní teplotu, nepřehřívání dvířek a madla</a:t>
            </a:r>
            <a:endParaRPr lang="cs-CZ" altLang="cs-CZ" sz="800" dirty="0">
              <a:latin typeface="Arial" charset="0"/>
              <a:cs typeface="+mn-cs"/>
            </a:endParaRP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endParaRPr lang="cs-CZ" altLang="cs-CZ" sz="800" dirty="0">
              <a:latin typeface="Arial" charset="0"/>
              <a:cs typeface="+mn-cs"/>
            </a:endParaRP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u="sng" dirty="0">
                <a:latin typeface="Arial" charset="0"/>
                <a:cs typeface="+mn-cs"/>
              </a:rPr>
              <a:t>Bezpečnost</a:t>
            </a:r>
            <a:r>
              <a:rPr lang="cs-CZ" altLang="cs-CZ" sz="800" dirty="0">
                <a:latin typeface="Arial" charset="0"/>
                <a:cs typeface="+mn-cs"/>
              </a:rPr>
              <a:t>	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4</a:t>
            </a:r>
            <a:r>
              <a:rPr lang="cs-CZ" altLang="cs-CZ" sz="800" b="1" dirty="0">
                <a:latin typeface="Arial" charset="0"/>
                <a:cs typeface="+mn-cs"/>
              </a:rPr>
              <a:t> bezpečnostní skla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			</a:t>
            </a:r>
            <a:br>
              <a:rPr lang="cs-CZ" altLang="cs-CZ" sz="800" dirty="0">
                <a:latin typeface="Arial" charset="0"/>
              </a:rPr>
            </a:br>
            <a:r>
              <a:rPr lang="cs-CZ" altLang="cs-CZ" sz="800" b="1" u="sng" dirty="0">
                <a:latin typeface="Arial" charset="0"/>
                <a:cs typeface="+mn-cs"/>
              </a:rPr>
              <a:t>Konstrukce</a:t>
            </a:r>
            <a:r>
              <a:rPr lang="cs-CZ" altLang="cs-CZ" sz="800" b="1" dirty="0">
                <a:latin typeface="Arial" charset="0"/>
                <a:cs typeface="+mn-cs"/>
              </a:rPr>
              <a:t> 			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  <a:cs typeface="+mn-cs"/>
              </a:rPr>
              <a:t>Postranní osvětlení LED pro viditelnost 360°C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Nerezové pojezdy pro vedení plechů		 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Teleskopický výsuv (1x)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  <a:cs typeface="+mn-cs"/>
              </a:rPr>
              <a:t>Soft </a:t>
            </a:r>
            <a:r>
              <a:rPr lang="cs-CZ" altLang="cs-CZ" sz="800" b="1" dirty="0" err="1">
                <a:latin typeface="Arial" charset="0"/>
                <a:cs typeface="+mn-cs"/>
              </a:rPr>
              <a:t>Close</a:t>
            </a:r>
            <a:r>
              <a:rPr lang="cs-CZ" altLang="cs-CZ" sz="800" b="1" dirty="0">
                <a:latin typeface="Arial" charset="0"/>
                <a:cs typeface="+mn-cs"/>
              </a:rPr>
              <a:t> – pomalé dovírání dvířek</a:t>
            </a:r>
          </a:p>
        </p:txBody>
      </p:sp>
      <p:cxnSp>
        <p:nvCxnSpPr>
          <p:cNvPr id="35" name="Straight Connector 34"/>
          <p:cNvCxnSpPr/>
          <p:nvPr/>
        </p:nvCxnSpPr>
        <p:spPr>
          <a:xfrm>
            <a:off x="5652120" y="980728"/>
            <a:ext cx="0" cy="5220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9" name="Obdélník 18"/>
          <p:cNvSpPr/>
          <p:nvPr/>
        </p:nvSpPr>
        <p:spPr>
          <a:xfrm>
            <a:off x="5662119" y="5013176"/>
            <a:ext cx="338437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Logistická data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Kód		33703166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EAN		8059019010984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Barva		Černé sklo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Rozměry výrobku V × Š × H (mm)	595 × 595 × 546</a:t>
            </a:r>
            <a:endParaRPr lang="cs-CZ" altLang="cs-CZ" sz="800" b="1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Čistá váha výrobku (kg)	37,28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Rozměry balení V × Š × H (mm)	665 × 620 × 640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Hmotnost s obalem (kg)	38,98</a:t>
            </a:r>
          </a:p>
        </p:txBody>
      </p:sp>
      <p:sp>
        <p:nvSpPr>
          <p:cNvPr id="50" name="TextovéPole 49"/>
          <p:cNvSpPr txBox="1"/>
          <p:nvPr/>
        </p:nvSpPr>
        <p:spPr>
          <a:xfrm>
            <a:off x="4788024" y="1916832"/>
            <a:ext cx="8640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Bezdotyková technologie ovládání chladničky</a:t>
            </a:r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13" name="Zaoblený obdélník 12"/>
          <p:cNvSpPr/>
          <p:nvPr/>
        </p:nvSpPr>
        <p:spPr>
          <a:xfrm>
            <a:off x="4355976" y="2780928"/>
            <a:ext cx="360040" cy="216024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7" name="TextovéPole 16"/>
          <p:cNvSpPr txBox="1"/>
          <p:nvPr/>
        </p:nvSpPr>
        <p:spPr>
          <a:xfrm>
            <a:off x="4856465" y="1166874"/>
            <a:ext cx="78422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Ovládání na dálku pomocí aplikace </a:t>
            </a:r>
            <a:r>
              <a:rPr lang="cs-CZ" sz="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hOn</a:t>
            </a:r>
            <a:endParaRPr lang="cs-CZ" sz="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TextovéPole 29"/>
          <p:cNvSpPr txBox="1"/>
          <p:nvPr/>
        </p:nvSpPr>
        <p:spPr>
          <a:xfrm>
            <a:off x="4811811" y="2071402"/>
            <a:ext cx="8628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Funkce Soft+ pro dokonale měkké pokrmy</a:t>
            </a:r>
          </a:p>
        </p:txBody>
      </p:sp>
      <p:sp>
        <p:nvSpPr>
          <p:cNvPr id="31" name="TextovéPole 30"/>
          <p:cNvSpPr txBox="1"/>
          <p:nvPr/>
        </p:nvSpPr>
        <p:spPr>
          <a:xfrm>
            <a:off x="4830382" y="2989529"/>
            <a:ext cx="81496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Teleskopický výsuv</a:t>
            </a:r>
          </a:p>
        </p:txBody>
      </p:sp>
      <p:sp>
        <p:nvSpPr>
          <p:cNvPr id="36" name="TextovéPole 35"/>
          <p:cNvSpPr txBox="1"/>
          <p:nvPr/>
        </p:nvSpPr>
        <p:spPr>
          <a:xfrm>
            <a:off x="4791361" y="3720961"/>
            <a:ext cx="91443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Postranní osvětlení pro 360°C viditelnost</a:t>
            </a:r>
          </a:p>
        </p:txBody>
      </p:sp>
      <p:pic>
        <p:nvPicPr>
          <p:cNvPr id="24" name="Obrázek 23">
            <a:extLst>
              <a:ext uri="{FF2B5EF4-FFF2-40B4-BE49-F238E27FC236}">
                <a16:creationId xmlns:a16="http://schemas.microsoft.com/office/drawing/2014/main" id="{30465F23-FF22-46EE-901E-B0690441B1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33844" y="1101268"/>
            <a:ext cx="589760" cy="626240"/>
          </a:xfrm>
          <a:prstGeom prst="rect">
            <a:avLst/>
          </a:prstGeom>
        </p:spPr>
      </p:pic>
      <p:pic>
        <p:nvPicPr>
          <p:cNvPr id="28" name="Obrázek 27">
            <a:extLst>
              <a:ext uri="{FF2B5EF4-FFF2-40B4-BE49-F238E27FC236}">
                <a16:creationId xmlns:a16="http://schemas.microsoft.com/office/drawing/2014/main" id="{4AD5A672-9D3B-4494-BFD9-E023DE19BDD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72591" y="3723100"/>
            <a:ext cx="705392" cy="683188"/>
          </a:xfrm>
          <a:prstGeom prst="rect">
            <a:avLst/>
          </a:prstGeom>
        </p:spPr>
      </p:pic>
      <p:pic>
        <p:nvPicPr>
          <p:cNvPr id="40" name="Obrázek 39">
            <a:extLst>
              <a:ext uri="{FF2B5EF4-FFF2-40B4-BE49-F238E27FC236}">
                <a16:creationId xmlns:a16="http://schemas.microsoft.com/office/drawing/2014/main" id="{7F7E5044-A133-435D-8505-7BA3B6DCBBD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72591" y="1947405"/>
            <a:ext cx="727358" cy="709660"/>
          </a:xfrm>
          <a:prstGeom prst="rect">
            <a:avLst/>
          </a:prstGeom>
        </p:spPr>
      </p:pic>
      <p:pic>
        <p:nvPicPr>
          <p:cNvPr id="42" name="Obrázek 41">
            <a:extLst>
              <a:ext uri="{FF2B5EF4-FFF2-40B4-BE49-F238E27FC236}">
                <a16:creationId xmlns:a16="http://schemas.microsoft.com/office/drawing/2014/main" id="{75EAABF9-C665-474B-818A-DC0625773AD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080533" y="2897011"/>
            <a:ext cx="693534" cy="559666"/>
          </a:xfrm>
          <a:prstGeom prst="rect">
            <a:avLst/>
          </a:prstGeom>
        </p:spPr>
      </p:pic>
      <p:pic>
        <p:nvPicPr>
          <p:cNvPr id="44" name="Obrázek 43">
            <a:extLst>
              <a:ext uri="{FF2B5EF4-FFF2-40B4-BE49-F238E27FC236}">
                <a16:creationId xmlns:a16="http://schemas.microsoft.com/office/drawing/2014/main" id="{C48B6050-6194-4219-AFD9-96B169410FF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037096" y="4559889"/>
            <a:ext cx="731511" cy="683188"/>
          </a:xfrm>
          <a:prstGeom prst="rect">
            <a:avLst/>
          </a:prstGeom>
        </p:spPr>
      </p:pic>
      <p:sp>
        <p:nvSpPr>
          <p:cNvPr id="46" name="TextovéPole 45">
            <a:extLst>
              <a:ext uri="{FF2B5EF4-FFF2-40B4-BE49-F238E27FC236}">
                <a16:creationId xmlns:a16="http://schemas.microsoft.com/office/drawing/2014/main" id="{38B9F9D3-E082-4EB9-AFCB-466BCAC760C4}"/>
              </a:ext>
            </a:extLst>
          </p:cNvPr>
          <p:cNvSpPr txBox="1"/>
          <p:nvPr/>
        </p:nvSpPr>
        <p:spPr>
          <a:xfrm>
            <a:off x="4820306" y="4726833"/>
            <a:ext cx="79953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Pyrolytické čištění trouby</a:t>
            </a:r>
          </a:p>
        </p:txBody>
      </p:sp>
      <p:sp>
        <p:nvSpPr>
          <p:cNvPr id="45" name="TextovéPole 44">
            <a:extLst>
              <a:ext uri="{FF2B5EF4-FFF2-40B4-BE49-F238E27FC236}">
                <a16:creationId xmlns:a16="http://schemas.microsoft.com/office/drawing/2014/main" id="{F7B26AD6-8C7A-4F20-B2F2-11E44277A3C2}"/>
              </a:ext>
            </a:extLst>
          </p:cNvPr>
          <p:cNvSpPr txBox="1"/>
          <p:nvPr/>
        </p:nvSpPr>
        <p:spPr>
          <a:xfrm>
            <a:off x="95138" y="6235035"/>
            <a:ext cx="18869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b="1" u="sng" dirty="0">
                <a:solidFill>
                  <a:schemeClr val="bg1"/>
                </a:solidFill>
                <a:latin typeface="Arial" charset="0"/>
              </a:rPr>
              <a:t>Příslušenství</a:t>
            </a:r>
            <a:br>
              <a:rPr lang="cs-CZ" sz="800" dirty="0">
                <a:solidFill>
                  <a:schemeClr val="bg1"/>
                </a:solidFill>
                <a:latin typeface="Arial" charset="0"/>
              </a:rPr>
            </a:br>
            <a:r>
              <a:rPr lang="cs-CZ" sz="800" dirty="0">
                <a:solidFill>
                  <a:schemeClr val="bg1"/>
                </a:solidFill>
                <a:latin typeface="Arial" charset="0"/>
              </a:rPr>
              <a:t>1x plech – 35 mm</a:t>
            </a:r>
          </a:p>
          <a:p>
            <a:r>
              <a:rPr lang="cs-CZ" sz="800" dirty="0">
                <a:solidFill>
                  <a:schemeClr val="bg1"/>
                </a:solidFill>
                <a:latin typeface="Arial" charset="0"/>
              </a:rPr>
              <a:t>2x rošt</a:t>
            </a:r>
          </a:p>
          <a:p>
            <a:r>
              <a:rPr lang="cs-CZ" sz="800" dirty="0">
                <a:solidFill>
                  <a:schemeClr val="bg1"/>
                </a:solidFill>
                <a:latin typeface="Arial" charset="0"/>
              </a:rPr>
              <a:t>1x teplotní sonda kabelová</a:t>
            </a:r>
          </a:p>
        </p:txBody>
      </p:sp>
      <p:pic>
        <p:nvPicPr>
          <p:cNvPr id="11" name="Obrázek 10">
            <a:extLst>
              <a:ext uri="{FF2B5EF4-FFF2-40B4-BE49-F238E27FC236}">
                <a16:creationId xmlns:a16="http://schemas.microsoft.com/office/drawing/2014/main" id="{F19215E0-0619-4DD8-BB55-602D49ED725F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45" t="2714" r="1845" b="1701"/>
          <a:stretch/>
        </p:blipFill>
        <p:spPr>
          <a:xfrm>
            <a:off x="5717844" y="980728"/>
            <a:ext cx="2033587" cy="2012239"/>
          </a:xfrm>
          <a:prstGeom prst="rect">
            <a:avLst/>
          </a:prstGeom>
        </p:spPr>
      </p:pic>
      <p:pic>
        <p:nvPicPr>
          <p:cNvPr id="4" name="Obrázek 3">
            <a:extLst>
              <a:ext uri="{FF2B5EF4-FFF2-40B4-BE49-F238E27FC236}">
                <a16:creationId xmlns:a16="http://schemas.microsoft.com/office/drawing/2014/main" id="{21E9ABD1-38B7-4FE5-9C1C-890C2ABD0BF5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96" b="1489"/>
          <a:stretch/>
        </p:blipFill>
        <p:spPr>
          <a:xfrm>
            <a:off x="7956376" y="980728"/>
            <a:ext cx="1033071" cy="2012239"/>
          </a:xfrm>
          <a:prstGeom prst="rect">
            <a:avLst/>
          </a:prstGeom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6A4E1BE4-36DD-405D-B97A-9053A6A40BA8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0312" y="3100857"/>
            <a:ext cx="1598148" cy="1598148"/>
          </a:xfrm>
          <a:prstGeom prst="rect">
            <a:avLst/>
          </a:prstGeom>
        </p:spPr>
      </p:pic>
      <p:pic>
        <p:nvPicPr>
          <p:cNvPr id="10" name="Obrázek 9">
            <a:extLst>
              <a:ext uri="{FF2B5EF4-FFF2-40B4-BE49-F238E27FC236}">
                <a16:creationId xmlns:a16="http://schemas.microsoft.com/office/drawing/2014/main" id="{879741F7-34FE-4F29-8A49-B2217CE49D5A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7923" y="3094577"/>
            <a:ext cx="1598148" cy="1598148"/>
          </a:xfrm>
          <a:prstGeom prst="rect">
            <a:avLst/>
          </a:prstGeom>
        </p:spPr>
      </p:pic>
      <p:sp>
        <p:nvSpPr>
          <p:cNvPr id="37" name="TextovéPole 36">
            <a:extLst>
              <a:ext uri="{FF2B5EF4-FFF2-40B4-BE49-F238E27FC236}">
                <a16:creationId xmlns:a16="http://schemas.microsoft.com/office/drawing/2014/main" id="{EA79EB14-6739-4427-AAE0-2E35DB65365D}"/>
              </a:ext>
            </a:extLst>
          </p:cNvPr>
          <p:cNvSpPr txBox="1"/>
          <p:nvPr/>
        </p:nvSpPr>
        <p:spPr>
          <a:xfrm>
            <a:off x="4783546" y="5521849"/>
            <a:ext cx="8137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Teplotní sonda Preci</a:t>
            </a:r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Probe</a:t>
            </a:r>
            <a:endParaRPr lang="cs-CZ" sz="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" name="Skupina 2">
            <a:extLst>
              <a:ext uri="{FF2B5EF4-FFF2-40B4-BE49-F238E27FC236}">
                <a16:creationId xmlns:a16="http://schemas.microsoft.com/office/drawing/2014/main" id="{FFB79E82-D07F-A24C-CEEE-21AFDFACD2C4}"/>
              </a:ext>
            </a:extLst>
          </p:cNvPr>
          <p:cNvGrpSpPr/>
          <p:nvPr/>
        </p:nvGrpSpPr>
        <p:grpSpPr>
          <a:xfrm>
            <a:off x="4072591" y="5339333"/>
            <a:ext cx="683188" cy="683188"/>
            <a:chOff x="4072591" y="5339333"/>
            <a:chExt cx="683188" cy="683188"/>
          </a:xfrm>
        </p:grpSpPr>
        <p:pic>
          <p:nvPicPr>
            <p:cNvPr id="14" name="Obrázek 13">
              <a:extLst>
                <a:ext uri="{FF2B5EF4-FFF2-40B4-BE49-F238E27FC236}">
                  <a16:creationId xmlns:a16="http://schemas.microsoft.com/office/drawing/2014/main" id="{556528F2-D556-457D-8B5E-69089BC1B443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72591" y="5339333"/>
              <a:ext cx="683188" cy="683188"/>
            </a:xfrm>
            <a:prstGeom prst="rect">
              <a:avLst/>
            </a:prstGeom>
          </p:spPr>
        </p:pic>
        <p:sp>
          <p:nvSpPr>
            <p:cNvPr id="2" name="Ovál 1">
              <a:extLst>
                <a:ext uri="{FF2B5EF4-FFF2-40B4-BE49-F238E27FC236}">
                  <a16:creationId xmlns:a16="http://schemas.microsoft.com/office/drawing/2014/main" id="{0890A0B5-3025-B735-8698-C5ACC9EDCA63}"/>
                </a:ext>
              </a:extLst>
            </p:cNvPr>
            <p:cNvSpPr/>
            <p:nvPr/>
          </p:nvSpPr>
          <p:spPr>
            <a:xfrm>
              <a:off x="4404281" y="5379741"/>
              <a:ext cx="216024" cy="216024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</p:grpSp>
    </p:spTree>
    <p:extLst>
      <p:ext uri="{BB962C8B-B14F-4D97-AF65-F5344CB8AC3E}">
        <p14:creationId xmlns:p14="http://schemas.microsoft.com/office/powerpoint/2010/main" val="3874233977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795BD839E46F24EB4770DF09025A07F" ma:contentTypeVersion="11" ma:contentTypeDescription="Vytvoří nový dokument" ma:contentTypeScope="" ma:versionID="899d58e324f7d2ad8dbbf30f92ba481f">
  <xsd:schema xmlns:xsd="http://www.w3.org/2001/XMLSchema" xmlns:xs="http://www.w3.org/2001/XMLSchema" xmlns:p="http://schemas.microsoft.com/office/2006/metadata/properties" xmlns:ns3="a09af93a-bc92-4cce-8ba3-c8fdbed82e22" xmlns:ns4="b4af0723-3826-4aee-ba08-906e8dce3040" targetNamespace="http://schemas.microsoft.com/office/2006/metadata/properties" ma:root="true" ma:fieldsID="8ecc31191407e2209a8b26e29ff69bbb" ns3:_="" ns4:_="">
    <xsd:import namespace="a09af93a-bc92-4cce-8ba3-c8fdbed82e22"/>
    <xsd:import namespace="b4af0723-3826-4aee-ba08-906e8dce3040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Location" minOccurs="0"/>
                <xsd:element ref="ns3:MediaServiceOCR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EventHashCode" minOccurs="0"/>
                <xsd:element ref="ns3:MediaServiceGenerationTi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09af93a-bc92-4cce-8ba3-c8fdbed82e2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description="" ma:internalName="MediaServiceAutoTags" ma:readOnly="true">
      <xsd:simpleType>
        <xsd:restriction base="dms:Text"/>
      </xsd:simpleType>
    </xsd:element>
    <xsd:element name="MediaServiceLocation" ma:index="12" nillable="true" ma:displayName="MediaServiceLocation" ma:description="" ma:internalName="MediaServiceLocation" ma:readOnly="true">
      <xsd:simpleType>
        <xsd:restriction base="dms:Text"/>
      </xsd:simpleType>
    </xsd:element>
    <xsd:element name="MediaServiceOCR" ma:index="13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4af0723-3826-4aee-ba08-906e8dce3040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dílí se s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dílené s podrobnostmi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6" nillable="true" ma:displayName="Hodnota hash upozornění na sdílení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4ADD55FB-A287-496D-995F-BEB9B7F5903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09af93a-bc92-4cce-8ba3-c8fdbed82e22"/>
    <ds:schemaRef ds:uri="b4af0723-3826-4aee-ba08-906e8dce304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738943F7-9869-47ED-98D3-9740D3D8EED8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F71747CF-528E-4FB1-8821-D297DBD7BA7C}">
  <ds:schemaRefs>
    <ds:schemaRef ds:uri="http://schemas.openxmlformats.org/package/2006/metadata/core-properties"/>
    <ds:schemaRef ds:uri="http://purl.org/dc/dcmitype/"/>
    <ds:schemaRef ds:uri="b4af0723-3826-4aee-ba08-906e8dce3040"/>
    <ds:schemaRef ds:uri="http://purl.org/dc/terms/"/>
    <ds:schemaRef ds:uri="a09af93a-bc92-4cce-8ba3-c8fdbed82e22"/>
    <ds:schemaRef ds:uri="http://schemas.microsoft.com/office/2006/documentManagement/types"/>
    <ds:schemaRef ds:uri="http://schemas.microsoft.com/office/2006/metadata/properties"/>
    <ds:schemaRef ds:uri="http://purl.org/dc/elements/1.1/"/>
    <ds:schemaRef ds:uri="http://schemas.microsoft.com/office/infopath/2007/PartnerControl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2437</TotalTime>
  <Words>436</Words>
  <Application>Microsoft Office PowerPoint</Application>
  <PresentationFormat>Předvádění na obrazovce (4:3)</PresentationFormat>
  <Paragraphs>55</Paragraphs>
  <Slides>1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5" baseType="lpstr">
      <vt:lpstr>Arial</vt:lpstr>
      <vt:lpstr>Calibri</vt:lpstr>
      <vt:lpstr>Wingdings</vt:lpstr>
      <vt:lpstr>Motiv systému Office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recepce</dc:creator>
  <cp:lastModifiedBy>Michaela Kurková</cp:lastModifiedBy>
  <cp:revision>296</cp:revision>
  <cp:lastPrinted>2016-05-31T13:00:02Z</cp:lastPrinted>
  <dcterms:created xsi:type="dcterms:W3CDTF">2015-07-16T11:02:07Z</dcterms:created>
  <dcterms:modified xsi:type="dcterms:W3CDTF">2023-06-21T09:06:36Z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0x010100C795BD839E46F24EB4770DF09025A07F</vt:lpwstr>
  </property>
</Properties>
</file>