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HBW7518DT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Kombinovaná vestavná chladnička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výška 177 cm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latin typeface="Arial" charset="0"/>
              </a:rPr>
              <a:t>Energetická třída D, </a:t>
            </a:r>
            <a:r>
              <a:rPr lang="cs-CZ" altLang="cs-CZ" sz="1200" dirty="0" err="1">
                <a:latin typeface="Arial" charset="0"/>
              </a:rPr>
              <a:t>Total</a:t>
            </a:r>
            <a:r>
              <a:rPr lang="cs-CZ" altLang="cs-CZ" sz="1200" dirty="0">
                <a:latin typeface="Arial" charset="0"/>
              </a:rPr>
              <a:t> No </a:t>
            </a:r>
            <a:r>
              <a:rPr lang="cs-CZ" altLang="cs-CZ" sz="1200" dirty="0" err="1">
                <a:latin typeface="Arial" charset="0"/>
              </a:rPr>
              <a:t>Frost</a:t>
            </a:r>
            <a:r>
              <a:rPr lang="cs-CZ" altLang="cs-CZ" sz="1200" dirty="0">
                <a:latin typeface="Arial" charset="0"/>
              </a:rPr>
              <a:t>, </a:t>
            </a:r>
            <a:r>
              <a:rPr lang="cs-CZ" altLang="cs-CZ" sz="1200" dirty="0" err="1">
                <a:latin typeface="Arial" charset="0"/>
              </a:rPr>
              <a:t>Daylight</a:t>
            </a:r>
            <a:r>
              <a:rPr lang="cs-CZ" altLang="cs-CZ" sz="1200" dirty="0">
                <a:latin typeface="Arial" charset="0"/>
              </a:rPr>
              <a:t>, Super </a:t>
            </a:r>
            <a:r>
              <a:rPr lang="cs-CZ" altLang="cs-CZ" sz="1200" dirty="0" err="1">
                <a:latin typeface="Arial" charset="0"/>
              </a:rPr>
              <a:t>Cooling&amp;Freezing</a:t>
            </a:r>
            <a:r>
              <a:rPr lang="cs-CZ" altLang="cs-CZ" sz="1200" dirty="0">
                <a:latin typeface="Arial" charset="0"/>
              </a:rPr>
              <a:t>, My </a:t>
            </a:r>
            <a:r>
              <a:rPr lang="cs-CZ" altLang="cs-CZ" sz="1200" dirty="0" err="1">
                <a:latin typeface="Arial" charset="0"/>
              </a:rPr>
              <a:t>Zone</a:t>
            </a:r>
            <a:r>
              <a:rPr lang="cs-CZ" altLang="cs-CZ" sz="1200" dirty="0">
                <a:latin typeface="Arial" charset="0"/>
              </a:rPr>
              <a:t> (0° - 5 °C) </a:t>
            </a:r>
            <a:endParaRPr lang="cs-CZ" altLang="cs-CZ" sz="1200" dirty="0"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23528" y="980728"/>
            <a:ext cx="3573492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268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lednice (l)		182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mrazáku (l)		86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180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kapacita (Kg)		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(dB(A))	32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SN.N.ST.T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mrazáku		****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WiFi</a:t>
            </a:r>
            <a:r>
              <a:rPr lang="cs-CZ" altLang="cs-CZ" sz="800" b="1" dirty="0">
                <a:latin typeface="Arial" charset="0"/>
              </a:rPr>
              <a:t> + BLE </a:t>
            </a:r>
            <a:r>
              <a:rPr lang="cs-CZ" altLang="cs-CZ" sz="800" dirty="0">
                <a:latin typeface="Arial" charset="0"/>
              </a:rPr>
              <a:t>– ovládání přes aplikaci </a:t>
            </a:r>
            <a:r>
              <a:rPr lang="cs-CZ" altLang="cs-CZ" sz="800" dirty="0" err="1">
                <a:latin typeface="Arial" charset="0"/>
              </a:rPr>
              <a:t>hOn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err="1">
                <a:latin typeface="Arial" charset="0"/>
              </a:rPr>
              <a:t>Total</a:t>
            </a:r>
            <a:r>
              <a:rPr lang="cs-CZ" altLang="cs-CZ" sz="800" b="1" dirty="0">
                <a:latin typeface="Arial" charset="0"/>
              </a:rPr>
              <a:t> No </a:t>
            </a:r>
            <a:r>
              <a:rPr lang="cs-CZ" altLang="cs-CZ" sz="800" b="1" dirty="0" err="1">
                <a:latin typeface="Arial" charset="0"/>
              </a:rPr>
              <a:t>Frost</a:t>
            </a:r>
            <a:r>
              <a:rPr lang="cs-CZ" altLang="cs-CZ" sz="800" dirty="0">
                <a:latin typeface="Arial" charset="0"/>
              </a:rPr>
              <a:t>, Super </a:t>
            </a:r>
            <a:r>
              <a:rPr lang="cs-CZ" altLang="cs-CZ" sz="800" dirty="0" err="1">
                <a:latin typeface="Arial" charset="0"/>
              </a:rPr>
              <a:t>Cooling</a:t>
            </a:r>
            <a:r>
              <a:rPr lang="cs-CZ" altLang="cs-CZ" sz="800" dirty="0">
                <a:latin typeface="Arial" charset="0"/>
              </a:rPr>
              <a:t> – rychlé zchlazení v lednici, Super </a:t>
            </a:r>
            <a:r>
              <a:rPr lang="cs-CZ" altLang="cs-CZ" sz="800" dirty="0" err="1">
                <a:latin typeface="Arial" charset="0"/>
              </a:rPr>
              <a:t>Freezing</a:t>
            </a:r>
            <a:r>
              <a:rPr lang="cs-CZ" altLang="cs-CZ" sz="800" dirty="0">
                <a:latin typeface="Arial" charset="0"/>
              </a:rPr>
              <a:t> – rychle zmražení v mrazáku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Prázdninový režim, Eko režim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Průměrná teplota chladničky +4℃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Průměrná teplota mrazničky -18℃</a:t>
            </a: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Elektronické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+1 polic, 2+3 přihrádek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My </a:t>
            </a:r>
            <a:r>
              <a:rPr lang="cs-CZ" altLang="cs-CZ" sz="800" dirty="0" err="1">
                <a:latin typeface="Arial" charset="0"/>
              </a:rPr>
              <a:t>Zone</a:t>
            </a:r>
            <a:r>
              <a:rPr lang="cs-CZ" altLang="cs-CZ" sz="800" dirty="0">
                <a:latin typeface="Arial" charset="0"/>
              </a:rPr>
              <a:t> – zásuvka s teplotním rozsahem 0℃, 3℃, 5℃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</a:t>
            </a:r>
            <a:r>
              <a:rPr lang="cs-CZ" altLang="cs-CZ" sz="800" dirty="0" err="1">
                <a:latin typeface="Arial" charset="0"/>
              </a:rPr>
              <a:t>Crisper</a:t>
            </a:r>
            <a:r>
              <a:rPr lang="cs-CZ" altLang="cs-CZ" sz="800" dirty="0">
                <a:latin typeface="Arial" charset="0"/>
              </a:rPr>
              <a:t> (zásuvka na zeleninu) s HCS (humidity </a:t>
            </a:r>
            <a:r>
              <a:rPr lang="cs-CZ" altLang="cs-CZ" sz="800" dirty="0" err="1">
                <a:latin typeface="Arial" charset="0"/>
              </a:rPr>
              <a:t>control</a:t>
            </a:r>
            <a:r>
              <a:rPr lang="cs-CZ" altLang="cs-CZ" sz="800" dirty="0">
                <a:latin typeface="Arial" charset="0"/>
              </a:rPr>
              <a:t> systém) 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Police na víno (chromovaná, 4 lahve), 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velké zásuvky + 1 malá zásuvka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Zásobník na led</a:t>
            </a:r>
            <a:r>
              <a:rPr lang="cs-CZ" altLang="cs-CZ" sz="800" dirty="0">
                <a:latin typeface="Arial" charset="0"/>
              </a:rPr>
              <a:t> (manuální)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Invertorový kompresor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ABT - zabraňují tvorbě bakterií (UV světlo)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LED displej umístněný v horní části My </a:t>
            </a:r>
            <a:r>
              <a:rPr lang="cs-CZ" altLang="cs-CZ" sz="800" dirty="0" err="1">
                <a:latin typeface="Arial" charset="0"/>
              </a:rPr>
              <a:t>Zone</a:t>
            </a:r>
            <a:r>
              <a:rPr lang="cs-CZ" altLang="cs-CZ" sz="800" dirty="0">
                <a:latin typeface="Arial" charset="0"/>
              </a:rPr>
              <a:t>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Reverzibilní dvířka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Daylight</a:t>
            </a:r>
            <a:r>
              <a:rPr lang="cs-CZ" altLang="cs-CZ" sz="800" b="1" dirty="0">
                <a:latin typeface="Arial" charset="0"/>
              </a:rPr>
              <a:t> osvětlení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Posuvné (</a:t>
            </a:r>
            <a:r>
              <a:rPr lang="cs-CZ" altLang="cs-CZ" sz="800" dirty="0" err="1">
                <a:latin typeface="Arial" charset="0"/>
              </a:rPr>
              <a:t>sliding</a:t>
            </a:r>
            <a:r>
              <a:rPr lang="cs-CZ" altLang="cs-CZ" sz="800" dirty="0">
                <a:latin typeface="Arial" charset="0"/>
              </a:rPr>
              <a:t>) panty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26681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34901579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6901018090288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1772 × 540 × 550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71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1885 × 584 × 613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79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743325" y="204379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Daylight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osvětlení</a:t>
            </a:r>
          </a:p>
        </p:txBody>
      </p:sp>
      <p:sp>
        <p:nvSpPr>
          <p:cNvPr id="29" name="TextovéPole 28"/>
          <p:cNvSpPr txBox="1"/>
          <p:nvPr/>
        </p:nvSpPr>
        <p:spPr>
          <a:xfrm>
            <a:off x="4762052" y="2876109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Zabraňuje tvorbě bakterií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508104" y="85683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cxnSp>
        <p:nvCxnSpPr>
          <p:cNvPr id="26" name="Přímá spojnice se šipkou 25">
            <a:extLst>
              <a:ext uri="{FF2B5EF4-FFF2-40B4-BE49-F238E27FC236}">
                <a16:creationId xmlns:a16="http://schemas.microsoft.com/office/drawing/2014/main" id="{01E79EFA-44C4-4264-AE83-D4732D239184}"/>
              </a:ext>
            </a:extLst>
          </p:cNvPr>
          <p:cNvCxnSpPr>
            <a:cxnSpLocks/>
          </p:cNvCxnSpPr>
          <p:nvPr/>
        </p:nvCxnSpPr>
        <p:spPr>
          <a:xfrm>
            <a:off x="7308304" y="1238295"/>
            <a:ext cx="0" cy="2504770"/>
          </a:xfrm>
          <a:prstGeom prst="straightConnector1">
            <a:avLst/>
          </a:prstGeom>
          <a:ln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CF488D36-42D3-47A3-A2B0-03D9D78FAFFB}"/>
              </a:ext>
            </a:extLst>
          </p:cNvPr>
          <p:cNvSpPr txBox="1"/>
          <p:nvPr/>
        </p:nvSpPr>
        <p:spPr>
          <a:xfrm>
            <a:off x="7409919" y="2173196"/>
            <a:ext cx="353943" cy="63496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cs-CZ" sz="1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177 cm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75CFF01-88A4-1911-AE02-AD3ACD5C2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7323" y="3582937"/>
            <a:ext cx="672405" cy="67240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1BC8B90-E8B6-0497-C5BA-25579683A752}"/>
              </a:ext>
            </a:extLst>
          </p:cNvPr>
          <p:cNvSpPr txBox="1"/>
          <p:nvPr/>
        </p:nvSpPr>
        <p:spPr>
          <a:xfrm>
            <a:off x="4762052" y="3764086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76713B6-57F2-54DB-BD56-1A1F12FA98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1559" y="4450716"/>
            <a:ext cx="729115" cy="562460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A513D639-1B30-A8A0-0FB3-7F53375AF738}"/>
              </a:ext>
            </a:extLst>
          </p:cNvPr>
          <p:cNvSpPr txBox="1"/>
          <p:nvPr/>
        </p:nvSpPr>
        <p:spPr>
          <a:xfrm>
            <a:off x="4762052" y="44782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Crisper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zásuvka na zeleninu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C11B39E-085F-CE74-C600-D5E9EB355D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3962" y="1026480"/>
            <a:ext cx="1498385" cy="271658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2FCE7A3F-036B-0295-3083-61C0E722AF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8144" y="3836692"/>
            <a:ext cx="1497894" cy="1009908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7BFFE0ED-F1AA-89A9-B9F6-168945A34E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1022" y="3833406"/>
            <a:ext cx="1410572" cy="100990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BFD0F720-44B6-D315-82FA-568F3B0361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3280" y="1385147"/>
            <a:ext cx="1128935" cy="2278397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084AA6A7-EF3A-9B8D-8351-B7654E1D5A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58011" y="281234"/>
            <a:ext cx="562461" cy="562461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9A2C8666-C83D-87E0-35D7-04CDDBB759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2726" y="2701544"/>
            <a:ext cx="666779" cy="642515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A8E1D68E-521C-1D1A-6821-16083944FE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22729" y="1916378"/>
            <a:ext cx="626238" cy="621745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0B0E6C10-FED2-7502-D9E7-452876786F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20859" y="5170526"/>
            <a:ext cx="543829" cy="544615"/>
          </a:xfrm>
          <a:prstGeom prst="rect">
            <a:avLst/>
          </a:prstGeom>
        </p:spPr>
      </p:pic>
      <p:sp>
        <p:nvSpPr>
          <p:cNvPr id="30" name="TextovéPole 29">
            <a:extLst>
              <a:ext uri="{FF2B5EF4-FFF2-40B4-BE49-F238E27FC236}">
                <a16:creationId xmlns:a16="http://schemas.microsoft.com/office/drawing/2014/main" id="{1CBBC434-85DB-420E-C52F-07A5E5FA7856}"/>
              </a:ext>
            </a:extLst>
          </p:cNvPr>
          <p:cNvSpPr txBox="1"/>
          <p:nvPr/>
        </p:nvSpPr>
        <p:spPr>
          <a:xfrm>
            <a:off x="4736722" y="5315085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Nízkoteplotní zásuvka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E2EC4577-B6B1-2B52-4475-5F5291B5CBA9}"/>
              </a:ext>
            </a:extLst>
          </p:cNvPr>
          <p:cNvSpPr txBox="1"/>
          <p:nvPr/>
        </p:nvSpPr>
        <p:spPr>
          <a:xfrm>
            <a:off x="4746288" y="1160116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BLE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Ovládávní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přes aplikaci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E1B3525-0F70-C567-BB5C-3175ADB7232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80489" y="1146292"/>
            <a:ext cx="489178" cy="51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4af0723-3826-4aee-ba08-906e8dce3040"/>
    <ds:schemaRef ds:uri="http://schemas.microsoft.com/office/infopath/2007/PartnerControls"/>
    <ds:schemaRef ds:uri="http://purl.org/dc/elements/1.1/"/>
    <ds:schemaRef ds:uri="a09af93a-bc92-4cce-8ba3-c8fdbed82e2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2353</TotalTime>
  <Words>400</Words>
  <Application>Microsoft Office PowerPoint</Application>
  <PresentationFormat>Předvádění na obrazovce (4:3)</PresentationFormat>
  <Paragraphs>60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270</cp:revision>
  <cp:lastPrinted>2016-05-31T13:00:02Z</cp:lastPrinted>
  <dcterms:created xsi:type="dcterms:W3CDTF">2015-07-16T11:02:07Z</dcterms:created>
  <dcterms:modified xsi:type="dcterms:W3CDTF">2024-09-25T07:10:42Z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