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7" autoAdjust="0"/>
    <p:restoredTop sz="95405" autoAdjust="0"/>
  </p:normalViewPr>
  <p:slideViewPr>
    <p:cSldViewPr snapToGrid="0">
      <p:cViewPr varScale="1">
        <p:scale>
          <a:sx n="83" d="100"/>
          <a:sy n="83" d="100"/>
        </p:scale>
        <p:origin x="1402" y="77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18.03.2022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18.03.2022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18.03.2022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18.03.2022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18.03.2022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18.03.2022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18.03.2022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18.03.2022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18.03.2022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18.03.2022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18.03.2022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18.03.2022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12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Vývojový diagram: spojnice 57">
            <a:extLst>
              <a:ext uri="{FF2B5EF4-FFF2-40B4-BE49-F238E27FC236}">
                <a16:creationId xmlns:a16="http://schemas.microsoft.com/office/drawing/2014/main" id="{DBFEA9C4-1373-4BE7-B080-3370A3ACF152}"/>
              </a:ext>
            </a:extLst>
          </p:cNvPr>
          <p:cNvSpPr/>
          <p:nvPr/>
        </p:nvSpPr>
        <p:spPr>
          <a:xfrm>
            <a:off x="4938411" y="4890702"/>
            <a:ext cx="693359" cy="697888"/>
          </a:xfrm>
          <a:prstGeom prst="flowChartConnector">
            <a:avLst/>
          </a:prstGeom>
          <a:solidFill>
            <a:srgbClr val="CC0000"/>
          </a:solidFill>
          <a:ln w="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noFill/>
            </a:endParaRPr>
          </a:p>
        </p:txBody>
      </p:sp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6402" y="0"/>
            <a:ext cx="8755380" cy="92825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  <a:t>HH 64DBB3P</a:t>
            </a:r>
            <a:b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300" b="0" cap="none" dirty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Vestavná </a:t>
            </a:r>
            <a:r>
              <a:rPr lang="cs-CZ" altLang="cs-CZ" sz="1300" b="0" cap="none" dirty="0" err="1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Highlight</a:t>
            </a:r>
            <a:r>
              <a:rPr lang="cs-CZ" altLang="cs-CZ" sz="1300" b="0" cap="none" dirty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 deska H-HOB 500 šíře 60 cm</a:t>
            </a:r>
            <a:br>
              <a:rPr lang="cs-CZ" altLang="cs-CZ" sz="1300" b="0" cap="none" dirty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</a:br>
            <a:r>
              <a:rPr lang="cs-CZ" altLang="cs-CZ" sz="1300" b="0" cap="none" dirty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4 varné zóny, Flexi zóna, Duo zóna, dotykové ovládání, časovač, dětská pojistka</a:t>
            </a:r>
            <a:br>
              <a:rPr lang="cs-CZ" altLang="cs-CZ" sz="1300" b="0" cap="none" dirty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</a:br>
            <a:br>
              <a:rPr lang="cs-CZ" altLang="cs-CZ" sz="1300" b="0" cap="none" dirty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</a:br>
            <a:endParaRPr lang="cs-CZ" altLang="cs-CZ" sz="1300" b="0" cap="none" dirty="0">
              <a:solidFill>
                <a:srgbClr val="C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232568" y="1069352"/>
            <a:ext cx="3898171" cy="1689618"/>
          </a:xfrm>
          <a:ln>
            <a:solidFill>
              <a:srgbClr val="CC0000"/>
            </a:solidFill>
          </a:ln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Počet varných zón	                        4  (kruhové)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Celkový příkon (W)	                        6500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Jištění (A) L1, L2 / 400V~               16 při 6,5 kW - 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bez omezení výkonu    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Jištění (A) L / 230V ~                      32 při 6,5 kW - 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bez omezení výkonu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Standardní připojení s použitím libovolných dvou fází, např. (L1, L2,N,PE) 400V~ 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Nestandardní připojení s použitím jednoho fázového vodiče (L1,N,PE) 230V~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chemeClr val="tx1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Varné zóny</a:t>
            </a:r>
            <a:endParaRPr lang="cs-CZ" altLang="cs-CZ" sz="800" dirty="0">
              <a:solidFill>
                <a:schemeClr val="tx1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Levá přední: Ø 155 mm, 1200 W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Levá zadní 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Duo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: Ø 110 mm / 190 mm – 1000 W + 700 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Pravá zadní:  Ø 190 mm, 1800 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Pravá přední: Ø 190 mm, 1800 W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Pravá 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Flexi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 (souběžně obě pravé zóny): 400 x 200 mm, 3250 W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Funkce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Individuální dotykové ovládání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11 úrovní výkonu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Ukazatel zbytkového tepla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Časovač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Bezpečnost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Dětská pojistka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Bezpečnostní automatické vypnutí v případě dlouhodobé nečinnosti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Ochrana před přehřátím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Ochrana proti přetečení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126078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Box 22"/>
          <p:cNvSpPr txBox="1"/>
          <p:nvPr/>
        </p:nvSpPr>
        <p:spPr>
          <a:xfrm>
            <a:off x="4887884" y="2065184"/>
            <a:ext cx="81949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Dvojitá zóna</a:t>
            </a:r>
          </a:p>
        </p:txBody>
      </p:sp>
      <p:sp>
        <p:nvSpPr>
          <p:cNvPr id="35" name="Obdélník 34"/>
          <p:cNvSpPr/>
          <p:nvPr/>
        </p:nvSpPr>
        <p:spPr>
          <a:xfrm>
            <a:off x="5787435" y="4941168"/>
            <a:ext cx="329442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33801926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8016361961951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Provedení		3 zkosené hrany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	</a:t>
            </a:r>
            <a:r>
              <a:rPr lang="cs-CZ" altLang="cs-CZ" sz="800" dirty="0">
                <a:latin typeface="Arial" panose="020B0604020202020204" pitchFamily="34" charset="0"/>
              </a:rPr>
              <a:t>50,5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 x 590 x 520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11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>
                <a:latin typeface="Arial" panose="020B0604020202020204" pitchFamily="34" charset="0"/>
              </a:rPr>
              <a:t>135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675 x 725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12</a:t>
            </a:r>
          </a:p>
        </p:txBody>
      </p:sp>
      <p:cxnSp>
        <p:nvCxnSpPr>
          <p:cNvPr id="20" name="Přímá spojnice se šipkou 19"/>
          <p:cNvCxnSpPr/>
          <p:nvPr/>
        </p:nvCxnSpPr>
        <p:spPr>
          <a:xfrm>
            <a:off x="5958892" y="1761240"/>
            <a:ext cx="2880000" cy="0"/>
          </a:xfrm>
          <a:prstGeom prst="straightConnector1">
            <a:avLst/>
          </a:prstGeom>
          <a:ln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6842604" y="1401200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60 cm</a:t>
            </a:r>
          </a:p>
        </p:txBody>
      </p:sp>
      <p:sp>
        <p:nvSpPr>
          <p:cNvPr id="26" name="TextBox 22"/>
          <p:cNvSpPr txBox="1"/>
          <p:nvPr/>
        </p:nvSpPr>
        <p:spPr>
          <a:xfrm>
            <a:off x="4895163" y="5095601"/>
            <a:ext cx="76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Dotykové ovládání</a:t>
            </a:r>
          </a:p>
        </p:txBody>
      </p:sp>
      <p:pic>
        <p:nvPicPr>
          <p:cNvPr id="33" name="Obrázek 32">
            <a:extLst>
              <a:ext uri="{FF2B5EF4-FFF2-40B4-BE49-F238E27FC236}">
                <a16:creationId xmlns:a16="http://schemas.microsoft.com/office/drawing/2014/main" id="{37CFE1BC-F423-4906-A324-8E134AB488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495" t="89735" r="41994" b="5746"/>
          <a:stretch/>
        </p:blipFill>
        <p:spPr>
          <a:xfrm>
            <a:off x="4949992" y="1046261"/>
            <a:ext cx="693016" cy="713501"/>
          </a:xfrm>
          <a:prstGeom prst="rect">
            <a:avLst/>
          </a:prstGeom>
        </p:spPr>
      </p:pic>
      <p:pic>
        <p:nvPicPr>
          <p:cNvPr id="34" name="Obrázek 33">
            <a:extLst>
              <a:ext uri="{FF2B5EF4-FFF2-40B4-BE49-F238E27FC236}">
                <a16:creationId xmlns:a16="http://schemas.microsoft.com/office/drawing/2014/main" id="{F5013C3B-B9F9-4391-A1FB-4FE6CBDB9A5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2125" t="55856" r="44344" b="20601"/>
          <a:stretch/>
        </p:blipFill>
        <p:spPr>
          <a:xfrm>
            <a:off x="4178036" y="1066896"/>
            <a:ext cx="693015" cy="678271"/>
          </a:xfrm>
          <a:prstGeom prst="rect">
            <a:avLst/>
          </a:prstGeom>
        </p:spPr>
      </p:pic>
      <p:sp>
        <p:nvSpPr>
          <p:cNvPr id="36" name="Vývojový diagram: spojnice 35">
            <a:extLst>
              <a:ext uri="{FF2B5EF4-FFF2-40B4-BE49-F238E27FC236}">
                <a16:creationId xmlns:a16="http://schemas.microsoft.com/office/drawing/2014/main" id="{3E6FF832-A8B3-4C07-9455-1855F34A82CA}"/>
              </a:ext>
            </a:extLst>
          </p:cNvPr>
          <p:cNvSpPr/>
          <p:nvPr/>
        </p:nvSpPr>
        <p:spPr>
          <a:xfrm>
            <a:off x="4931381" y="1806438"/>
            <a:ext cx="716609" cy="720000"/>
          </a:xfrm>
          <a:prstGeom prst="flowChartConnector">
            <a:avLst/>
          </a:prstGeom>
          <a:solidFill>
            <a:srgbClr val="CC0000"/>
          </a:solidFill>
          <a:ln w="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noFill/>
            </a:endParaRPr>
          </a:p>
        </p:txBody>
      </p:sp>
      <p:sp>
        <p:nvSpPr>
          <p:cNvPr id="37" name="TextBox 22">
            <a:extLst>
              <a:ext uri="{FF2B5EF4-FFF2-40B4-BE49-F238E27FC236}">
                <a16:creationId xmlns:a16="http://schemas.microsoft.com/office/drawing/2014/main" id="{3AAF7567-9643-49AF-8C4B-B5D4B15EF49C}"/>
              </a:ext>
            </a:extLst>
          </p:cNvPr>
          <p:cNvSpPr txBox="1"/>
          <p:nvPr/>
        </p:nvSpPr>
        <p:spPr>
          <a:xfrm>
            <a:off x="4864990" y="1779317"/>
            <a:ext cx="8194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</a:t>
            </a:r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pekáčová</a:t>
            </a:r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zóna </a:t>
            </a:r>
          </a:p>
          <a:p>
            <a:pPr algn="ctr"/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kruhovými </a:t>
            </a:r>
            <a:r>
              <a:rPr lang="cs-CZ" sz="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Highlight</a:t>
            </a:r>
            <a:endParaRPr lang="cs-CZ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s-CZ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Obrázek 37">
            <a:extLst>
              <a:ext uri="{FF2B5EF4-FFF2-40B4-BE49-F238E27FC236}">
                <a16:creationId xmlns:a16="http://schemas.microsoft.com/office/drawing/2014/main" id="{CD872963-38E5-40C3-AD6B-4AEB9C0AFBC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0550" t="57000" r="40040" b="8494"/>
          <a:stretch/>
        </p:blipFill>
        <p:spPr>
          <a:xfrm>
            <a:off x="4170210" y="1797385"/>
            <a:ext cx="735651" cy="735651"/>
          </a:xfrm>
          <a:prstGeom prst="rect">
            <a:avLst/>
          </a:prstGeom>
        </p:spPr>
      </p:pic>
      <p:pic>
        <p:nvPicPr>
          <p:cNvPr id="42" name="Obrázek 41">
            <a:extLst>
              <a:ext uri="{FF2B5EF4-FFF2-40B4-BE49-F238E27FC236}">
                <a16:creationId xmlns:a16="http://schemas.microsoft.com/office/drawing/2014/main" id="{D77D678A-8BBF-4B89-B7ED-2D97BEFECF7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8301" t="55894" r="36397" b="16953"/>
          <a:stretch/>
        </p:blipFill>
        <p:spPr>
          <a:xfrm>
            <a:off x="4227512" y="2685556"/>
            <a:ext cx="608183" cy="606994"/>
          </a:xfrm>
          <a:prstGeom prst="rect">
            <a:avLst/>
          </a:prstGeom>
        </p:spPr>
      </p:pic>
      <p:sp>
        <p:nvSpPr>
          <p:cNvPr id="43" name="Vývojový diagram: spojnice 42">
            <a:extLst>
              <a:ext uri="{FF2B5EF4-FFF2-40B4-BE49-F238E27FC236}">
                <a16:creationId xmlns:a16="http://schemas.microsoft.com/office/drawing/2014/main" id="{50202B70-338D-4512-B22A-4FEDA9F43FD6}"/>
              </a:ext>
            </a:extLst>
          </p:cNvPr>
          <p:cNvSpPr/>
          <p:nvPr/>
        </p:nvSpPr>
        <p:spPr>
          <a:xfrm>
            <a:off x="4938411" y="2614934"/>
            <a:ext cx="716609" cy="720000"/>
          </a:xfrm>
          <a:prstGeom prst="flowChartConnector">
            <a:avLst/>
          </a:prstGeom>
          <a:solidFill>
            <a:srgbClr val="CC0000"/>
          </a:solidFill>
          <a:ln w="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noFill/>
            </a:endParaRPr>
          </a:p>
        </p:txBody>
      </p:sp>
      <p:sp>
        <p:nvSpPr>
          <p:cNvPr id="44" name="TextBox 22">
            <a:extLst>
              <a:ext uri="{FF2B5EF4-FFF2-40B4-BE49-F238E27FC236}">
                <a16:creationId xmlns:a16="http://schemas.microsoft.com/office/drawing/2014/main" id="{DE52C330-6CFB-4D27-B1BE-D0C1C84C6E79}"/>
              </a:ext>
            </a:extLst>
          </p:cNvPr>
          <p:cNvSpPr txBox="1"/>
          <p:nvPr/>
        </p:nvSpPr>
        <p:spPr>
          <a:xfrm>
            <a:off x="4918121" y="2674823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Duo zóna   s flexibilním využitím</a:t>
            </a:r>
          </a:p>
        </p:txBody>
      </p:sp>
      <p:sp>
        <p:nvSpPr>
          <p:cNvPr id="31" name="Vývojový diagram: spojnice 30"/>
          <p:cNvSpPr/>
          <p:nvPr/>
        </p:nvSpPr>
        <p:spPr>
          <a:xfrm>
            <a:off x="4171604" y="2629053"/>
            <a:ext cx="720000" cy="720000"/>
          </a:xfrm>
          <a:prstGeom prst="flowChartConnector">
            <a:avLst/>
          </a:prstGeom>
          <a:noFill/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pic>
        <p:nvPicPr>
          <p:cNvPr id="45" name="Obrázek 44">
            <a:extLst>
              <a:ext uri="{FF2B5EF4-FFF2-40B4-BE49-F238E27FC236}">
                <a16:creationId xmlns:a16="http://schemas.microsoft.com/office/drawing/2014/main" id="{BE65D6E9-3BDF-4226-B195-552F6BB06E7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1766" y="1933110"/>
            <a:ext cx="2937985" cy="2652975"/>
          </a:xfrm>
          <a:prstGeom prst="rect">
            <a:avLst/>
          </a:prstGeom>
        </p:spPr>
      </p:pic>
      <p:pic>
        <p:nvPicPr>
          <p:cNvPr id="49" name="Obrázek 48">
            <a:extLst>
              <a:ext uri="{FF2B5EF4-FFF2-40B4-BE49-F238E27FC236}">
                <a16:creationId xmlns:a16="http://schemas.microsoft.com/office/drawing/2014/main" id="{C22D617D-DB96-4645-A01E-F0062D6B497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9232" t="55113" r="37914" b="4714"/>
          <a:stretch/>
        </p:blipFill>
        <p:spPr>
          <a:xfrm>
            <a:off x="4152690" y="3392850"/>
            <a:ext cx="746746" cy="735232"/>
          </a:xfrm>
          <a:prstGeom prst="rect">
            <a:avLst/>
          </a:prstGeom>
        </p:spPr>
      </p:pic>
      <p:pic>
        <p:nvPicPr>
          <p:cNvPr id="50" name="Obrázek 49">
            <a:extLst>
              <a:ext uri="{FF2B5EF4-FFF2-40B4-BE49-F238E27FC236}">
                <a16:creationId xmlns:a16="http://schemas.microsoft.com/office/drawing/2014/main" id="{4A12BBAD-11AC-4E4C-8EA0-B2EEB90535E8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51891" t="90092" r="45529" b="5329"/>
          <a:stretch/>
        </p:blipFill>
        <p:spPr>
          <a:xfrm>
            <a:off x="4932062" y="3372125"/>
            <a:ext cx="721303" cy="720001"/>
          </a:xfrm>
          <a:prstGeom prst="rect">
            <a:avLst/>
          </a:prstGeom>
        </p:spPr>
      </p:pic>
      <p:pic>
        <p:nvPicPr>
          <p:cNvPr id="51" name="Obrázek 50">
            <a:extLst>
              <a:ext uri="{FF2B5EF4-FFF2-40B4-BE49-F238E27FC236}">
                <a16:creationId xmlns:a16="http://schemas.microsoft.com/office/drawing/2014/main" id="{3945EC1C-D40D-4797-95E7-D08B4C971721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44488" t="64034" r="52939" b="31397"/>
          <a:stretch/>
        </p:blipFill>
        <p:spPr>
          <a:xfrm>
            <a:off x="4958904" y="4124906"/>
            <a:ext cx="720209" cy="719407"/>
          </a:xfrm>
          <a:prstGeom prst="rect">
            <a:avLst/>
          </a:prstGeom>
        </p:spPr>
      </p:pic>
      <p:pic>
        <p:nvPicPr>
          <p:cNvPr id="52" name="Obrázek 51">
            <a:extLst>
              <a:ext uri="{FF2B5EF4-FFF2-40B4-BE49-F238E27FC236}">
                <a16:creationId xmlns:a16="http://schemas.microsoft.com/office/drawing/2014/main" id="{94568A90-2848-40ED-AE85-F4DE54DBE943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41769" t="70095" r="44697" b="6835"/>
          <a:stretch/>
        </p:blipFill>
        <p:spPr>
          <a:xfrm>
            <a:off x="4163746" y="4175086"/>
            <a:ext cx="727858" cy="719770"/>
          </a:xfrm>
          <a:prstGeom prst="rect">
            <a:avLst/>
          </a:prstGeom>
        </p:spPr>
      </p:pic>
      <p:pic>
        <p:nvPicPr>
          <p:cNvPr id="57" name="Obrázek 56">
            <a:extLst>
              <a:ext uri="{FF2B5EF4-FFF2-40B4-BE49-F238E27FC236}">
                <a16:creationId xmlns:a16="http://schemas.microsoft.com/office/drawing/2014/main" id="{52C8B858-02BE-4605-985E-DD5A52DB65F2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39745" t="55838" r="43494" b="15393"/>
          <a:stretch/>
        </p:blipFill>
        <p:spPr>
          <a:xfrm>
            <a:off x="4171577" y="4954780"/>
            <a:ext cx="670543" cy="647421"/>
          </a:xfrm>
          <a:prstGeom prst="rect">
            <a:avLst/>
          </a:prstGeom>
        </p:spPr>
      </p:pic>
      <p:pic>
        <p:nvPicPr>
          <p:cNvPr id="59" name="Obrázek 58">
            <a:extLst>
              <a:ext uri="{FF2B5EF4-FFF2-40B4-BE49-F238E27FC236}">
                <a16:creationId xmlns:a16="http://schemas.microsoft.com/office/drawing/2014/main" id="{23E3FC70-CFCA-4678-BA64-3EAA3E7F19EF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68900" t="6600" r="16138" b="66800"/>
          <a:stretch/>
        </p:blipFill>
        <p:spPr>
          <a:xfrm>
            <a:off x="4159169" y="5649642"/>
            <a:ext cx="682951" cy="682951"/>
          </a:xfrm>
          <a:prstGeom prst="rect">
            <a:avLst/>
          </a:prstGeom>
        </p:spPr>
      </p:pic>
      <p:pic>
        <p:nvPicPr>
          <p:cNvPr id="67" name="Obrázek 66">
            <a:extLst>
              <a:ext uri="{FF2B5EF4-FFF2-40B4-BE49-F238E27FC236}">
                <a16:creationId xmlns:a16="http://schemas.microsoft.com/office/drawing/2014/main" id="{C5BE6D88-E278-460A-A1B3-F0D9547CF07C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48702" t="58562" r="48799" b="36790"/>
          <a:stretch/>
        </p:blipFill>
        <p:spPr>
          <a:xfrm>
            <a:off x="4928058" y="5614234"/>
            <a:ext cx="693359" cy="725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1030</TotalTime>
  <Words>291</Words>
  <Application>Microsoft Office PowerPoint</Application>
  <PresentationFormat>Předvádění na obrazovce (4:3)</PresentationFormat>
  <Paragraphs>41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HH 64DBB3P Vestavná Highlight deska H-HOB 500 šíře 60 cm 4 varné zóny, Flexi zóna, Duo zóna, dotykové ovládání, časovač, dětská pojistka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Kristýna Kopecká</cp:lastModifiedBy>
  <cp:revision>130</cp:revision>
  <cp:lastPrinted>2016-03-31T14:41:45Z</cp:lastPrinted>
  <dcterms:created xsi:type="dcterms:W3CDTF">2016-03-31T13:54:55Z</dcterms:created>
  <dcterms:modified xsi:type="dcterms:W3CDTF">2022-03-18T12:42:56Z</dcterms:modified>
</cp:coreProperties>
</file>