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63" d="100"/>
          <a:sy n="63" d="100"/>
        </p:scale>
        <p:origin x="17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12.07.2023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12.07.2023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12.07.2023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12.07.2023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XIT 6C3TB3B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600" dirty="0">
                <a:latin typeface="Arial" charset="0"/>
              </a:rPr>
              <a:t>Vestavná myčka nádobí I-PRO SHINE SERIES 6 </a:t>
            </a:r>
            <a:r>
              <a:rPr lang="cs-CZ" altLang="cs-CZ" sz="1600" dirty="0" err="1">
                <a:latin typeface="Arial" charset="0"/>
              </a:rPr>
              <a:t>Tall</a:t>
            </a:r>
            <a:r>
              <a:rPr lang="cs-CZ" altLang="cs-CZ" sz="1600" dirty="0">
                <a:latin typeface="Arial" charset="0"/>
              </a:rPr>
              <a:t> –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Digitální displej, 16 sad, 9,5 l, 43 dB(A), Příborová zásuvka rozšířená</a:t>
            </a:r>
            <a:endParaRPr lang="cs-CZ" altLang="cs-CZ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83454" y="980728"/>
            <a:ext cx="3996281" cy="547260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16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 	0,66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	66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(l)	9,5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</a:t>
            </a:r>
            <a:r>
              <a:rPr lang="cs-CZ" altLang="cs-CZ" sz="800" dirty="0" err="1">
                <a:latin typeface="Arial" charset="0"/>
              </a:rPr>
              <a:t>h:min</a:t>
            </a:r>
            <a:r>
              <a:rPr lang="cs-CZ" altLang="cs-CZ" sz="800" dirty="0">
                <a:latin typeface="Arial" charset="0"/>
              </a:rPr>
              <a:t>)		3:35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latin typeface="Arial" charset="0"/>
              </a:rPr>
              <a:t>pW</a:t>
            </a:r>
            <a:r>
              <a:rPr lang="cs-CZ" altLang="cs-CZ" sz="800" dirty="0">
                <a:latin typeface="Arial" charset="0"/>
              </a:rPr>
              <a:t>)	43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u="sng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  <a:r>
              <a:rPr lang="cs-CZ" altLang="cs-CZ" sz="800" b="1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9 Programů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Automatický 45-68 °C </a:t>
            </a:r>
            <a:r>
              <a:rPr lang="cs-CZ" altLang="cs-CZ" sz="800" dirty="0">
                <a:latin typeface="Arial" charset="0"/>
              </a:rPr>
              <a:t>– pro jakýkoliv typ nádobí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Intenzivní 68 °C  </a:t>
            </a:r>
            <a:r>
              <a:rPr lang="cs-CZ" altLang="cs-CZ" sz="800" dirty="0">
                <a:latin typeface="Arial" charset="0"/>
              </a:rPr>
              <a:t>– pro silně znečištěné nádobí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Denní 68 °C </a:t>
            </a:r>
            <a:r>
              <a:rPr lang="cs-CZ" altLang="cs-CZ" sz="800" dirty="0">
                <a:latin typeface="Arial" charset="0"/>
              </a:rPr>
              <a:t>– Nejvhodnější pro nádobí, které je silně znečištěné, nebo pro odstranění zbytků jídla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Easy</a:t>
            </a:r>
            <a:r>
              <a:rPr lang="cs-CZ" altLang="cs-CZ" sz="800" b="1" dirty="0">
                <a:latin typeface="Arial" charset="0"/>
              </a:rPr>
              <a:t> 44‘ </a:t>
            </a:r>
            <a:r>
              <a:rPr lang="cs-CZ" altLang="cs-CZ" sz="800" dirty="0">
                <a:latin typeface="Arial" charset="0"/>
              </a:rPr>
              <a:t>– pro lehce znečištěné nádobí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EKO 50 °C </a:t>
            </a:r>
            <a:r>
              <a:rPr lang="cs-CZ" altLang="cs-CZ" sz="800" dirty="0">
                <a:latin typeface="Arial" charset="0"/>
              </a:rPr>
              <a:t>– Pro běžně znečištěné nádobí s optimální spotřebou vody a energie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Rychlý 60 minut 60 °C - </a:t>
            </a:r>
            <a:r>
              <a:rPr lang="cs-CZ" altLang="cs-CZ" sz="800" dirty="0">
                <a:latin typeface="Arial" charset="0"/>
              </a:rPr>
              <a:t>Používejte pro nádobí, které je silně znečištěné, nebo pro odstranění zbytků potravin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Oplach 10‘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pl-PL" altLang="cs-CZ" sz="800" dirty="0">
                <a:latin typeface="Arial" charset="0"/>
              </a:rPr>
              <a:t>Zabraňuje vzniku pachů a nečistot z nádobí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Sklo 45 °C – pro křehké nádobí 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Rychlý 25 minut </a:t>
            </a:r>
            <a:r>
              <a:rPr lang="cs-CZ" altLang="cs-CZ" sz="800" dirty="0">
                <a:latin typeface="Arial" charset="0"/>
              </a:rPr>
              <a:t>- Pro velmi lehce znečištěné nádobí; bez sušení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Odložený start 1-23 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Senzor nedostatku soli a leštidla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vnitřního prostoru </a:t>
            </a:r>
            <a:r>
              <a:rPr lang="cs-CZ" altLang="cs-CZ" sz="800" dirty="0">
                <a:latin typeface="Arial" charset="0"/>
              </a:rPr>
              <a:t>pro lepší viditelnost při nakládání a vykládání nádobí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Světlo na podlahu </a:t>
            </a:r>
            <a:r>
              <a:rPr lang="cs-CZ" altLang="cs-CZ" sz="800" dirty="0">
                <a:latin typeface="Arial" charset="0"/>
              </a:rPr>
              <a:t>jako indikátor mytí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Automatická detekce </a:t>
            </a:r>
            <a:r>
              <a:rPr lang="cs-CZ" altLang="cs-CZ" sz="800" dirty="0">
                <a:latin typeface="Arial" charset="0"/>
              </a:rPr>
              <a:t>množství nádobí a úrovně zašpinění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Automatické otevření </a:t>
            </a:r>
            <a:r>
              <a:rPr lang="cs-CZ" altLang="cs-CZ" sz="800" dirty="0">
                <a:latin typeface="Arial" charset="0"/>
              </a:rPr>
              <a:t>dveří na konci programu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½ náplň, </a:t>
            </a:r>
            <a:r>
              <a:rPr lang="cs-CZ" altLang="cs-CZ" sz="800" b="1" dirty="0" err="1">
                <a:latin typeface="Arial" charset="0"/>
              </a:rPr>
              <a:t>Active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Hygiene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- Zvyšuje teplotu vody během fáze oplachování, aby se provedla dezinfekce, </a:t>
            </a:r>
            <a:r>
              <a:rPr lang="cs-CZ" altLang="cs-CZ" sz="800" b="1" dirty="0">
                <a:latin typeface="Arial" charset="0"/>
              </a:rPr>
              <a:t>Extra Dry, Intenzivní režim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b="1" dirty="0">
                <a:latin typeface="Arial" charset="0"/>
              </a:rPr>
              <a:t>Tichý režim </a:t>
            </a:r>
            <a:r>
              <a:rPr lang="cs-CZ" altLang="cs-CZ" sz="800" dirty="0">
                <a:latin typeface="Arial" charset="0"/>
              </a:rPr>
              <a:t>- Snižuje otáčky mycího čerpadla, aby se snížila hlučnost.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Výkyvné panty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displej; dotykové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Antibakteriální filtr (ABT)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b="1" dirty="0">
                <a:latin typeface="Arial" charset="0"/>
              </a:rPr>
              <a:t>2 koše + 1 příborová zásuvka rozšířená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Možnost polohování horního koše </a:t>
            </a:r>
            <a:r>
              <a:rPr lang="cs-CZ" altLang="cs-CZ" sz="800" dirty="0" err="1">
                <a:latin typeface="Arial" charset="0"/>
              </a:rPr>
              <a:t>Easy</a:t>
            </a:r>
            <a:r>
              <a:rPr lang="cs-CZ" altLang="cs-CZ" sz="800" dirty="0">
                <a:latin typeface="Arial" charset="0"/>
              </a:rPr>
              <a:t> Lift (3 pozice)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Sklopitelné držáky talířů ve spodním koši a sklopitelné držáky šálků v horním koši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Invertorový (BLDC) motor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solidFill>
                  <a:schemeClr val="bg1"/>
                </a:solidFill>
                <a:latin typeface="Arial" charset="0"/>
              </a:rPr>
              <a:t>Bezpečnost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Ochrana proti přetečení </a:t>
            </a:r>
            <a:r>
              <a:rPr lang="cs-CZ" altLang="cs-CZ" sz="800" dirty="0" err="1">
                <a:solidFill>
                  <a:schemeClr val="bg1"/>
                </a:solidFill>
                <a:latin typeface="Arial" charset="0"/>
              </a:rPr>
              <a:t>Aquastop</a:t>
            </a:r>
            <a:endParaRPr lang="cs-CZ" altLang="cs-CZ" sz="800" dirty="0">
              <a:solidFill>
                <a:schemeClr val="bg1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32901663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6925777800223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857-917 × 597 × 554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52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890 × 660 × 700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59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61746" y="1274386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sad nádobí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24F2334-FCD5-45B8-95A1-E3A3F301ABF9}"/>
              </a:ext>
            </a:extLst>
          </p:cNvPr>
          <p:cNvSpPr txBox="1"/>
          <p:nvPr/>
        </p:nvSpPr>
        <p:spPr>
          <a:xfrm>
            <a:off x="4699113" y="1946386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otevření dvířek na konci programu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BC9EE0D1-DA8F-42F6-97BC-3220B6B2C80E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249D11F0-1794-4738-8CC9-79894EB93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7788" y="1936420"/>
            <a:ext cx="537151" cy="550564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4FE31310-A7C8-428D-97F4-0A40369492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7788" y="1121740"/>
            <a:ext cx="528627" cy="520737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AA445DE0-0264-4052-8990-8C8D45AB35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7722" y="2717503"/>
            <a:ext cx="673723" cy="657272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48A7AE9A-423A-41A5-B327-10A59B8A7EFD}"/>
              </a:ext>
            </a:extLst>
          </p:cNvPr>
          <p:cNvSpPr txBox="1"/>
          <p:nvPr/>
        </p:nvSpPr>
        <p:spPr>
          <a:xfrm>
            <a:off x="4709054" y="2868816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Odložený start</a:t>
            </a:r>
            <a:b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1-23 hod</a:t>
            </a:r>
          </a:p>
        </p:txBody>
      </p:sp>
      <p:pic>
        <p:nvPicPr>
          <p:cNvPr id="31" name="Obrázek 30">
            <a:extLst>
              <a:ext uri="{FF2B5EF4-FFF2-40B4-BE49-F238E27FC236}">
                <a16:creationId xmlns:a16="http://schemas.microsoft.com/office/drawing/2014/main" id="{F8052148-B050-4525-8B24-DAE9783BBD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3602" y="3539895"/>
            <a:ext cx="397861" cy="600980"/>
          </a:xfrm>
          <a:prstGeom prst="rect">
            <a:avLst/>
          </a:prstGeom>
        </p:spPr>
      </p:pic>
      <p:sp>
        <p:nvSpPr>
          <p:cNvPr id="41" name="TextovéPole 40">
            <a:extLst>
              <a:ext uri="{FF2B5EF4-FFF2-40B4-BE49-F238E27FC236}">
                <a16:creationId xmlns:a16="http://schemas.microsoft.com/office/drawing/2014/main" id="{193197A2-81B9-461D-B455-C19ADA02FEC9}"/>
              </a:ext>
            </a:extLst>
          </p:cNvPr>
          <p:cNvSpPr txBox="1"/>
          <p:nvPr/>
        </p:nvSpPr>
        <p:spPr>
          <a:xfrm>
            <a:off x="4673248" y="3712430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Třetí koš součástí výbavy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FB6D31F7-8B1A-4165-16A1-749BE70993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5817" y="4301958"/>
            <a:ext cx="597531" cy="600980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95D9CD21-64F4-4B3D-628C-3C7CD9700B1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321"/>
          <a:stretch/>
        </p:blipFill>
        <p:spPr>
          <a:xfrm>
            <a:off x="4154602" y="5192677"/>
            <a:ext cx="541058" cy="543583"/>
          </a:xfrm>
          <a:prstGeom prst="rect">
            <a:avLst/>
          </a:prstGeom>
        </p:spPr>
      </p:pic>
      <p:sp>
        <p:nvSpPr>
          <p:cNvPr id="25" name="TextovéPole 24">
            <a:extLst>
              <a:ext uri="{FF2B5EF4-FFF2-40B4-BE49-F238E27FC236}">
                <a16:creationId xmlns:a16="http://schemas.microsoft.com/office/drawing/2014/main" id="{49EE275B-6912-D654-E1BF-0DB699395BE1}"/>
              </a:ext>
            </a:extLst>
          </p:cNvPr>
          <p:cNvSpPr txBox="1"/>
          <p:nvPr/>
        </p:nvSpPr>
        <p:spPr>
          <a:xfrm>
            <a:off x="4716016" y="4449801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Hygiene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76CF5611-A5E6-D5E7-9A3A-83160C68BAE4}"/>
              </a:ext>
            </a:extLst>
          </p:cNvPr>
          <p:cNvSpPr txBox="1"/>
          <p:nvPr/>
        </p:nvSpPr>
        <p:spPr>
          <a:xfrm>
            <a:off x="4675656" y="5301755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režim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5829E7E-1FAA-0C8C-DB6E-3628303615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56376" y="298603"/>
            <a:ext cx="581811" cy="58490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7D661E8-24B8-341D-F3FE-5A06BDC5052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98349" y="1459763"/>
            <a:ext cx="1122712" cy="2252667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E75B7E5-2035-62F6-4811-B08D1EA1CD1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39147" y="1830826"/>
            <a:ext cx="1919660" cy="193377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BB8071B-C4A4-6B99-A59E-F688994E454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51913" y="4090521"/>
            <a:ext cx="3068576" cy="35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2994</TotalTime>
  <Words>484</Words>
  <Application>Microsoft Office PowerPoint</Application>
  <PresentationFormat>Předvádění na obrazovce (4:3)</PresentationFormat>
  <Paragraphs>62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348</cp:revision>
  <cp:lastPrinted>2016-05-31T13:00:02Z</cp:lastPrinted>
  <dcterms:created xsi:type="dcterms:W3CDTF">2015-07-16T11:02:07Z</dcterms:created>
  <dcterms:modified xsi:type="dcterms:W3CDTF">2023-07-12T09:11:25Z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