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94" autoAdjust="0"/>
  </p:normalViewPr>
  <p:slideViewPr>
    <p:cSldViewPr>
      <p:cViewPr>
        <p:scale>
          <a:sx n="90" d="100"/>
          <a:sy n="90" d="100"/>
        </p:scale>
        <p:origin x="1234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="" xmlns:a16="http://schemas.microsoft.com/office/drawing/2014/main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="" xmlns:a16="http://schemas.microsoft.com/office/drawing/2014/main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19.02.2026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="" xmlns:a16="http://schemas.microsoft.com/office/drawing/2014/main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HWD80-BP14387TUS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plněná automatická pračka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 sušičkou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X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SERIES </a:t>
            </a:r>
            <a:r>
              <a:rPr lang="cs-CZ" altLang="cs-CZ" sz="14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9</a:t>
            </a:r>
            <a:endParaRPr lang="cs-CZ" altLang="cs-CZ" sz="1400" b="1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motor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ABT,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Ultra Fresh Air,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Refresh, digitální dotykový displej, rychlý cyklus, odstraňování skvrn,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A-45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="" xmlns:a16="http://schemas.microsoft.com/office/drawing/2014/main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0" y="998330"/>
            <a:ext cx="3795603" cy="585966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sušení / praní	D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/A</a:t>
            </a:r>
          </a:p>
          <a:p>
            <a:pPr marL="0" indent="0"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účinnosti praní: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45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% úspornější než třída A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Jmenovitá kapacita sušení / praní (kg)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5/8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+ sušení na 1/100 cyklů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2,658/266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na 1/100 cyklů Eco 40-60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0,260/26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vody při praní + sušení/ při praní na 1 cyklus (l)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62/40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Otáčky při odstřeďování (ot./min)/ Účinnost odstřeďování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1330/B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Trvání programu praní + sušení/ praní Eco 40-60 (h:min)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7:30/3:38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(dB(A) re 1 pW) / třída hluku při odstřeďování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70/A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+ Bluetooth připojení </a:t>
            </a:r>
            <a:r>
              <a:rPr lang="cs-CZ" altLang="cs-CZ" sz="800" dirty="0">
                <a:latin typeface="Arial" charset="0"/>
              </a:rPr>
              <a:t>-  </a:t>
            </a:r>
            <a:r>
              <a:rPr lang="cs-CZ" altLang="cs-CZ" sz="800" dirty="0" smtClean="0">
                <a:latin typeface="Arial" charset="0"/>
              </a:rPr>
              <a:t>bezdotykové </a:t>
            </a:r>
            <a:r>
              <a:rPr lang="cs-CZ" altLang="cs-CZ" sz="800" dirty="0">
                <a:latin typeface="Arial" charset="0"/>
              </a:rPr>
              <a:t>připojení k Wifi a ovládání pračky přes aplikaci hOn s více než 60 dalšími programy a funkcemi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Aplikace hOn navrhne nejlepší program pro péči o vaše oděvy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ABT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antibakt. ošetření zásuvky na detergent a gumového těsnění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Smart Dual Spray </a:t>
            </a:r>
            <a:r>
              <a:rPr lang="cs-CZ" altLang="cs-CZ" sz="800" dirty="0">
                <a:latin typeface="Arial" charset="0"/>
              </a:rPr>
              <a:t>– dvojité sprchování okénka dvířek a gumového těsnění </a:t>
            </a:r>
            <a:r>
              <a:rPr lang="cs-CZ" altLang="cs-CZ" sz="800" b="1" dirty="0" smtClean="0">
                <a:latin typeface="Arial" charset="0"/>
              </a:rPr>
              <a:t>Pillow Drum </a:t>
            </a:r>
            <a:r>
              <a:rPr lang="cs-CZ" altLang="cs-CZ" sz="800" dirty="0">
                <a:latin typeface="Arial" charset="0"/>
              </a:rPr>
              <a:t>– šetrný buben s polštářkovými výstupky, Osvětlení </a:t>
            </a:r>
            <a:r>
              <a:rPr lang="cs-CZ" altLang="cs-CZ" sz="800" dirty="0" smtClean="0">
                <a:latin typeface="Arial" charset="0"/>
              </a:rPr>
              <a:t>bubnu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b="1" dirty="0">
                <a:latin typeface="Arial" charset="0"/>
                <a:cs typeface="Arial" panose="020B0604020202020204" pitchFamily="34" charset="0"/>
              </a:rPr>
              <a:t>Ultra Fresh Air - po skončení programu se spustí funkce čerstvého vzduchu pro zamezení zápachu a tvorby plísní a bakterií až 12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hod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Program Refresh </a:t>
            </a:r>
            <a:r>
              <a:rPr lang="cs-CZ" altLang="cs-CZ" sz="800" dirty="0" smtClean="0">
                <a:latin typeface="Arial" charset="0"/>
              </a:rPr>
              <a:t>- </a:t>
            </a:r>
            <a:r>
              <a:rPr lang="cs-CZ" altLang="cs-CZ" sz="800" dirty="0">
                <a:latin typeface="Arial" charset="0"/>
              </a:rPr>
              <a:t>Osvěžení </a:t>
            </a:r>
            <a:r>
              <a:rPr lang="cs-CZ" altLang="cs-CZ" sz="800" dirty="0" smtClean="0">
                <a:latin typeface="Arial" charset="0"/>
              </a:rPr>
              <a:t>párou - </a:t>
            </a:r>
            <a:r>
              <a:rPr lang="cs-CZ" altLang="cs-CZ" sz="800" dirty="0">
                <a:latin typeface="Arial" charset="0"/>
              </a:rPr>
              <a:t>vytváří jemnou a teplou vodní mlhu, která proniká do vláken; zbavuje zápachu, desinfikuje a sterilizuje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XL Buben</a:t>
            </a:r>
            <a:r>
              <a:rPr lang="cs-CZ" altLang="cs-CZ" sz="800" dirty="0">
                <a:latin typeface="Arial" charset="0"/>
              </a:rPr>
              <a:t> s Ø525 mm </a:t>
            </a:r>
            <a:r>
              <a:rPr lang="cs-CZ" altLang="cs-CZ" sz="800" dirty="0" smtClean="0">
                <a:latin typeface="Arial" charset="0"/>
              </a:rPr>
              <a:t>– objemný prostor pro velké prádlo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Pára </a:t>
            </a:r>
            <a:r>
              <a:rPr lang="cs-CZ" altLang="cs-CZ" sz="800" b="1" dirty="0">
                <a:latin typeface="Arial" charset="0"/>
              </a:rPr>
              <a:t>je automaticky součástí programů: Smart </a:t>
            </a:r>
            <a:r>
              <a:rPr lang="cs-CZ" altLang="cs-CZ" sz="800" b="1" dirty="0" smtClean="0">
                <a:latin typeface="Arial" charset="0"/>
              </a:rPr>
              <a:t>Al a </a:t>
            </a:r>
            <a:r>
              <a:rPr lang="cs-CZ" altLang="cs-CZ" sz="800" b="1" dirty="0">
                <a:latin typeface="Arial" charset="0"/>
              </a:rPr>
              <a:t>Antialergenní </a:t>
            </a:r>
            <a:r>
              <a:rPr lang="cs-CZ" altLang="cs-CZ" sz="800" b="1" dirty="0" smtClean="0">
                <a:latin typeface="Arial" charset="0"/>
              </a:rPr>
              <a:t>péče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14 programů + Wifi: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Smart AI, </a:t>
            </a:r>
            <a:r>
              <a:rPr lang="cs-CZ" altLang="cs-CZ" sz="800" dirty="0" smtClean="0">
                <a:latin typeface="Arial" charset="0"/>
              </a:rPr>
              <a:t>Sušení, </a:t>
            </a:r>
            <a:r>
              <a:rPr lang="cs-CZ" altLang="cs-CZ" sz="800" dirty="0">
                <a:latin typeface="Arial" charset="0"/>
              </a:rPr>
              <a:t>Antialergenní péče (parní), </a:t>
            </a:r>
            <a:r>
              <a:rPr lang="cs-CZ" altLang="cs-CZ" sz="800" dirty="0" smtClean="0">
                <a:latin typeface="Arial" charset="0"/>
              </a:rPr>
              <a:t>Vlna, Smíšené, </a:t>
            </a:r>
            <a:r>
              <a:rPr lang="cs-CZ" altLang="cs-CZ" sz="800" dirty="0">
                <a:latin typeface="Arial" charset="0"/>
              </a:rPr>
              <a:t>Jemné, ECO 40-60, </a:t>
            </a:r>
            <a:r>
              <a:rPr lang="cs-CZ" altLang="cs-CZ" sz="800" dirty="0" smtClean="0">
                <a:latin typeface="Arial" charset="0"/>
              </a:rPr>
              <a:t>Syntetika, Bavlna, </a:t>
            </a:r>
            <a:r>
              <a:rPr lang="cs-CZ" altLang="cs-CZ" sz="800" dirty="0">
                <a:latin typeface="Arial" charset="0"/>
              </a:rPr>
              <a:t>Refresh (Osvěžení párou), </a:t>
            </a:r>
            <a:r>
              <a:rPr lang="cs-CZ" altLang="cs-CZ" sz="800" dirty="0" smtClean="0">
                <a:latin typeface="Arial" charset="0"/>
              </a:rPr>
              <a:t>Super rychlý 15 min, Odstřeďování, Čištění bubnu, </a:t>
            </a:r>
            <a:r>
              <a:rPr lang="cs-CZ" altLang="cs-CZ" sz="800" dirty="0">
                <a:latin typeface="Arial" charset="0"/>
              </a:rPr>
              <a:t>Bavlna 20 °C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 smtClean="0">
                <a:latin typeface="Arial" charset="0"/>
              </a:rPr>
              <a:t>Funkce</a:t>
            </a: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Odstraňování skvrn, Odložený </a:t>
            </a:r>
            <a:r>
              <a:rPr lang="cs-CZ" altLang="cs-CZ" sz="800" dirty="0">
                <a:latin typeface="Arial" charset="0"/>
              </a:rPr>
              <a:t>konec programu</a:t>
            </a:r>
            <a:r>
              <a:rPr lang="cs-CZ" altLang="cs-CZ" sz="800" dirty="0" smtClean="0">
                <a:latin typeface="Arial" charset="0"/>
              </a:rPr>
              <a:t>, Přídavné máchání (3), </a:t>
            </a:r>
            <a:r>
              <a:rPr lang="cs-CZ" altLang="cs-CZ" sz="800" dirty="0">
                <a:latin typeface="Arial" charset="0"/>
              </a:rPr>
              <a:t>Nastavení otáček odstřeďování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Nastavení teploty praní, </a:t>
            </a:r>
            <a:r>
              <a:rPr lang="cs-CZ" altLang="cs-CZ" sz="800" dirty="0" smtClean="0">
                <a:latin typeface="Arial" charset="0"/>
              </a:rPr>
              <a:t>Ultra Fresh, </a:t>
            </a:r>
            <a:r>
              <a:rPr lang="cs-CZ" altLang="cs-CZ" sz="800" dirty="0">
                <a:latin typeface="Arial" charset="0"/>
              </a:rPr>
              <a:t>Úroveň sušení (dle zůstatkové vlhkosti 3 úrovně/ dle času 30, 60, 90, 120, 150 min), Dálkové ovládání, Dětský zámek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Bezpečnostní zámek dveří; Ochrana proti úniku vody Antioverflow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dotykový displej; </a:t>
            </a:r>
            <a:r>
              <a:rPr lang="cs-CZ" altLang="cs-CZ" sz="800" b="1" dirty="0">
                <a:latin typeface="Arial" charset="0"/>
              </a:rPr>
              <a:t>Invertorový </a:t>
            </a:r>
            <a:r>
              <a:rPr lang="cs-CZ" altLang="cs-CZ" sz="800" b="1" dirty="0" smtClean="0">
                <a:latin typeface="Arial" charset="0"/>
              </a:rPr>
              <a:t>motor </a:t>
            </a:r>
            <a:r>
              <a:rPr lang="cs-CZ" altLang="cs-CZ" sz="800" dirty="0" smtClean="0">
                <a:latin typeface="Arial" charset="0"/>
              </a:rPr>
              <a:t>– nízká spotřeba; </a:t>
            </a:r>
            <a:r>
              <a:rPr lang="cs-CZ" altLang="cs-CZ" sz="800" dirty="0">
                <a:latin typeface="Arial" charset="0"/>
              </a:rPr>
              <a:t>Otvor 36 cm; průměr bubnu 52,5 cm; Osvětlení bubnu, Objem bubnu </a:t>
            </a:r>
            <a:r>
              <a:rPr lang="cs-CZ" altLang="cs-CZ" sz="800" dirty="0" smtClean="0">
                <a:latin typeface="Arial" charset="0"/>
              </a:rPr>
              <a:t>55 </a:t>
            </a:r>
            <a:r>
              <a:rPr lang="cs-CZ" altLang="cs-CZ" sz="800" dirty="0">
                <a:latin typeface="Arial" charset="0"/>
              </a:rPr>
              <a:t>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Materiál bubnu Nerez/ vany Silitech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="" xmlns:a16="http://schemas.microsoft.com/office/drawing/2014/main" id="{47973599-958F-BCF4-2835-C696DC979488}"/>
              </a:ext>
            </a:extLst>
          </p:cNvPr>
          <p:cNvSpPr/>
          <p:nvPr/>
        </p:nvSpPr>
        <p:spPr>
          <a:xfrm>
            <a:off x="5577070" y="4509120"/>
            <a:ext cx="356693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31020981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8059019116051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šedými dvířky a stříbrným 		proužkem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600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530 mm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celková 		hloubka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 včetně dveří a 		připojení na vodu a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odpad, 		(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476 mm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dveří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a připojení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		na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vodu a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odpad)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68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>
            <a:extLst>
              <a:ext uri="{FF2B5EF4-FFF2-40B4-BE49-F238E27FC236}">
                <a16:creationId xmlns="" xmlns:a16="http://schemas.microsoft.com/office/drawing/2014/main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="" xmlns:a16="http://schemas.microsoft.com/office/drawing/2014/main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508" y="974427"/>
            <a:ext cx="623745" cy="623745"/>
          </a:xfrm>
          <a:prstGeom prst="rect">
            <a:avLst/>
          </a:prstGeom>
        </p:spPr>
      </p:pic>
      <p:sp>
        <p:nvSpPr>
          <p:cNvPr id="27" name="Pětiúhelník 26"/>
          <p:cNvSpPr/>
          <p:nvPr/>
        </p:nvSpPr>
        <p:spPr>
          <a:xfrm>
            <a:off x="5608550" y="1192059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A-45 %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662258" y="908720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4653512" y="3657218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4634397" y="1745757"/>
            <a:ext cx="897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motor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řemenem a řemenicí. Nízká spotřeba.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397" y="3574727"/>
            <a:ext cx="720000" cy="720000"/>
          </a:xfrm>
          <a:prstGeom prst="rect">
            <a:avLst/>
          </a:prstGeom>
        </p:spPr>
      </p:pic>
      <p:sp>
        <p:nvSpPr>
          <p:cNvPr id="44" name="TextovéPole 43"/>
          <p:cNvSpPr txBox="1"/>
          <p:nvPr/>
        </p:nvSpPr>
        <p:spPr>
          <a:xfrm>
            <a:off x="4636782" y="5499229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 Drum </a:t>
            </a:r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 pro jemné zacházení s prádlem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514" y="5517312"/>
            <a:ext cx="720000" cy="720000"/>
          </a:xfrm>
          <a:prstGeom prst="rect">
            <a:avLst/>
          </a:prstGeom>
        </p:spPr>
      </p:pic>
      <p:sp>
        <p:nvSpPr>
          <p:cNvPr id="47" name="TextovéPole 46"/>
          <p:cNvSpPr txBox="1"/>
          <p:nvPr/>
        </p:nvSpPr>
        <p:spPr>
          <a:xfrm>
            <a:off x="4611569" y="4470211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osvěží </a:t>
            </a:r>
            <a:r>
              <a:rPr lang="cs-CZ" sz="800" dirty="0">
                <a:latin typeface="Arial" charset="0"/>
                <a:cs typeface="Arial" panose="020B0604020202020204" pitchFamily="34" charset="0"/>
              </a:rPr>
              <a:t>oblečení a zbavuje zápachu, desinfikuje a sterilizuje</a:t>
            </a:r>
          </a:p>
        </p:txBody>
      </p:sp>
      <p:pic>
        <p:nvPicPr>
          <p:cNvPr id="48" name="Obrázek 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391" y="4509200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048" y="1700808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1" t="3800" r="16401" b="2751"/>
          <a:stretch/>
        </p:blipFill>
        <p:spPr>
          <a:xfrm>
            <a:off x="5606699" y="1988840"/>
            <a:ext cx="1840654" cy="252028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47" t="651" r="753" b="89899"/>
          <a:stretch/>
        </p:blipFill>
        <p:spPr>
          <a:xfrm>
            <a:off x="8332915" y="1082828"/>
            <a:ext cx="648072" cy="64807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2024046"/>
            <a:ext cx="1185127" cy="23702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TextovéPole 24"/>
          <p:cNvSpPr txBox="1"/>
          <p:nvPr/>
        </p:nvSpPr>
        <p:spPr>
          <a:xfrm>
            <a:off x="4639193" y="2614620"/>
            <a:ext cx="880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latin typeface="Arial" charset="0"/>
                <a:cs typeface="Arial" panose="020B0604020202020204" pitchFamily="34" charset="0"/>
              </a:rPr>
              <a:t>Ultra Fresh </a:t>
            </a:r>
            <a:r>
              <a:rPr lang="cs-CZ" sz="800" b="1" dirty="0" smtClean="0">
                <a:latin typeface="Arial" charset="0"/>
                <a:cs typeface="Arial" panose="020B0604020202020204" pitchFamily="34" charset="0"/>
              </a:rPr>
              <a:t>Air – </a:t>
            </a:r>
            <a:r>
              <a:rPr lang="cs-CZ" sz="800" dirty="0" smtClean="0">
                <a:latin typeface="Arial" charset="0"/>
                <a:cs typeface="Arial" panose="020B0604020202020204" pitchFamily="34" charset="0"/>
              </a:rPr>
              <a:t>proudění čerstvého vzduchu  na konci cyklu</a:t>
            </a:r>
            <a:endParaRPr lang="cs-CZ" sz="800" dirty="0">
              <a:latin typeface="Arial" charset="0"/>
              <a:cs typeface="Arial" panose="020B0604020202020204" pitchFamily="34" charset="0"/>
            </a:endParaRP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389" y="2662157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2606</TotalTime>
  <Words>116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298</cp:revision>
  <cp:lastPrinted>2025-07-01T09:17:14Z</cp:lastPrinted>
  <dcterms:created xsi:type="dcterms:W3CDTF">2015-07-16T11:02:07Z</dcterms:created>
  <dcterms:modified xsi:type="dcterms:W3CDTF">2026-02-19T11:04:27Z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