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17" autoAdjust="0"/>
  </p:normalViewPr>
  <p:slideViewPr>
    <p:cSldViewPr>
      <p:cViewPr varScale="1">
        <p:scale>
          <a:sx n="84" d="100"/>
          <a:sy n="84" d="100"/>
        </p:scale>
        <p:origin x="1426" y="-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09.08.2022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18" Type="http://schemas.openxmlformats.org/officeDocument/2006/relationships/image" Target="../media/image1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17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emf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Obrázek 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0" y="6237312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ROW 4854DWMT/1-S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plněná automatická pračka se sušičkou RapidÓ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6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rychlých cyklů, Wifi + Bluetooth, Snap&amp;Wash, pára, dotykový displej s češtinou, invertorový motor Speed Drive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836712"/>
            <a:ext cx="4032448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 sušení / praní	</a:t>
            </a:r>
            <a:r>
              <a:rPr lang="cs-CZ" altLang="cs-CZ" sz="800" dirty="0" smtClean="0">
                <a:latin typeface="Arial" charset="0"/>
              </a:rPr>
              <a:t>D/A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sušení / praní (kg)		</a:t>
            </a:r>
            <a:r>
              <a:rPr lang="cs-CZ" altLang="cs-CZ" sz="800" dirty="0" smtClean="0">
                <a:latin typeface="Arial" charset="0"/>
              </a:rPr>
              <a:t>5/8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 cyklus (kWh) 	</a:t>
            </a:r>
            <a:r>
              <a:rPr lang="cs-CZ" altLang="cs-CZ" sz="800" dirty="0" smtClean="0">
                <a:latin typeface="Arial" charset="0"/>
              </a:rPr>
              <a:t>2,661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100 cyklů (kWh) 	</a:t>
            </a:r>
            <a:r>
              <a:rPr lang="cs-CZ" altLang="cs-CZ" sz="800" dirty="0" smtClean="0">
                <a:latin typeface="Arial" charset="0"/>
              </a:rPr>
              <a:t>266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při praní na 1 cyklus Eco 40-60 (kWh) 	</a:t>
            </a:r>
            <a:r>
              <a:rPr lang="cs-CZ" altLang="cs-CZ" sz="800" dirty="0" smtClean="0">
                <a:latin typeface="Arial" charset="0"/>
              </a:rPr>
              <a:t>0,472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na 100 cyklů Eco 40-60 (kWh)	</a:t>
            </a:r>
            <a:r>
              <a:rPr lang="cs-CZ" altLang="cs-CZ" sz="800" dirty="0" smtClean="0">
                <a:latin typeface="Arial" charset="0"/>
              </a:rPr>
              <a:t>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+ sušení na 1 cyklus (l) 	</a:t>
            </a:r>
            <a:r>
              <a:rPr lang="cs-CZ" altLang="cs-CZ" sz="800" dirty="0" smtClean="0">
                <a:latin typeface="Arial" charset="0"/>
              </a:rPr>
              <a:t>75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na 1 cyklus Eco 40-60 (l) 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praní + sušení (h:min)		</a:t>
            </a:r>
            <a:r>
              <a:rPr lang="cs-CZ" altLang="cs-CZ" sz="800" dirty="0" smtClean="0">
                <a:latin typeface="Arial" charset="0"/>
              </a:rPr>
              <a:t>9:10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praní Eco 40-60 (h:min)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B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Wifi + Bluetooth připojení - 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funkcí: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Stahování nových funkcí a cyklů; Funkce pro odložený začátek a konec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Kontrolní cyklus; </a:t>
            </a:r>
            <a:r>
              <a:rPr lang="cs-CZ" altLang="cs-CZ" sz="800" b="1" dirty="0" smtClean="0">
                <a:latin typeface="Arial" charset="0"/>
              </a:rPr>
              <a:t>Vedení </a:t>
            </a:r>
            <a:r>
              <a:rPr lang="cs-CZ" altLang="cs-CZ" sz="800" b="1" dirty="0">
                <a:latin typeface="Arial" charset="0"/>
              </a:rPr>
              <a:t>statistik praní a čerpání energie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Tipy a triky; Průvodce chybovými hláškami a uživatelský </a:t>
            </a:r>
            <a:r>
              <a:rPr lang="cs-CZ" altLang="cs-CZ" sz="800" b="1" dirty="0" smtClean="0">
                <a:latin typeface="Arial" charset="0"/>
              </a:rPr>
              <a:t>návod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</a:t>
            </a:r>
            <a:r>
              <a:rPr lang="cs-CZ" altLang="cs-CZ" sz="800" b="1" dirty="0">
                <a:latin typeface="Arial" panose="020B0604020202020204" pitchFamily="34" charset="0"/>
              </a:rPr>
              <a:t>Alexa (Amazon)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Google (pouze v ENG)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 smtClean="0">
                <a:latin typeface="Arial" charset="0"/>
              </a:rPr>
              <a:t>Quick</a:t>
            </a:r>
            <a:r>
              <a:rPr lang="cs-CZ" altLang="cs-CZ" sz="800" b="1" dirty="0" smtClean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&amp; </a:t>
            </a:r>
            <a:r>
              <a:rPr lang="cs-CZ" altLang="cs-CZ" sz="800" b="1" dirty="0" err="1">
                <a:latin typeface="Arial" charset="0"/>
              </a:rPr>
              <a:t>Clean</a:t>
            </a:r>
            <a:r>
              <a:rPr lang="cs-CZ" altLang="cs-CZ" sz="800" b="1" dirty="0">
                <a:latin typeface="Arial" charset="0"/>
              </a:rPr>
              <a:t> – smísení vody a detergentu pro dosažení stejných výsledků praní při 20°C / 40°C jako při 40 °C / 60°C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 smtClean="0">
                <a:latin typeface="Arial" panose="020B0604020202020204" pitchFamily="34" charset="0"/>
              </a:rPr>
              <a:t>Snap&amp;Wash</a:t>
            </a:r>
            <a:r>
              <a:rPr lang="cs-CZ" altLang="cs-CZ" sz="800" b="1" dirty="0" smtClean="0">
                <a:latin typeface="Arial" panose="020B0604020202020204" pitchFamily="34" charset="0"/>
              </a:rPr>
              <a:t> – vyfoť prádlo a aplikace sama pozná množství a barvu a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6</a:t>
            </a:r>
            <a:r>
              <a:rPr lang="cs-CZ" altLang="cs-CZ" sz="800" b="1" dirty="0" smtClean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r</a:t>
            </a:r>
            <a:r>
              <a:rPr lang="cs-CZ" altLang="cs-CZ" sz="800" b="1" dirty="0" smtClean="0">
                <a:latin typeface="Arial" charset="0"/>
              </a:rPr>
              <a:t>ychlých programů do 1 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Senzorové </a:t>
            </a:r>
            <a:r>
              <a:rPr lang="cs-CZ" altLang="cs-CZ" sz="800" dirty="0">
                <a:latin typeface="Arial" charset="0"/>
              </a:rPr>
              <a:t>sušení -  3 úrovně: Extra suché, K žehlení, </a:t>
            </a:r>
            <a:r>
              <a:rPr lang="cs-CZ" altLang="cs-CZ" sz="800" dirty="0" smtClean="0">
                <a:latin typeface="Arial" charset="0"/>
              </a:rPr>
              <a:t>Do skříně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17 </a:t>
            </a:r>
            <a:r>
              <a:rPr lang="cs-CZ" altLang="cs-CZ" sz="800" dirty="0">
                <a:latin typeface="Arial" charset="0"/>
              </a:rPr>
              <a:t>programů základních + Wifi programy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Rychlý speciální 39 min, </a:t>
            </a:r>
            <a:r>
              <a:rPr lang="cs-CZ" altLang="cs-CZ" sz="800" b="1" dirty="0" smtClean="0">
                <a:latin typeface="Arial" charset="0"/>
              </a:rPr>
              <a:t>Snadné žehlení plus – parní program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Rychlé smíšené a barevné 20° 59 </a:t>
            </a:r>
            <a:r>
              <a:rPr lang="cs-CZ" altLang="cs-CZ" sz="800" dirty="0" smtClean="0">
                <a:latin typeface="Arial" charset="0"/>
              </a:rPr>
              <a:t>min, Rychlá </a:t>
            </a:r>
            <a:r>
              <a:rPr lang="cs-CZ" altLang="cs-CZ" sz="800" dirty="0">
                <a:latin typeface="Arial" charset="0"/>
              </a:rPr>
              <a:t>perfektní bavlna 59 min</a:t>
            </a:r>
            <a:r>
              <a:rPr lang="cs-CZ" altLang="cs-CZ" sz="800" dirty="0" smtClean="0">
                <a:latin typeface="Arial" charset="0"/>
              </a:rPr>
              <a:t>, Rychlý </a:t>
            </a:r>
            <a:r>
              <a:rPr lang="cs-CZ" altLang="cs-CZ" sz="800" dirty="0">
                <a:latin typeface="Arial" charset="0"/>
              </a:rPr>
              <a:t>14, 30, 44 min, Vlna/ Ruční praní, Syntetika a barevné, Máchání, Odčerpání + Odstřeďování, Bavlna, Eco 40 – 60°, Praní a sušení (Bavlna, Eco 40 – 60° + funkce Suché Do skříně), </a:t>
            </a:r>
            <a:r>
              <a:rPr lang="cs-CZ" altLang="cs-CZ" sz="800" b="1" dirty="0">
                <a:latin typeface="Arial" charset="0"/>
              </a:rPr>
              <a:t>Sušení Vlna – Woolmark Apparel Care</a:t>
            </a:r>
            <a:r>
              <a:rPr lang="cs-CZ" altLang="cs-CZ" sz="800" dirty="0">
                <a:latin typeface="Arial" charset="0"/>
              </a:rPr>
              <a:t>, Sušení syntetika, Sušení bavlna,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Odložený start až 24 hod, Předpírka, Extra máchání, </a:t>
            </a:r>
            <a:r>
              <a:rPr lang="cs-CZ" altLang="cs-CZ" sz="800" dirty="0" smtClean="0">
                <a:latin typeface="Arial" charset="0"/>
              </a:rPr>
              <a:t>Snadné žehlení, Rychlý/Nastavení </a:t>
            </a:r>
            <a:r>
              <a:rPr lang="cs-CZ" altLang="cs-CZ" sz="800" dirty="0">
                <a:latin typeface="Arial" charset="0"/>
              </a:rPr>
              <a:t>míry znečištění (3</a:t>
            </a:r>
            <a:r>
              <a:rPr lang="cs-CZ" altLang="cs-CZ" sz="800" dirty="0" smtClean="0">
                <a:latin typeface="Arial" charset="0"/>
              </a:rPr>
              <a:t>)/ Úroveň páry (3), </a:t>
            </a:r>
            <a:r>
              <a:rPr lang="cs-CZ" altLang="cs-CZ" sz="800" dirty="0">
                <a:latin typeface="Arial" charset="0"/>
              </a:rPr>
              <a:t>Nastavení sušení (senzorové nebo časované), Nastavení teploty praní, Nastavení otáček odstřeďování,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</a:t>
            </a:r>
            <a:r>
              <a:rPr lang="cs-CZ" altLang="cs-CZ" sz="800" dirty="0" smtClean="0">
                <a:latin typeface="Arial" charset="0"/>
              </a:rPr>
              <a:t>dveří; Ochrana proti úniku vody Antioverflow a proti přepěnění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Horizontální dotykový displej na hraně dvířek - ergonomické ovládání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4 místný textový displej v češtině; Invertorový motor Speed Drive – </a:t>
            </a:r>
            <a:r>
              <a:rPr lang="cs-CZ" altLang="cs-CZ" sz="800" b="1" dirty="0">
                <a:latin typeface="Arial" charset="0"/>
              </a:rPr>
              <a:t>Tichý </a:t>
            </a:r>
            <a:r>
              <a:rPr lang="cs-CZ" altLang="cs-CZ" sz="800" b="1" dirty="0" smtClean="0">
                <a:latin typeface="Arial" charset="0"/>
              </a:rPr>
              <a:t>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Buben Shiatsu – masážní body na povrchu pro šetrnou péči o tkaniny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Šířka </a:t>
            </a:r>
            <a:r>
              <a:rPr lang="cs-CZ" altLang="cs-CZ" sz="800" dirty="0">
                <a:latin typeface="Arial" charset="0"/>
              </a:rPr>
              <a:t>dvířek </a:t>
            </a:r>
            <a:r>
              <a:rPr lang="cs-CZ" altLang="cs-CZ" sz="800" dirty="0" smtClean="0">
                <a:latin typeface="Arial" charset="0"/>
              </a:rPr>
              <a:t>35 cm / Úhel </a:t>
            </a:r>
            <a:r>
              <a:rPr lang="cs-CZ" altLang="cs-CZ" sz="800" dirty="0">
                <a:latin typeface="Arial" charset="0"/>
              </a:rPr>
              <a:t>otevírání dvířek </a:t>
            </a:r>
            <a:r>
              <a:rPr lang="cs-CZ" altLang="cs-CZ" sz="800" dirty="0" smtClean="0">
                <a:latin typeface="Arial" charset="0"/>
              </a:rPr>
              <a:t>180°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525592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05273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aplikaci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díky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422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500098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342908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60032" y="349237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Ošetření párou pro snadné žehlení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3123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31018859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8059019044828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530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19916" y="5144918"/>
            <a:ext cx="78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Certifikované šetrné sušení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vlny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2708920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831397" y="4280822"/>
            <a:ext cx="792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Snap&amp;Wash vyfoť prádlo, aplikace ti vybere cyklus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1916832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rychlých cyklů pro každodenní praní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341" y="1621172"/>
            <a:ext cx="1111250" cy="36512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927" y="1926224"/>
            <a:ext cx="726863" cy="638600"/>
          </a:xfrm>
          <a:prstGeom prst="rect">
            <a:avLst/>
          </a:prstGeom>
        </p:spPr>
      </p:pic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24128" y="943173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444128" y="944607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1460" y="4373749"/>
            <a:ext cx="758456" cy="507237"/>
          </a:xfrm>
          <a:prstGeom prst="rect">
            <a:avLst/>
          </a:prstGeom>
        </p:spPr>
      </p:pic>
      <p:pic>
        <p:nvPicPr>
          <p:cNvPr id="56" name="Picture 2" descr="http://www.merino.com/globalassets/wool/care-instructions/understanding-the-woolmark-apparel-care-laundry-label/behind-the-laundry-label_inline.jpg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" t="-7727" r="263" b="-25491"/>
          <a:stretch/>
        </p:blipFill>
        <p:spPr bwMode="auto">
          <a:xfrm>
            <a:off x="4037927" y="5037118"/>
            <a:ext cx="720000" cy="720236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217" y="2054831"/>
            <a:ext cx="720000" cy="720000"/>
          </a:xfrm>
          <a:prstGeom prst="rect">
            <a:avLst/>
          </a:prstGeom>
        </p:spPr>
      </p:pic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0" t="5901" r="19569" b="5901"/>
          <a:stretch/>
        </p:blipFill>
        <p:spPr>
          <a:xfrm>
            <a:off x="5737812" y="2921748"/>
            <a:ext cx="1445101" cy="209290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65896" y="911213"/>
            <a:ext cx="706388" cy="692696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1764712"/>
            <a:ext cx="1591059" cy="31821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7" name="Obrázek 4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2636912"/>
            <a:ext cx="756000" cy="756000"/>
          </a:xfrm>
          <a:prstGeom prst="flowChartConnector">
            <a:avLst/>
          </a:prstGeom>
        </p:spPr>
      </p:pic>
      <p:pic>
        <p:nvPicPr>
          <p:cNvPr id="48" name="Immagine 10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95936" y="3501008"/>
            <a:ext cx="972000" cy="508093"/>
          </a:xfrm>
          <a:prstGeom prst="rect">
            <a:avLst/>
          </a:prstGeom>
        </p:spPr>
      </p:pic>
      <p:pic>
        <p:nvPicPr>
          <p:cNvPr id="53" name="Obrázek 52"/>
          <p:cNvPicPr>
            <a:picLocks noChangeAspect="1"/>
          </p:cNvPicPr>
          <p:nvPr/>
        </p:nvPicPr>
        <p:blipFill rotWithShape="1">
          <a:blip r:embed="rId17"/>
          <a:srcRect l="3022" t="8817" r="4558" b="5317"/>
          <a:stretch/>
        </p:blipFill>
        <p:spPr>
          <a:xfrm>
            <a:off x="4037348" y="1035298"/>
            <a:ext cx="733246" cy="741873"/>
          </a:xfrm>
          <a:prstGeom prst="rect">
            <a:avLst/>
          </a:prstGeom>
        </p:spPr>
      </p:pic>
      <p:sp>
        <p:nvSpPr>
          <p:cNvPr id="54" name="Ovál 53"/>
          <p:cNvSpPr/>
          <p:nvPr/>
        </p:nvSpPr>
        <p:spPr>
          <a:xfrm>
            <a:off x="4860032" y="579593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5" name="TextovéPole 54"/>
          <p:cNvSpPr txBox="1"/>
          <p:nvPr/>
        </p:nvSpPr>
        <p:spPr>
          <a:xfrm>
            <a:off x="4841677" y="5859149"/>
            <a:ext cx="748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Smísení pracího prostředku  s vodou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7" name="Obrázek 5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5792990"/>
            <a:ext cx="756000" cy="756000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1327</TotalTime>
  <Words>86</Words>
  <Application>Microsoft Office PowerPoint</Application>
  <PresentationFormat>Předvádění na obrazovce (4:3)</PresentationFormat>
  <Paragraphs>69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164</cp:revision>
  <cp:lastPrinted>2016-05-05T10:40:20Z</cp:lastPrinted>
  <dcterms:created xsi:type="dcterms:W3CDTF">2015-07-16T11:02:07Z</dcterms:created>
  <dcterms:modified xsi:type="dcterms:W3CDTF">2022-08-09T15:21:45Z</dcterms:modified>
</cp:coreProperties>
</file>