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C4C3"/>
    <a:srgbClr val="FFFFFF"/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>
        <p:scale>
          <a:sx n="79" d="100"/>
          <a:sy n="79" d="100"/>
        </p:scale>
        <p:origin x="1598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30.07.2024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30.07.2024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30.07.2024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30.07.2024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30.07.2024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30.07.2024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30.07.2024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30.07.2024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30.07.2024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30.07.2024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30.07.2024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30.07.2024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30.07.2024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ál 17">
            <a:extLst>
              <a:ext uri="{FF2B5EF4-FFF2-40B4-BE49-F238E27FC236}">
                <a16:creationId xmlns:a16="http://schemas.microsoft.com/office/drawing/2014/main" id="{3AF263E1-2790-6508-11E6-C33E42BF5AB2}"/>
              </a:ext>
            </a:extLst>
          </p:cNvPr>
          <p:cNvSpPr/>
          <p:nvPr/>
        </p:nvSpPr>
        <p:spPr>
          <a:xfrm>
            <a:off x="4855143" y="2002439"/>
            <a:ext cx="720000" cy="720000"/>
          </a:xfrm>
          <a:prstGeom prst="ellipse">
            <a:avLst/>
          </a:prstGeom>
          <a:solidFill>
            <a:srgbClr val="6DC4C3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ln>
                <a:solidFill>
                  <a:srgbClr val="81D8D0"/>
                </a:solidFill>
              </a:ln>
              <a:solidFill>
                <a:srgbClr val="81D8D0"/>
              </a:solidFill>
            </a:endParaRPr>
          </a:p>
        </p:txBody>
      </p:sp>
      <p:pic>
        <p:nvPicPr>
          <p:cNvPr id="41" name="Obrázek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624"/>
            <a:ext cx="9145016" cy="108012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6DC4C3"/>
                </a:solidFill>
                <a:latin typeface="Arial" charset="0"/>
              </a:rPr>
              <a:t>FCM955NRL/CA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Vestavná multifunkční trouba Idea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panose="020B0604020202020204" pitchFamily="34" charset="0"/>
              </a:rPr>
              <a:t>70 l, energetická třída A+, 7 programů + světlo, </a:t>
            </a:r>
            <a:r>
              <a:rPr lang="cs-CZ" altLang="cs-CZ" sz="1400" dirty="0" err="1">
                <a:latin typeface="Arial" panose="020B0604020202020204" pitchFamily="34" charset="0"/>
              </a:rPr>
              <a:t>Push&amp;Pull</a:t>
            </a:r>
            <a:r>
              <a:rPr lang="cs-CZ" altLang="cs-CZ" sz="1400" dirty="0">
                <a:latin typeface="Arial" panose="020B0604020202020204" pitchFamily="34" charset="0"/>
              </a:rPr>
              <a:t> knoflíky, </a:t>
            </a:r>
            <a:r>
              <a:rPr lang="cs-CZ" altLang="cs-CZ" sz="1400" dirty="0" err="1">
                <a:latin typeface="Arial" panose="020B0604020202020204" pitchFamily="34" charset="0"/>
              </a:rPr>
              <a:t>Easy</a:t>
            </a:r>
            <a:r>
              <a:rPr lang="cs-CZ" altLang="cs-CZ" sz="1400" dirty="0">
                <a:latin typeface="Arial" panose="020B0604020202020204" pitchFamily="34" charset="0"/>
              </a:rPr>
              <a:t> </a:t>
            </a:r>
            <a:r>
              <a:rPr lang="cs-CZ" altLang="cs-CZ" sz="1400" dirty="0" err="1">
                <a:latin typeface="Arial" panose="020B0604020202020204" pitchFamily="34" charset="0"/>
              </a:rPr>
              <a:t>steam</a:t>
            </a:r>
            <a:r>
              <a:rPr lang="cs-CZ" altLang="cs-CZ" sz="1400" dirty="0">
                <a:latin typeface="Arial" panose="020B0604020202020204" pitchFamily="34" charset="0"/>
              </a:rPr>
              <a:t>, Teleskopické výsuvy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7504" y="1196752"/>
            <a:ext cx="3888432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Hlavní vlastnosti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Kapacita (l) 			70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Energetická třída			A+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Spotř. en. Statický program (kWh) 		0,98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Spotř. en. Nucená ventilace (kWh) 		0,68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solidFill>
                  <a:srgbClr val="FF0000"/>
                </a:solidFill>
                <a:latin typeface="Arial" charset="0"/>
              </a:rPr>
              <a:t>Celkový příkon (W)			2400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Rozsah teplot (°C)			40-240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Programy pečení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Počet programů 7 + světlo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Světlo, Rozmrazování, </a:t>
            </a:r>
            <a:r>
              <a:rPr lang="cs-CZ" altLang="cs-CZ" sz="800" dirty="0" err="1">
                <a:latin typeface="Arial" charset="0"/>
              </a:rPr>
              <a:t>Multilevel</a:t>
            </a:r>
            <a:r>
              <a:rPr lang="cs-CZ" altLang="cs-CZ" sz="800" dirty="0">
                <a:latin typeface="Arial" charset="0"/>
              </a:rPr>
              <a:t> – víceúrovňové pečení, </a:t>
            </a:r>
            <a:r>
              <a:rPr lang="cs-CZ" altLang="cs-CZ" sz="800" dirty="0" err="1">
                <a:latin typeface="Arial" charset="0"/>
              </a:rPr>
              <a:t>Cooklight</a:t>
            </a:r>
            <a:r>
              <a:rPr lang="cs-CZ" altLang="cs-CZ" sz="800" dirty="0">
                <a:latin typeface="Arial" charset="0"/>
              </a:rPr>
              <a:t> - zdravější vaření se sníženým obsahem oleje či tuku, Spodní ohřev + ventilátor (+pára), Statický (+pára), Gril, Statický + ventilátor (+pára)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err="1">
                <a:latin typeface="Arial" charset="0"/>
              </a:rPr>
              <a:t>Easy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b="1" dirty="0" err="1">
                <a:latin typeface="Arial" charset="0"/>
              </a:rPr>
              <a:t>steam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– parní asistence v konfiguraci s různými topnými tělesy (200 ml)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err="1">
                <a:latin typeface="Arial" charset="0"/>
              </a:rPr>
              <a:t>Aquactiva</a:t>
            </a:r>
            <a:r>
              <a:rPr lang="cs-CZ" altLang="cs-CZ" sz="800" b="1" dirty="0">
                <a:latin typeface="Arial" charset="0"/>
              </a:rPr>
              <a:t> – </a:t>
            </a:r>
            <a:r>
              <a:rPr lang="cs-CZ" altLang="cs-CZ" sz="800" dirty="0">
                <a:latin typeface="Arial" charset="0"/>
              </a:rPr>
              <a:t>čištění pomocí páry (hydrolytické čištění trouby)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Dotykový displej (Menu, programy, +, -), bílé podsvícení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Minutka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Knoflík k nastavení programů pečení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Knoflík k nastavení teploty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Bezpečnost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2 bezpečnostní skla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Konstrukce</a:t>
            </a:r>
            <a:r>
              <a:rPr lang="cs-CZ" altLang="cs-CZ" sz="800" b="1" dirty="0">
                <a:latin typeface="Arial" charset="0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5 úrovní pečení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err="1">
                <a:latin typeface="Arial" charset="0"/>
              </a:rPr>
              <a:t>Push-Pull</a:t>
            </a:r>
            <a:r>
              <a:rPr lang="cs-CZ" altLang="cs-CZ" sz="800" dirty="0">
                <a:latin typeface="Arial" charset="0"/>
              </a:rPr>
              <a:t> knoflíky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Osvětlení halogenovou žárovkou v zadní části trouby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Nerezové drátěné pojezdy pro vedení plechů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Příslušenství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1x plech (35 mm)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1x rošt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1x teleskopické výsuvy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5724128" y="5013176"/>
            <a:ext cx="3419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Kód		33704060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EAN		</a:t>
            </a:r>
            <a:r>
              <a:rPr lang="cs-CZ" sz="800" b="0" i="0" dirty="0">
                <a:effectLst/>
                <a:latin typeface="Calibri" panose="020F0502020204030204" pitchFamily="34" charset="0"/>
              </a:rPr>
              <a:t>8059019097114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Provedení 		nerez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595 × 595 × 568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29,5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× Š × H (mm)	665 × 620 × 646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31,3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7F15155A-0900-6F36-311C-669DCE98A92F}"/>
              </a:ext>
            </a:extLst>
          </p:cNvPr>
          <p:cNvSpPr txBox="1"/>
          <p:nvPr/>
        </p:nvSpPr>
        <p:spPr>
          <a:xfrm>
            <a:off x="4816463" y="2187689"/>
            <a:ext cx="835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Teleskopické výsuvy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3CFDFE6-9E8E-F243-15A2-7885CDC394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075" y="1150689"/>
            <a:ext cx="2259748" cy="223276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D55456C-135F-5445-81FA-13D9D02F45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075" y="3429000"/>
            <a:ext cx="1890772" cy="139127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10A46C5-270D-5A39-40BF-71371B83A3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004" y="3429000"/>
            <a:ext cx="707711" cy="146139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BC45FA50-00A7-86F5-2238-0AC66CE653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5322" y="6423720"/>
            <a:ext cx="1917846" cy="630297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2989693C-EBE3-9313-1165-ADD8DEE6DB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0352" y="2864503"/>
            <a:ext cx="674725" cy="693613"/>
          </a:xfrm>
          <a:prstGeom prst="rect">
            <a:avLst/>
          </a:prstGeom>
        </p:spPr>
      </p:pic>
      <p:sp>
        <p:nvSpPr>
          <p:cNvPr id="22" name="Ovál 21">
            <a:extLst>
              <a:ext uri="{FF2B5EF4-FFF2-40B4-BE49-F238E27FC236}">
                <a16:creationId xmlns:a16="http://schemas.microsoft.com/office/drawing/2014/main" id="{A695728D-32F3-676B-613C-85AF2400DC82}"/>
              </a:ext>
            </a:extLst>
          </p:cNvPr>
          <p:cNvSpPr/>
          <p:nvPr/>
        </p:nvSpPr>
        <p:spPr>
          <a:xfrm>
            <a:off x="4855143" y="2851164"/>
            <a:ext cx="720000" cy="720000"/>
          </a:xfrm>
          <a:prstGeom prst="ellipse">
            <a:avLst/>
          </a:prstGeom>
          <a:solidFill>
            <a:srgbClr val="6DC4C3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ln>
                <a:solidFill>
                  <a:srgbClr val="81D8D0"/>
                </a:solidFill>
              </a:ln>
              <a:solidFill>
                <a:srgbClr val="81D8D0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0B5B3133-6C4C-17C0-EC38-8FC8DF8EBF9B}"/>
              </a:ext>
            </a:extLst>
          </p:cNvPr>
          <p:cNvSpPr txBox="1"/>
          <p:nvPr/>
        </p:nvSpPr>
        <p:spPr>
          <a:xfrm>
            <a:off x="4806395" y="3082882"/>
            <a:ext cx="835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Aquactiva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28" name="Obrázek 27">
            <a:extLst>
              <a:ext uri="{FF2B5EF4-FFF2-40B4-BE49-F238E27FC236}">
                <a16:creationId xmlns:a16="http://schemas.microsoft.com/office/drawing/2014/main" id="{F74F23EB-327F-0688-338B-59EAE8C89A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0352" y="1203591"/>
            <a:ext cx="692886" cy="676310"/>
          </a:xfrm>
          <a:prstGeom prst="rect">
            <a:avLst/>
          </a:prstGeom>
        </p:spPr>
      </p:pic>
      <p:sp>
        <p:nvSpPr>
          <p:cNvPr id="29" name="Ovál 28">
            <a:extLst>
              <a:ext uri="{FF2B5EF4-FFF2-40B4-BE49-F238E27FC236}">
                <a16:creationId xmlns:a16="http://schemas.microsoft.com/office/drawing/2014/main" id="{AA541C30-595F-0C1B-3962-6D7EAE74884C}"/>
              </a:ext>
            </a:extLst>
          </p:cNvPr>
          <p:cNvSpPr/>
          <p:nvPr/>
        </p:nvSpPr>
        <p:spPr>
          <a:xfrm>
            <a:off x="4862582" y="1203591"/>
            <a:ext cx="720000" cy="720000"/>
          </a:xfrm>
          <a:prstGeom prst="ellipse">
            <a:avLst/>
          </a:prstGeom>
          <a:solidFill>
            <a:srgbClr val="6DC4C3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ln>
                <a:solidFill>
                  <a:srgbClr val="81D8D0"/>
                </a:solidFill>
              </a:ln>
              <a:solidFill>
                <a:srgbClr val="81D8D0"/>
              </a:solidFill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B34E8004-52C6-19B5-0931-439A26FAB0F4}"/>
              </a:ext>
            </a:extLst>
          </p:cNvPr>
          <p:cNvSpPr txBox="1"/>
          <p:nvPr/>
        </p:nvSpPr>
        <p:spPr>
          <a:xfrm>
            <a:off x="4823902" y="1409844"/>
            <a:ext cx="835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Víceúrovňové pečení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36" name="Obrázek 35">
            <a:extLst>
              <a:ext uri="{FF2B5EF4-FFF2-40B4-BE49-F238E27FC236}">
                <a16:creationId xmlns:a16="http://schemas.microsoft.com/office/drawing/2014/main" id="{DEE3FF8B-C32D-CA81-FF41-B3CAEF6D7D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80352" y="3681697"/>
            <a:ext cx="684677" cy="693613"/>
          </a:xfrm>
          <a:prstGeom prst="rect">
            <a:avLst/>
          </a:prstGeom>
        </p:spPr>
      </p:pic>
      <p:sp>
        <p:nvSpPr>
          <p:cNvPr id="37" name="Ovál 36">
            <a:extLst>
              <a:ext uri="{FF2B5EF4-FFF2-40B4-BE49-F238E27FC236}">
                <a16:creationId xmlns:a16="http://schemas.microsoft.com/office/drawing/2014/main" id="{5167A285-5D9B-8D10-27EE-BAA651690FEA}"/>
              </a:ext>
            </a:extLst>
          </p:cNvPr>
          <p:cNvSpPr/>
          <p:nvPr/>
        </p:nvSpPr>
        <p:spPr>
          <a:xfrm>
            <a:off x="4876594" y="3670821"/>
            <a:ext cx="720000" cy="720000"/>
          </a:xfrm>
          <a:prstGeom prst="ellipse">
            <a:avLst/>
          </a:prstGeom>
          <a:solidFill>
            <a:srgbClr val="6DC4C3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ln>
                <a:solidFill>
                  <a:srgbClr val="81D8D0"/>
                </a:solidFill>
              </a:ln>
              <a:solidFill>
                <a:srgbClr val="81D8D0"/>
              </a:solidFill>
            </a:endParaRP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9A65C32F-0DFA-F4C5-EAE6-F625366D6957}"/>
              </a:ext>
            </a:extLst>
          </p:cNvPr>
          <p:cNvSpPr txBox="1"/>
          <p:nvPr/>
        </p:nvSpPr>
        <p:spPr>
          <a:xfrm>
            <a:off x="4827846" y="3902539"/>
            <a:ext cx="835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</a:t>
            </a:r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staem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40" name="Obrázek 39">
            <a:extLst>
              <a:ext uri="{FF2B5EF4-FFF2-40B4-BE49-F238E27FC236}">
                <a16:creationId xmlns:a16="http://schemas.microsoft.com/office/drawing/2014/main" id="{94EE3F76-8CB2-F37E-4708-658C4C38DA7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4704" y="1994185"/>
            <a:ext cx="684677" cy="69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2326</TotalTime>
  <Words>287</Words>
  <Application>Microsoft Office PowerPoint</Application>
  <PresentationFormat>Předvádění na obrazovce (4:3)</PresentationFormat>
  <Paragraphs>49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Kurková</cp:lastModifiedBy>
  <cp:revision>151</cp:revision>
  <cp:lastPrinted>2016-05-05T10:40:20Z</cp:lastPrinted>
  <dcterms:created xsi:type="dcterms:W3CDTF">2015-07-16T11:02:07Z</dcterms:created>
  <dcterms:modified xsi:type="dcterms:W3CDTF">2024-07-30T08:39:18Z</dcterms:modified>
</cp:coreProperties>
</file>