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5" d="100"/>
          <a:sy n="105" d="100"/>
        </p:scale>
        <p:origin x="24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HAH64EXCP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Sklokeramická varná deska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dvojitá zóna, </a:t>
            </a: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Management, 11 úrovní výkonu, dotykové ovládání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	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6500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16 při 2,5kW až 3,5kW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5,5kW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6,5kW –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</a:t>
            </a:r>
            <a:r>
              <a:rPr lang="cs-CZ" altLang="cs-CZ" sz="800" dirty="0">
                <a:latin typeface="Arial" charset="0"/>
                <a:cs typeface="+mn-cs"/>
              </a:rPr>
              <a:t>Ø 155 mm; 1200 </a:t>
            </a:r>
            <a:r>
              <a:rPr lang="cs-CZ" altLang="cs-CZ" sz="800" dirty="0">
                <a:latin typeface="Arial" charset="0"/>
              </a:rPr>
              <a:t>W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</a:t>
            </a:r>
            <a:r>
              <a:rPr lang="cs-CZ" altLang="cs-CZ" sz="800" dirty="0">
                <a:latin typeface="Arial" charset="0"/>
                <a:cs typeface="+mn-cs"/>
              </a:rPr>
              <a:t>Ø 155 mm; 1200 W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zadní: 1x zóna </a:t>
            </a:r>
            <a:r>
              <a:rPr lang="cs-CZ" altLang="cs-CZ" sz="800" dirty="0">
                <a:latin typeface="Arial" charset="0"/>
                <a:cs typeface="+mn-cs"/>
              </a:rPr>
              <a:t>Ø 257×190 mm; 1500 + 900 W (</a:t>
            </a:r>
            <a:r>
              <a:rPr lang="cs-CZ" altLang="cs-CZ" sz="800" dirty="0">
                <a:latin typeface="Arial" charset="0"/>
              </a:rPr>
              <a:t>oválná</a:t>
            </a:r>
            <a:r>
              <a:rPr lang="cs-CZ" altLang="cs-CZ" sz="800" dirty="0">
                <a:latin typeface="Arial" charset="0"/>
                <a:cs typeface="+mn-cs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1x zóna </a:t>
            </a:r>
            <a:r>
              <a:rPr lang="cs-CZ" altLang="cs-CZ" sz="800" dirty="0">
                <a:latin typeface="Arial" charset="0"/>
                <a:cs typeface="+mn-cs"/>
              </a:rPr>
              <a:t>Ø 0-190 mm; 1000 + 700 W (dvojitá zóna)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</a:t>
            </a:r>
            <a:r>
              <a:rPr lang="cs-CZ" altLang="cs-CZ" sz="800" dirty="0">
                <a:latin typeface="Arial" charset="0"/>
              </a:rPr>
              <a:t> – možnost rozdělit maximální příkon. </a:t>
            </a:r>
            <a:r>
              <a:rPr lang="cs-CZ" altLang="cs-CZ" sz="800" b="1" dirty="0">
                <a:latin typeface="Arial" charset="0"/>
              </a:rPr>
              <a:t>V případě nízkého jištění v domácnosti je tak možné připojení na 230V.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Dvojitá zóna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11 úrovní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Upozornění při rozlití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33803015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8059019036298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Rovné hrany, 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46,5 × 590 ×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7,54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95 × 690 × 633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8,24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05440" y="13105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úrovní výkonu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ED6370-CE60-45B2-AA2F-C1A2B0B4CF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6448" r="14563" b="6448"/>
          <a:stretch/>
        </p:blipFill>
        <p:spPr>
          <a:xfrm>
            <a:off x="5758056" y="953337"/>
            <a:ext cx="3240359" cy="2880320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ABFF8C61-E2E0-4E8B-BCAD-95581842E747}"/>
              </a:ext>
            </a:extLst>
          </p:cNvPr>
          <p:cNvSpPr txBox="1"/>
          <p:nvPr/>
        </p:nvSpPr>
        <p:spPr>
          <a:xfrm>
            <a:off x="4718007" y="2120757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Dvojitá zóna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5D03A231-843F-4124-8138-D15B834D68C0}"/>
              </a:ext>
            </a:extLst>
          </p:cNvPr>
          <p:cNvSpPr txBox="1"/>
          <p:nvPr/>
        </p:nvSpPr>
        <p:spPr>
          <a:xfrm>
            <a:off x="3963787" y="1201515"/>
            <a:ext cx="91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11x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B152E730-5498-435E-BBAE-C72873F09C7C}"/>
              </a:ext>
            </a:extLst>
          </p:cNvPr>
          <p:cNvSpPr txBox="1"/>
          <p:nvPr/>
        </p:nvSpPr>
        <p:spPr>
          <a:xfrm>
            <a:off x="3977653" y="1966869"/>
            <a:ext cx="91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14456144-C5B6-47A1-8B3A-75675555D9EC}"/>
              </a:ext>
            </a:extLst>
          </p:cNvPr>
          <p:cNvSpPr/>
          <p:nvPr/>
        </p:nvSpPr>
        <p:spPr>
          <a:xfrm>
            <a:off x="4101872" y="1895346"/>
            <a:ext cx="666000" cy="666267"/>
          </a:xfrm>
          <a:prstGeom prst="ellipse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vál 37">
            <a:extLst>
              <a:ext uri="{FF2B5EF4-FFF2-40B4-BE49-F238E27FC236}">
                <a16:creationId xmlns:a16="http://schemas.microsoft.com/office/drawing/2014/main" id="{983BAC6B-05AC-47D7-9D22-15C6037F16FF}"/>
              </a:ext>
            </a:extLst>
          </p:cNvPr>
          <p:cNvSpPr/>
          <p:nvPr/>
        </p:nvSpPr>
        <p:spPr>
          <a:xfrm>
            <a:off x="4101872" y="1140665"/>
            <a:ext cx="666000" cy="666267"/>
          </a:xfrm>
          <a:prstGeom prst="ellipse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3690</TotalTime>
  <Words>282</Words>
  <Application>Microsoft Office PowerPoint</Application>
  <PresentationFormat>Předvádění na obrazovce 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293</cp:revision>
  <cp:lastPrinted>2016-05-31T13:00:02Z</cp:lastPrinted>
  <dcterms:created xsi:type="dcterms:W3CDTF">2015-07-16T11:02:07Z</dcterms:created>
  <dcterms:modified xsi:type="dcterms:W3CDTF">2022-04-11T15:05:31Z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