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0A224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86" d="100"/>
          <a:sy n="86" d="100"/>
        </p:scale>
        <p:origin x="1382" y="67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14.08.2025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14.08.2025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14.08.2025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14.08.2025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14.08.2025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14.08.2025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14.08.2025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14.08.2025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14.08.2025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14.08.2025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14.08.2025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14.08.2025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234194" y="1098244"/>
            <a:ext cx="4371163" cy="5673492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1000" b="1" dirty="0">
                <a:solidFill>
                  <a:srgbClr val="C00000"/>
                </a:solidFill>
                <a:latin typeface="+mn-lt"/>
                <a:cs typeface="+mn-cs"/>
              </a:rPr>
              <a:t>HLAVNÍ VLASTNOSTI  (Nařízení v přenesené pravomoci: (EU) 2019/2016)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Třída energetické účinnosti		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Celkový čistý objem (l)		268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Čistý objem chladničky/ mrazáku (l)		194/74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Roční spotřeba energie (kWh/rok)		220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Doba skladování při výpadku proudu (hod)	13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Úroveň emisí hluku šířeného vzduchem (dB(A) re 1 pW)	35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Mrazicí kapacita (kg)		3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Emisní třída hluku šířeného vzduchem		B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Klimatická třída			SN.N.ST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Hvězdičkové označení 		****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Třída energetické účinnosti světla		G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C0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1000" b="1" dirty="0">
                <a:solidFill>
                  <a:srgbClr val="C00000"/>
                </a:solidFill>
                <a:latin typeface="+mn-lt"/>
                <a:cs typeface="+mn-cs"/>
              </a:rPr>
              <a:t>VLASTNOSTI</a:t>
            </a:r>
            <a:endParaRPr lang="cs-CZ" altLang="cs-CZ" sz="800" dirty="0">
              <a:solidFill>
                <a:srgbClr val="C0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Aplikace hOn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– doplňkový obsah pomocí aplikace hOn (např. Food Locator, Inventory Management, Smart Drink Assistant, atd.), bez možnosti dálkového ovládání (není připojeno k Wifi).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C0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Statické chlazení v chladničce, Low Frost v mrazáku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C0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Low Frost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- systém chlazení s menší tvorbou námrazy v mrazáku – Chladicí okruh je skrytý ve stěnách mrazáku, čímž se snižuje tvorba námrazy. Mrazák vyžaduje zřídka manuální odmrazování (pouze 1x za rok!) Chladný vzduch je v mrazáku distribuován rovnoměrně a tím je zaručena vyšší účinnost chlazení. Zásuvky jsou vyrobeny tak, aby se daly snadno čistit.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rgbClr val="C00000"/>
                </a:solidFill>
                <a:latin typeface="Arial" charset="0"/>
                <a:cs typeface="+mn-cs"/>
              </a:rPr>
              <a:t>  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Dotyková displej s nastavením od +2 do +8 °C (</a:t>
            </a:r>
            <a:r>
              <a:rPr lang="cs-CZ" altLang="cs-CZ" sz="800" i="1" dirty="0">
                <a:solidFill>
                  <a:schemeClr val="tx1"/>
                </a:solidFill>
                <a:latin typeface="Arial" charset="0"/>
                <a:cs typeface="+mn-cs"/>
              </a:rPr>
              <a:t>v horní části chladničky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Automatické odmrazování chladničky, manuální mrazáku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Alarm otevřených dveří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C0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Chladnička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3 + 1 skleněné police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2 + 3 přihrádky ve dveřích chladničky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1 zásuvka na ovoce a zeleninu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Super Cool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– funkce rychlého zchlazení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C0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Mrazák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3 transparentní zásuvky (1 větší + 2 menší)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srgbClr val="C0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1000" b="1" dirty="0">
                <a:solidFill>
                  <a:srgbClr val="C00000"/>
                </a:solidFill>
                <a:latin typeface="+mn-lt"/>
                <a:cs typeface="+mn-cs"/>
              </a:rPr>
              <a:t>KONSTRUKCE</a:t>
            </a:r>
            <a:endParaRPr lang="cs-CZ" altLang="cs-CZ" sz="800" dirty="0">
              <a:solidFill>
                <a:srgbClr val="C00000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Osvětlení LED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Ventilátor Air </a:t>
            </a:r>
            <a:r>
              <a:rPr lang="cs-CZ" altLang="cs-CZ" sz="800" b="1" dirty="0" err="1">
                <a:solidFill>
                  <a:schemeClr val="tx1"/>
                </a:solidFill>
                <a:latin typeface="Arial" charset="0"/>
              </a:rPr>
              <a:t>Fan</a:t>
            </a:r>
            <a:endParaRPr lang="cs-CZ" altLang="cs-CZ" sz="800" b="1" dirty="0">
              <a:solidFill>
                <a:schemeClr val="tx1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1 standardní kompresor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Výměnný závěs dveří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Posuvné (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sliding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) panty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C0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C0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srgbClr val="C00000"/>
              </a:solidFill>
              <a:latin typeface="Arial" charset="0"/>
              <a:cs typeface="+mn-cs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cxnSp>
        <p:nvCxnSpPr>
          <p:cNvPr id="15" name="Straight Connector 14"/>
          <p:cNvCxnSpPr>
            <a:cxnSpLocks/>
          </p:cNvCxnSpPr>
          <p:nvPr/>
        </p:nvCxnSpPr>
        <p:spPr>
          <a:xfrm>
            <a:off x="5560976" y="1057687"/>
            <a:ext cx="0" cy="5544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Přímá spojnice se šipkou 28"/>
          <p:cNvCxnSpPr>
            <a:cxnSpLocks/>
          </p:cNvCxnSpPr>
          <p:nvPr/>
        </p:nvCxnSpPr>
        <p:spPr>
          <a:xfrm>
            <a:off x="7319010" y="1723256"/>
            <a:ext cx="0" cy="274747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ovéPole 29"/>
          <p:cNvSpPr txBox="1"/>
          <p:nvPr/>
        </p:nvSpPr>
        <p:spPr>
          <a:xfrm>
            <a:off x="6991030" y="1369803"/>
            <a:ext cx="1045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177,2 cm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176A070-7ED3-F176-ACBD-FD56D1964A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453" y="6115050"/>
            <a:ext cx="1026691" cy="572281"/>
          </a:xfrm>
          <a:prstGeom prst="rect">
            <a:avLst/>
          </a:prstGeom>
        </p:spPr>
      </p:pic>
      <p:sp>
        <p:nvSpPr>
          <p:cNvPr id="10" name="Titolo 5">
            <a:extLst>
              <a:ext uri="{FF2B5EF4-FFF2-40B4-BE49-F238E27FC236}">
                <a16:creationId xmlns:a16="http://schemas.microsoft.com/office/drawing/2014/main" id="{AB5B5847-C56F-E35F-1EA1-9EBF67AB9075}"/>
              </a:ext>
            </a:extLst>
          </p:cNvPr>
          <p:cNvSpPr txBox="1">
            <a:spLocks/>
          </p:cNvSpPr>
          <p:nvPr/>
        </p:nvSpPr>
        <p:spPr>
          <a:xfrm flipV="1">
            <a:off x="-532659" y="-22856"/>
            <a:ext cx="7776838" cy="1072818"/>
          </a:xfrm>
          <a:prstGeom prst="parallelogram">
            <a:avLst>
              <a:gd name="adj" fmla="val 34956"/>
            </a:avLst>
          </a:prstGeom>
          <a:solidFill>
            <a:srgbClr val="1F2F48"/>
          </a:solidFill>
          <a:ln>
            <a:solidFill>
              <a:srgbClr val="1F2F48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altLang="cs-CZ" sz="1400" b="0" cap="none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E98D2C4-B942-019C-0C5E-2F7A8AEC8715}"/>
              </a:ext>
            </a:extLst>
          </p:cNvPr>
          <p:cNvSpPr txBox="1">
            <a:spLocks/>
          </p:cNvSpPr>
          <p:nvPr/>
        </p:nvSpPr>
        <p:spPr>
          <a:xfrm>
            <a:off x="238699" y="102101"/>
            <a:ext cx="6854560" cy="92825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rgbClr val="CC0000"/>
                </a:solidFill>
                <a:latin typeface="Gotham Narrow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cs-CZ" sz="2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HONBQL3518EV</a:t>
            </a:r>
            <a:br>
              <a:rPr lang="cs-CZ" sz="2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400" b="0" cap="none" dirty="0">
                <a:solidFill>
                  <a:schemeClr val="bg1"/>
                </a:solidFill>
                <a:latin typeface="Arial" charset="0"/>
                <a:cs typeface="Arial" panose="020B0604020202020204" pitchFamily="34" charset="0"/>
              </a:rPr>
              <a:t>Vestavná kombinovaná chladnička s mrazákem H-FRIDGE 400</a:t>
            </a:r>
            <a:br>
              <a:rPr lang="cs-CZ" sz="1400" b="0" cap="none" dirty="0">
                <a:solidFill>
                  <a:schemeClr val="bg1"/>
                </a:solidFill>
                <a:latin typeface="Arial" charset="0"/>
                <a:cs typeface="Arial" panose="020B0604020202020204" pitchFamily="34" charset="0"/>
              </a:rPr>
            </a:br>
            <a:r>
              <a:rPr lang="cs-CZ" altLang="cs-CZ" sz="1400" b="0" cap="none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Low Frost, třída E, vnitřní dotykový displej, osvětlení LED, rychlé zchlazení</a:t>
            </a:r>
            <a:endParaRPr lang="cs-CZ" altLang="cs-CZ" sz="1400" b="0" cap="none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6370BF3F-2A97-FAB3-260A-8E43CB892273}"/>
              </a:ext>
            </a:extLst>
          </p:cNvPr>
          <p:cNvSpPr/>
          <p:nvPr/>
        </p:nvSpPr>
        <p:spPr>
          <a:xfrm>
            <a:off x="5663727" y="4936830"/>
            <a:ext cx="343646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1000" b="1" dirty="0">
                <a:solidFill>
                  <a:srgbClr val="C00000"/>
                </a:solidFill>
              </a:rPr>
              <a:t>LOGISTICKÁ DATA</a:t>
            </a:r>
          </a:p>
          <a:p>
            <a:pPr>
              <a:spcBef>
                <a:spcPct val="0"/>
              </a:spcBef>
            </a:pPr>
            <a:endParaRPr lang="cs-CZ" altLang="cs-CZ" sz="800" b="1" dirty="0">
              <a:solidFill>
                <a:srgbClr val="C00000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34901741	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8059019107400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Bílá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x š x h (mm)	1772 x 540 x 550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56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srgbClr val="C00000"/>
                </a:solidFill>
                <a:latin typeface="Arial" panose="020B0604020202020204" pitchFamily="34" charset="0"/>
              </a:rPr>
              <a:t>Rozměry balení v x š x h (mm)	1820 x 580 x 590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63</a:t>
            </a:r>
          </a:p>
        </p:txBody>
      </p: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404033A9-8504-ABD3-4E21-F5FBE013C84F}"/>
              </a:ext>
            </a:extLst>
          </p:cNvPr>
          <p:cNvCxnSpPr>
            <a:cxnSpLocks/>
          </p:cNvCxnSpPr>
          <p:nvPr/>
        </p:nvCxnSpPr>
        <p:spPr>
          <a:xfrm>
            <a:off x="5692053" y="5182858"/>
            <a:ext cx="2802411" cy="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2">
            <a:extLst>
              <a:ext uri="{FF2B5EF4-FFF2-40B4-BE49-F238E27FC236}">
                <a16:creationId xmlns:a16="http://schemas.microsoft.com/office/drawing/2014/main" id="{34FF9CA1-5A64-E3D8-6905-CAC891582E12}"/>
              </a:ext>
            </a:extLst>
          </p:cNvPr>
          <p:cNvSpPr txBox="1"/>
          <p:nvPr/>
        </p:nvSpPr>
        <p:spPr>
          <a:xfrm>
            <a:off x="4671437" y="1739135"/>
            <a:ext cx="802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Doplňkový obsah v aplikaci hOn</a:t>
            </a:r>
          </a:p>
        </p:txBody>
      </p:sp>
      <p:sp>
        <p:nvSpPr>
          <p:cNvPr id="26" name="TextBox 22">
            <a:extLst>
              <a:ext uri="{FF2B5EF4-FFF2-40B4-BE49-F238E27FC236}">
                <a16:creationId xmlns:a16="http://schemas.microsoft.com/office/drawing/2014/main" id="{B87926B1-B586-5724-60B0-7389553546E0}"/>
              </a:ext>
            </a:extLst>
          </p:cNvPr>
          <p:cNvSpPr txBox="1"/>
          <p:nvPr/>
        </p:nvSpPr>
        <p:spPr>
          <a:xfrm>
            <a:off x="4622843" y="2940599"/>
            <a:ext cx="9381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Menší tvorba námrazy</a:t>
            </a:r>
          </a:p>
        </p:txBody>
      </p:sp>
      <p:sp>
        <p:nvSpPr>
          <p:cNvPr id="27" name="TextBox 22">
            <a:extLst>
              <a:ext uri="{FF2B5EF4-FFF2-40B4-BE49-F238E27FC236}">
                <a16:creationId xmlns:a16="http://schemas.microsoft.com/office/drawing/2014/main" id="{F4B54BE4-EF93-4DB6-633C-BD3B976FA1AB}"/>
              </a:ext>
            </a:extLst>
          </p:cNvPr>
          <p:cNvSpPr txBox="1"/>
          <p:nvPr/>
        </p:nvSpPr>
        <p:spPr>
          <a:xfrm>
            <a:off x="4629861" y="3918608"/>
            <a:ext cx="846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Rychlé chlazení</a:t>
            </a:r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D4C7C7B3-839D-B501-2CB0-A39430428203}"/>
              </a:ext>
            </a:extLst>
          </p:cNvPr>
          <p:cNvSpPr txBox="1"/>
          <p:nvPr/>
        </p:nvSpPr>
        <p:spPr>
          <a:xfrm>
            <a:off x="7093259" y="40723"/>
            <a:ext cx="194420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681" y="1078908"/>
            <a:ext cx="720000" cy="720000"/>
          </a:xfrm>
          <a:prstGeom prst="rect">
            <a:avLst/>
          </a:prstGeom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697" y="2273396"/>
            <a:ext cx="720000" cy="720000"/>
          </a:xfrm>
          <a:prstGeom prst="rect">
            <a:avLst/>
          </a:prstGeom>
        </p:spPr>
      </p:pic>
      <p:cxnSp>
        <p:nvCxnSpPr>
          <p:cNvPr id="39" name="Straight Connector 14"/>
          <p:cNvCxnSpPr>
            <a:cxnSpLocks/>
          </p:cNvCxnSpPr>
          <p:nvPr/>
        </p:nvCxnSpPr>
        <p:spPr>
          <a:xfrm>
            <a:off x="4583312" y="1063445"/>
            <a:ext cx="0" cy="5544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0" name="Obrázek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263" y="3268359"/>
            <a:ext cx="720000" cy="720000"/>
          </a:xfrm>
          <a:prstGeom prst="rect">
            <a:avLst/>
          </a:prstGeom>
        </p:spPr>
      </p:pic>
      <p:pic>
        <p:nvPicPr>
          <p:cNvPr id="41" name="Obrázek 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869" y="4415308"/>
            <a:ext cx="720000" cy="720000"/>
          </a:xfrm>
          <a:prstGeom prst="rect">
            <a:avLst/>
          </a:prstGeom>
        </p:spPr>
      </p:pic>
      <p:sp>
        <p:nvSpPr>
          <p:cNvPr id="42" name="TextBox 22">
            <a:extLst>
              <a:ext uri="{FF2B5EF4-FFF2-40B4-BE49-F238E27FC236}">
                <a16:creationId xmlns:a16="http://schemas.microsoft.com/office/drawing/2014/main" id="{F4B54BE4-EF93-4DB6-633C-BD3B976FA1AB}"/>
              </a:ext>
            </a:extLst>
          </p:cNvPr>
          <p:cNvSpPr txBox="1"/>
          <p:nvPr/>
        </p:nvSpPr>
        <p:spPr>
          <a:xfrm>
            <a:off x="4684952" y="5140404"/>
            <a:ext cx="8027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 </a:t>
            </a:r>
          </a:p>
        </p:txBody>
      </p:sp>
      <p:pic>
        <p:nvPicPr>
          <p:cNvPr id="43" name="Obrázek 4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185" y="5478958"/>
            <a:ext cx="720000" cy="720000"/>
          </a:xfrm>
          <a:prstGeom prst="rect">
            <a:avLst/>
          </a:prstGeom>
        </p:spPr>
      </p:pic>
      <p:sp>
        <p:nvSpPr>
          <p:cNvPr id="44" name="TextBox 22">
            <a:extLst>
              <a:ext uri="{FF2B5EF4-FFF2-40B4-BE49-F238E27FC236}">
                <a16:creationId xmlns:a16="http://schemas.microsoft.com/office/drawing/2014/main" id="{F4B54BE4-EF93-4DB6-633C-BD3B976FA1AB}"/>
              </a:ext>
            </a:extLst>
          </p:cNvPr>
          <p:cNvSpPr txBox="1"/>
          <p:nvPr/>
        </p:nvSpPr>
        <p:spPr>
          <a:xfrm>
            <a:off x="4678633" y="6198958"/>
            <a:ext cx="8460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Výměnný závěs dveří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7785390-09EA-3BB8-9C6F-B87A03264F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6101" y="1647281"/>
            <a:ext cx="1473536" cy="282345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0CD4A4C6-8882-051C-BE17-3F8EAE760F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92371" y="2242465"/>
            <a:ext cx="1150075" cy="222827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BCA939E4-18F1-B544-5E4C-F4EF8867690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99078" y="588420"/>
            <a:ext cx="500201" cy="49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868</TotalTime>
  <Words>428</Words>
  <Application>Microsoft Office PowerPoint</Application>
  <PresentationFormat>Předvádění na obrazovce (4:3)</PresentationFormat>
  <Paragraphs>60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Michaela Šperl</cp:lastModifiedBy>
  <cp:revision>110</cp:revision>
  <cp:lastPrinted>2016-03-31T14:41:45Z</cp:lastPrinted>
  <dcterms:created xsi:type="dcterms:W3CDTF">2016-03-31T13:54:55Z</dcterms:created>
  <dcterms:modified xsi:type="dcterms:W3CDTF">2025-08-14T11:02:08Z</dcterms:modified>
</cp:coreProperties>
</file>