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DC4C3"/>
    <a:srgbClr val="0E8FC5"/>
    <a:srgbClr val="0093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2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056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r">
              <a:defRPr sz="1200"/>
            </a:lvl1pPr>
          </a:lstStyle>
          <a:p>
            <a:fld id="{791B80A1-FDE9-416C-B9A8-2A1FE73A844A}" type="datetimeFigureOut">
              <a:rPr lang="cs-CZ" smtClean="0"/>
              <a:t>24.03.2025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9" tIns="45715" rIns="91429" bIns="45715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29" tIns="45715" rIns="91429" bIns="45715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5"/>
            <a:ext cx="2945659" cy="498055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4" y="9428585"/>
            <a:ext cx="2945659" cy="498055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r">
              <a:defRPr sz="1200"/>
            </a:lvl1pPr>
          </a:lstStyle>
          <a:p>
            <a:fld id="{F63C6288-EF84-456C-B7FC-4481D153D6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8080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3C6288-EF84-456C-B7FC-4481D153D6E9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04777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24.03.2025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88545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24.03.2025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47302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24.03.2025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29162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24.03.2025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34772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24.03.2025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50387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24.03.2025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3665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24.03.2025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7882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24.03.2025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29091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24.03.2025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9620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24.03.2025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60163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24.03.2025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25164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435264-EE75-400C-80BE-5E821CD423B8}" type="datetimeFigureOut">
              <a:rPr lang="cs-CZ" smtClean="0"/>
              <a:t>24.03.2025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47510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3" Type="http://schemas.openxmlformats.org/officeDocument/2006/relationships/image" Target="../media/image1.jp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5" Type="http://schemas.openxmlformats.org/officeDocument/2006/relationships/image" Target="../media/image13.pn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Zástupný symbol pro text 3"/>
          <p:cNvSpPr txBox="1">
            <a:spLocks/>
          </p:cNvSpPr>
          <p:nvPr/>
        </p:nvSpPr>
        <p:spPr>
          <a:xfrm>
            <a:off x="107504" y="89719"/>
            <a:ext cx="9036496" cy="864443"/>
          </a:xfrm>
          <a:prstGeom prst="rect">
            <a:avLst/>
          </a:prstGeom>
        </p:spPr>
        <p:txBody>
          <a:bodyPr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US" altLang="cs-CZ" sz="2400" b="1" dirty="0" smtClean="0">
                <a:solidFill>
                  <a:srgbClr val="6DC4C3"/>
                </a:solidFill>
                <a:latin typeface="Arial" charset="0"/>
              </a:rPr>
              <a:t>ECN4CQTEB206</a:t>
            </a:r>
            <a:endParaRPr lang="cs-CZ" altLang="cs-CZ" sz="2400" b="1" dirty="0" smtClean="0">
              <a:solidFill>
                <a:srgbClr val="6DC4C3"/>
              </a:solidFill>
              <a:latin typeface="Arial" charset="0"/>
            </a:endParaRPr>
          </a:p>
          <a:p>
            <a:pPr>
              <a:spcBef>
                <a:spcPct val="0"/>
              </a:spcBef>
              <a:buNone/>
            </a:pPr>
            <a:r>
              <a:rPr lang="cs-CZ" altLang="cs-CZ" sz="1400" dirty="0" smtClean="0">
                <a:latin typeface="Arial" charset="0"/>
              </a:rPr>
              <a:t>Kombinovaná </a:t>
            </a:r>
            <a:r>
              <a:rPr lang="cs-CZ" altLang="cs-CZ" sz="1400" dirty="0" smtClean="0">
                <a:latin typeface="Arial" charset="0"/>
              </a:rPr>
              <a:t>chladnička Fresco 500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1200" dirty="0" smtClean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Wifi, Total No Frost, dotykový displej, </a:t>
            </a:r>
            <a:r>
              <a:rPr lang="cs-CZ" altLang="cs-CZ" sz="1200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Panorama LED osvětlení, </a:t>
            </a:r>
            <a:r>
              <a:rPr lang="cs-CZ" altLang="cs-CZ" sz="1200" dirty="0" smtClean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nulová zóna, zásuvka s 90% vlhkostí, držák na víno</a:t>
            </a:r>
            <a:endParaRPr lang="cs-CZ" altLang="cs-CZ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3995936" y="980728"/>
            <a:ext cx="0" cy="5760000"/>
          </a:xfrm>
          <a:prstGeom prst="line">
            <a:avLst/>
          </a:prstGeom>
          <a:ln>
            <a:solidFill>
              <a:srgbClr val="6DC4C3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Zástupný symbol pro text 3"/>
          <p:cNvSpPr txBox="1">
            <a:spLocks/>
          </p:cNvSpPr>
          <p:nvPr/>
        </p:nvSpPr>
        <p:spPr>
          <a:xfrm>
            <a:off x="107504" y="908720"/>
            <a:ext cx="3953958" cy="5929510"/>
          </a:xfrm>
          <a:prstGeom prst="rect">
            <a:avLst/>
          </a:prstGeom>
        </p:spPr>
        <p:txBody>
          <a:bodyPr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Hlavní vlastnosti </a:t>
            </a:r>
            <a:r>
              <a:rPr lang="cs-CZ" altLang="cs-CZ" sz="8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Nařízení v přenesené pravomoci: (EU) 2019/2016)</a:t>
            </a:r>
            <a:endParaRPr lang="cs-CZ" altLang="cs-CZ" sz="800" b="1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Třída energetické účinnosti		</a:t>
            </a:r>
            <a:r>
              <a:rPr lang="cs-CZ" altLang="cs-CZ" sz="800" dirty="0" smtClean="0">
                <a:latin typeface="Arial" charset="0"/>
              </a:rPr>
              <a:t>E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Celkový čistý objem (l)		</a:t>
            </a:r>
            <a:r>
              <a:rPr lang="cs-CZ" altLang="cs-CZ" sz="800" dirty="0" smtClean="0">
                <a:latin typeface="Arial" charset="0"/>
              </a:rPr>
              <a:t>409</a:t>
            </a:r>
            <a:r>
              <a:rPr lang="cs-CZ" altLang="cs-CZ" sz="800" dirty="0">
                <a:latin typeface="Arial" charset="0"/>
              </a:rPr>
              <a:t>	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Čistý objem chladničky/ mrazáku (l)		</a:t>
            </a:r>
            <a:r>
              <a:rPr lang="cs-CZ" altLang="cs-CZ" sz="800" dirty="0" smtClean="0">
                <a:latin typeface="Arial" charset="0"/>
              </a:rPr>
              <a:t>289/120</a:t>
            </a:r>
            <a:r>
              <a:rPr lang="cs-CZ" altLang="cs-CZ" sz="800" dirty="0">
                <a:latin typeface="Arial" charset="0"/>
              </a:rPr>
              <a:t>	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Spotřeba energie za den (kWh/24 hod)		</a:t>
            </a:r>
            <a:r>
              <a:rPr lang="cs-CZ" altLang="cs-CZ" sz="800" dirty="0" smtClean="0">
                <a:latin typeface="Arial" charset="0"/>
              </a:rPr>
              <a:t>0,764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 smtClean="0">
                <a:latin typeface="Arial" charset="0"/>
              </a:rPr>
              <a:t>Roční </a:t>
            </a:r>
            <a:r>
              <a:rPr lang="cs-CZ" altLang="cs-CZ" sz="800" dirty="0">
                <a:latin typeface="Arial" charset="0"/>
              </a:rPr>
              <a:t>spotřeba energie (kWh/rok)		</a:t>
            </a:r>
            <a:r>
              <a:rPr lang="cs-CZ" altLang="cs-CZ" sz="800" dirty="0" smtClean="0">
                <a:latin typeface="Arial" charset="0"/>
              </a:rPr>
              <a:t>279</a:t>
            </a:r>
            <a:r>
              <a:rPr lang="cs-CZ" altLang="cs-CZ" sz="800" dirty="0">
                <a:latin typeface="Arial" charset="0"/>
              </a:rPr>
              <a:t>	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Mrazicí výkon (kg/24 hod)		</a:t>
            </a:r>
            <a:r>
              <a:rPr lang="cs-CZ" altLang="cs-CZ" sz="800" dirty="0" smtClean="0">
                <a:latin typeface="Arial" charset="0"/>
              </a:rPr>
              <a:t>10</a:t>
            </a:r>
            <a:r>
              <a:rPr lang="cs-CZ" altLang="cs-CZ" sz="800" dirty="0">
                <a:latin typeface="Arial" charset="0"/>
              </a:rPr>
              <a:t>	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Doba skladování při výpadku proudu (hod)	</a:t>
            </a:r>
            <a:r>
              <a:rPr lang="cs-CZ" altLang="cs-CZ" sz="800" dirty="0" smtClean="0">
                <a:latin typeface="Arial" charset="0"/>
              </a:rPr>
              <a:t>11</a:t>
            </a:r>
            <a:r>
              <a:rPr lang="cs-CZ" altLang="cs-CZ" sz="800" dirty="0">
                <a:latin typeface="Arial" charset="0"/>
              </a:rPr>
              <a:t>	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Úroveň emisí hluku šířeného vzduchem (dB(A) re 1 pW)	</a:t>
            </a:r>
            <a:r>
              <a:rPr lang="cs-CZ" altLang="cs-CZ" sz="800" dirty="0" smtClean="0">
                <a:latin typeface="Arial" charset="0"/>
              </a:rPr>
              <a:t>38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Emisní třída hluku šířeného vzduchem		</a:t>
            </a:r>
            <a:r>
              <a:rPr lang="cs-CZ" altLang="cs-CZ" sz="800" dirty="0" smtClean="0">
                <a:latin typeface="Arial" charset="0"/>
              </a:rPr>
              <a:t>C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Klimatická třída			</a:t>
            </a:r>
            <a:r>
              <a:rPr lang="cs-CZ" altLang="cs-CZ" sz="800" dirty="0" smtClean="0">
                <a:latin typeface="Arial" charset="0"/>
              </a:rPr>
              <a:t>N </a:t>
            </a:r>
            <a:r>
              <a:rPr lang="cs-CZ" altLang="cs-CZ" sz="800" dirty="0">
                <a:latin typeface="Arial" charset="0"/>
              </a:rPr>
              <a:t>- </a:t>
            </a:r>
            <a:r>
              <a:rPr lang="cs-CZ" altLang="cs-CZ" sz="800" dirty="0" smtClean="0">
                <a:latin typeface="Arial" charset="0"/>
              </a:rPr>
              <a:t>ST 10°- 38°C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Hvězdičkové označení 		</a:t>
            </a:r>
            <a:r>
              <a:rPr lang="cs-CZ" altLang="cs-CZ" sz="800" dirty="0" smtClean="0">
                <a:latin typeface="Arial" charset="0"/>
              </a:rPr>
              <a:t>****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Třída energetické účinnosti světla		G</a:t>
            </a:r>
          </a:p>
          <a:p>
            <a:pPr marL="0" indent="0">
              <a:spcBef>
                <a:spcPct val="0"/>
              </a:spcBef>
              <a:buNone/>
            </a:pP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b="1" dirty="0" smtClean="0">
                <a:latin typeface="Arial" charset="0"/>
              </a:rPr>
              <a:t>Vlastnosti</a:t>
            </a:r>
            <a:r>
              <a:rPr lang="cs-CZ" altLang="cs-CZ" sz="800" dirty="0">
                <a:latin typeface="Arial" charset="0"/>
              </a:rPr>
              <a:t>	</a:t>
            </a:r>
          </a:p>
          <a:p>
            <a:pPr marL="0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cs-CZ" altLang="cs-CZ" sz="800" b="1" dirty="0">
                <a:latin typeface="Arial" charset="0"/>
              </a:rPr>
              <a:t>Wifi konektivita – možnost ovládat chladničku na dálku a využívat doplňkový obsah pomocí aplikace hOn (např. Food Locator, Smart Drink </a:t>
            </a:r>
            <a:r>
              <a:rPr lang="cs-CZ" altLang="cs-CZ" sz="800" b="1" dirty="0" smtClean="0">
                <a:latin typeface="Arial" charset="0"/>
              </a:rPr>
              <a:t>Assistant, Inventory Assistant) </a:t>
            </a:r>
            <a:endParaRPr lang="cs-CZ" altLang="cs-CZ" sz="800" b="1" dirty="0">
              <a:latin typeface="Arial" charset="0"/>
            </a:endParaRPr>
          </a:p>
          <a:p>
            <a:pPr marL="0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cs-CZ" altLang="cs-CZ" sz="800" b="1" dirty="0" smtClean="0">
              <a:latin typeface="Arial" charset="0"/>
            </a:endParaRPr>
          </a:p>
          <a:p>
            <a:pPr marL="0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cs-CZ" altLang="cs-CZ" sz="800" b="1" dirty="0" smtClean="0">
                <a:latin typeface="Arial" charset="0"/>
              </a:rPr>
              <a:t>Total No Frost Circle Fresh -  beznámrazová </a:t>
            </a:r>
            <a:r>
              <a:rPr lang="cs-CZ" altLang="cs-CZ" sz="800" b="1" dirty="0">
                <a:latin typeface="Arial" charset="0"/>
              </a:rPr>
              <a:t>technologie </a:t>
            </a:r>
            <a:r>
              <a:rPr lang="cs-CZ" altLang="cs-CZ" sz="800" b="1" dirty="0" smtClean="0">
                <a:latin typeface="Arial" charset="0"/>
              </a:rPr>
              <a:t>chlazení v chladničce i mrazáku s kruhovým prouděním chladného vzduchu</a:t>
            </a:r>
          </a:p>
          <a:p>
            <a:pPr marL="0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cs-CZ" altLang="cs-CZ" sz="800" b="1" dirty="0" smtClean="0">
              <a:latin typeface="Arial" charset="0"/>
            </a:endParaRPr>
          </a:p>
          <a:p>
            <a:pPr marL="0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cs-CZ" altLang="cs-CZ" sz="800" b="1" dirty="0" smtClean="0">
                <a:latin typeface="Arial" charset="0"/>
              </a:rPr>
              <a:t>Dotykový </a:t>
            </a:r>
            <a:r>
              <a:rPr lang="cs-CZ" altLang="cs-CZ" sz="800" b="1" dirty="0">
                <a:latin typeface="Arial" charset="0"/>
              </a:rPr>
              <a:t>displej </a:t>
            </a:r>
            <a:r>
              <a:rPr lang="cs-CZ" altLang="cs-CZ" sz="800" b="1" dirty="0" smtClean="0">
                <a:latin typeface="Arial" charset="0"/>
              </a:rPr>
              <a:t>uvnitř chladničky</a:t>
            </a:r>
          </a:p>
          <a:p>
            <a:pPr marL="0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cs-CZ" altLang="cs-CZ" sz="800" dirty="0" smtClean="0">
                <a:latin typeface="Arial" charset="0"/>
              </a:rPr>
              <a:t>Elektronický termostat, nastavení teploty chladničky od +2 d +8 °C a mrazáku       od -16 do -24°C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 smtClean="0">
                <a:latin typeface="Arial" charset="0"/>
              </a:rPr>
              <a:t>Funkce Fresh 0°C – elektronicky kontrolovaná nulová zóna (na displeji)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 smtClean="0">
                <a:latin typeface="Arial" charset="0"/>
              </a:rPr>
              <a:t>Automatické odmrazování chladničky i mrazáku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 smtClean="0">
                <a:latin typeface="Arial" charset="0"/>
              </a:rPr>
              <a:t>Alarm otevřených dveří</a:t>
            </a:r>
            <a:endParaRPr lang="cs-CZ" altLang="cs-CZ" sz="800" dirty="0">
              <a:latin typeface="Arial" charset="0"/>
            </a:endParaRPr>
          </a:p>
          <a:p>
            <a:pPr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cs-CZ" altLang="cs-CZ" sz="800" b="1" dirty="0" smtClean="0">
              <a:latin typeface="Arial" charset="0"/>
            </a:endParaRPr>
          </a:p>
          <a:p>
            <a:pPr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cs-CZ" altLang="cs-CZ" sz="800" b="1" dirty="0" smtClean="0">
                <a:latin typeface="Arial" charset="0"/>
              </a:rPr>
              <a:t>Chladnička</a:t>
            </a:r>
            <a:endParaRPr lang="cs-CZ" altLang="cs-CZ" sz="800" b="1" dirty="0">
              <a:latin typeface="Arial" charset="0"/>
            </a:endParaRPr>
          </a:p>
          <a:p>
            <a:pPr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cs-CZ" altLang="cs-CZ" sz="800" dirty="0" smtClean="0">
                <a:latin typeface="Arial" charset="0"/>
              </a:rPr>
              <a:t>3 + 1 skleněné police</a:t>
            </a:r>
          </a:p>
          <a:p>
            <a:pPr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cs-CZ" altLang="cs-CZ" sz="800" dirty="0" smtClean="0">
                <a:latin typeface="Arial" charset="0"/>
              </a:rPr>
              <a:t>5 přihrádek ve </a:t>
            </a:r>
            <a:r>
              <a:rPr lang="cs-CZ" altLang="cs-CZ" sz="800" dirty="0">
                <a:latin typeface="Arial" charset="0"/>
              </a:rPr>
              <a:t>dveřích chladničky</a:t>
            </a:r>
          </a:p>
          <a:p>
            <a:pPr marL="0" indent="0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cs-CZ" altLang="cs-CZ" sz="800" b="1" dirty="0" smtClean="0">
                <a:latin typeface="Arial" charset="0"/>
              </a:rPr>
              <a:t>1x zásuvka Adaptive Humidity Area se systémem </a:t>
            </a:r>
            <a:r>
              <a:rPr lang="cs-CZ" altLang="cs-CZ" sz="800" b="1" dirty="0">
                <a:latin typeface="Arial" charset="0"/>
              </a:rPr>
              <a:t>Natura Fiber </a:t>
            </a:r>
            <a:r>
              <a:rPr lang="cs-CZ" altLang="cs-CZ" sz="800" dirty="0" smtClean="0">
                <a:latin typeface="Arial" charset="0"/>
              </a:rPr>
              <a:t>– zásuvka s řízenou  90% vlhkostí, udrží potraviny 2x déle čerstvé</a:t>
            </a:r>
          </a:p>
          <a:p>
            <a:pPr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cs-CZ" altLang="cs-CZ" sz="800" b="1" dirty="0" smtClean="0">
                <a:latin typeface="Arial" charset="0"/>
              </a:rPr>
              <a:t>1x zásuvka Fresh 0°C Area </a:t>
            </a:r>
            <a:r>
              <a:rPr lang="cs-CZ" altLang="cs-CZ" sz="800" dirty="0" smtClean="0">
                <a:latin typeface="Arial" charset="0"/>
              </a:rPr>
              <a:t>– nulová zóna pro uchování čerstvých ryb a masa</a:t>
            </a:r>
          </a:p>
          <a:p>
            <a:pPr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cs-CZ" altLang="cs-CZ" sz="800" dirty="0" smtClean="0">
                <a:latin typeface="Arial" charset="0"/>
              </a:rPr>
              <a:t>Drátěný držák na víno</a:t>
            </a:r>
          </a:p>
          <a:p>
            <a:pPr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cs-CZ" altLang="cs-CZ" sz="800" b="1" dirty="0">
              <a:latin typeface="Arial" charset="0"/>
            </a:endParaRPr>
          </a:p>
          <a:p>
            <a:pPr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cs-CZ" altLang="cs-CZ" sz="800" b="1" dirty="0" smtClean="0">
                <a:latin typeface="Arial" charset="0"/>
              </a:rPr>
              <a:t>Mrazák</a:t>
            </a:r>
            <a:endParaRPr lang="cs-CZ" altLang="cs-CZ" sz="800" b="1" dirty="0">
              <a:latin typeface="Arial" charset="0"/>
            </a:endParaRPr>
          </a:p>
          <a:p>
            <a:pPr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cs-CZ" altLang="cs-CZ" sz="800" dirty="0" smtClean="0">
                <a:latin typeface="Arial" charset="0"/>
              </a:rPr>
              <a:t>3 </a:t>
            </a:r>
            <a:r>
              <a:rPr lang="cs-CZ" altLang="cs-CZ" sz="800" dirty="0">
                <a:latin typeface="Arial" charset="0"/>
              </a:rPr>
              <a:t>plastové </a:t>
            </a:r>
            <a:r>
              <a:rPr lang="cs-CZ" altLang="cs-CZ" sz="800" dirty="0" smtClean="0">
                <a:latin typeface="Arial" charset="0"/>
              </a:rPr>
              <a:t>zásuvky</a:t>
            </a:r>
          </a:p>
          <a:p>
            <a:pPr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 </a:t>
            </a:r>
          </a:p>
          <a:p>
            <a:pPr>
              <a:lnSpc>
                <a:spcPct val="115000"/>
              </a:lnSpc>
              <a:spcBef>
                <a:spcPct val="0"/>
              </a:spcBef>
              <a:buNone/>
            </a:pPr>
            <a:r>
              <a:rPr lang="cs-CZ" altLang="cs-CZ" sz="800" b="1" dirty="0" smtClean="0">
                <a:latin typeface="Arial" charset="0"/>
              </a:rPr>
              <a:t>Konstrukce</a:t>
            </a:r>
          </a:p>
          <a:p>
            <a:pPr>
              <a:lnSpc>
                <a:spcPct val="115000"/>
              </a:lnSpc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Osvětlení </a:t>
            </a:r>
            <a:r>
              <a:rPr lang="cs-CZ" altLang="cs-CZ" sz="800" b="1" dirty="0" smtClean="0">
                <a:latin typeface="Arial" charset="0"/>
              </a:rPr>
              <a:t>Panorama </a:t>
            </a:r>
            <a:r>
              <a:rPr lang="cs-CZ" altLang="cs-CZ" sz="800" b="1" dirty="0">
                <a:latin typeface="Arial" charset="0"/>
              </a:rPr>
              <a:t>LED – osvětlení zadní stěny imitující denní světlo</a:t>
            </a:r>
          </a:p>
          <a:p>
            <a:pPr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cs-CZ" altLang="cs-CZ" sz="800" dirty="0" smtClean="0">
                <a:latin typeface="Arial" charset="0"/>
              </a:rPr>
              <a:t>Výměnný </a:t>
            </a:r>
            <a:r>
              <a:rPr lang="cs-CZ" altLang="cs-CZ" sz="800" dirty="0">
                <a:latin typeface="Arial" charset="0"/>
              </a:rPr>
              <a:t>závěs </a:t>
            </a:r>
            <a:r>
              <a:rPr lang="cs-CZ" altLang="cs-CZ" sz="800" dirty="0" smtClean="0">
                <a:latin typeface="Arial" charset="0"/>
              </a:rPr>
              <a:t>dveří; 2 </a:t>
            </a:r>
            <a:r>
              <a:rPr lang="cs-CZ" altLang="cs-CZ" sz="800" dirty="0">
                <a:latin typeface="Arial" charset="0"/>
              </a:rPr>
              <a:t>nastavitelné </a:t>
            </a:r>
            <a:r>
              <a:rPr lang="cs-CZ" altLang="cs-CZ" sz="800" dirty="0" smtClean="0">
                <a:latin typeface="Arial" charset="0"/>
              </a:rPr>
              <a:t>nožičky</a:t>
            </a:r>
          </a:p>
          <a:p>
            <a:pPr>
              <a:lnSpc>
                <a:spcPct val="115000"/>
              </a:lnSpc>
              <a:spcBef>
                <a:spcPct val="0"/>
              </a:spcBef>
              <a:buNone/>
            </a:pPr>
            <a:r>
              <a:rPr lang="cs-CZ" altLang="cs-CZ" sz="800" dirty="0" smtClean="0">
                <a:latin typeface="Arial" charset="0"/>
              </a:rPr>
              <a:t>Zastavení dvířek v úhlu 125°,Standardní kompresor</a:t>
            </a:r>
          </a:p>
          <a:p>
            <a:pPr marL="0" indent="0">
              <a:spcBef>
                <a:spcPct val="0"/>
              </a:spcBef>
              <a:buFontTx/>
              <a:buNone/>
            </a:pPr>
            <a:endParaRPr lang="cs-CZ" altLang="cs-CZ" sz="800" b="1" dirty="0" smtClean="0">
              <a:solidFill>
                <a:srgbClr val="C00000"/>
              </a:solidFill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endParaRPr lang="cs-CZ" altLang="cs-CZ" sz="800" dirty="0" smtClean="0">
              <a:latin typeface="Arial" charset="0"/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>
            <a:off x="5671343" y="980728"/>
            <a:ext cx="0" cy="5760000"/>
          </a:xfrm>
          <a:prstGeom prst="line">
            <a:avLst/>
          </a:prstGeom>
          <a:ln>
            <a:solidFill>
              <a:srgbClr val="6DC4C3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ovéPole 11"/>
          <p:cNvSpPr txBox="1"/>
          <p:nvPr/>
        </p:nvSpPr>
        <p:spPr>
          <a:xfrm>
            <a:off x="4813400" y="2605296"/>
            <a:ext cx="8640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Variabilní uspořádání vnitřního prostoru</a:t>
            </a:r>
            <a:endParaRPr lang="cs-CZ" sz="800" dirty="0"/>
          </a:p>
        </p:txBody>
      </p:sp>
      <p:sp>
        <p:nvSpPr>
          <p:cNvPr id="19" name="Obdélník 18"/>
          <p:cNvSpPr/>
          <p:nvPr/>
        </p:nvSpPr>
        <p:spPr>
          <a:xfrm>
            <a:off x="5724128" y="5085184"/>
            <a:ext cx="28803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cs-CZ" altLang="cs-CZ" sz="800" b="1" dirty="0">
                <a:solidFill>
                  <a:prstClr val="black"/>
                </a:solidFill>
                <a:latin typeface="Arial" charset="0"/>
              </a:rPr>
              <a:t>Logistická data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Kód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		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34005961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EAN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		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8059019108339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Barva		Černá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Rozměry 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výrobku v x š x h (mm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)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	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2050 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x 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595 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x 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667</a:t>
            </a:r>
            <a:endParaRPr lang="cs-CZ" altLang="cs-CZ" sz="800" b="1" dirty="0">
              <a:solidFill>
                <a:prstClr val="black"/>
              </a:solidFill>
              <a:latin typeface="Arial" charset="0"/>
            </a:endParaRP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Čistá váha výrobku (kg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)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	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79</a:t>
            </a:r>
            <a:endParaRPr lang="cs-CZ" altLang="cs-CZ" sz="80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Rozměry balení v x š x h (mm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)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	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2144 x 663 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x 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748</a:t>
            </a:r>
            <a:endParaRPr lang="cs-CZ" altLang="cs-CZ" sz="800" dirty="0">
              <a:solidFill>
                <a:prstClr val="black"/>
              </a:solidFill>
              <a:latin typeface="Arial" charset="0"/>
            </a:endParaRP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Hmotnost s obalem (kg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)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	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87</a:t>
            </a:r>
            <a:endParaRPr lang="cs-CZ" altLang="cs-CZ" sz="8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" name="TextovéPole 24"/>
          <p:cNvSpPr txBox="1"/>
          <p:nvPr/>
        </p:nvSpPr>
        <p:spPr>
          <a:xfrm>
            <a:off x="4867109" y="4941168"/>
            <a:ext cx="7980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Elektronicky řízená zásuvka  s nulovou zóna pro uchování masa a ryb</a:t>
            </a:r>
          </a:p>
        </p:txBody>
      </p:sp>
      <p:sp>
        <p:nvSpPr>
          <p:cNvPr id="50" name="TextovéPole 49"/>
          <p:cNvSpPr txBox="1"/>
          <p:nvPr/>
        </p:nvSpPr>
        <p:spPr>
          <a:xfrm>
            <a:off x="4826003" y="1891878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Beznámrazová technologie chlazení</a:t>
            </a:r>
            <a:endParaRPr lang="cs-CZ" sz="800" dirty="0"/>
          </a:p>
        </p:txBody>
      </p:sp>
      <p:pic>
        <p:nvPicPr>
          <p:cNvPr id="42" name="Obrázek 4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27" y="907258"/>
            <a:ext cx="648000" cy="648000"/>
          </a:xfrm>
          <a:prstGeom prst="rect">
            <a:avLst/>
          </a:prstGeom>
        </p:spPr>
      </p:pic>
      <p:sp>
        <p:nvSpPr>
          <p:cNvPr id="47" name="Obdélník 46"/>
          <p:cNvSpPr/>
          <p:nvPr/>
        </p:nvSpPr>
        <p:spPr>
          <a:xfrm>
            <a:off x="5724119" y="979266"/>
            <a:ext cx="576064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</a:t>
            </a:r>
            <a:endParaRPr lang="cs-CZ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ovéPole 29">
            <a:extLst>
              <a:ext uri="{FF2B5EF4-FFF2-40B4-BE49-F238E27FC236}">
                <a16:creationId xmlns:a16="http://schemas.microsoft.com/office/drawing/2014/main" xmlns="" id="{87E6A696-3B0E-4AB4-A886-45FE02A3E943}"/>
              </a:ext>
            </a:extLst>
          </p:cNvPr>
          <p:cNvSpPr txBox="1"/>
          <p:nvPr/>
        </p:nvSpPr>
        <p:spPr>
          <a:xfrm>
            <a:off x="5258163" y="90260"/>
            <a:ext cx="388583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Parametry odpovídají Nařízení v přenesené pravomoci: (EU) 2019/2016</a:t>
            </a:r>
          </a:p>
          <a:p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Více informací o výrobku naleznete pod tímto QR kódem:</a:t>
            </a:r>
          </a:p>
        </p:txBody>
      </p:sp>
      <p:sp>
        <p:nvSpPr>
          <p:cNvPr id="38" name="TextovéPole 37"/>
          <p:cNvSpPr txBox="1"/>
          <p:nvPr/>
        </p:nvSpPr>
        <p:spPr>
          <a:xfrm>
            <a:off x="4788024" y="4301820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Zásuvka s řízenou 90% vlhkostí</a:t>
            </a:r>
            <a:endParaRPr lang="cs-CZ" sz="800" dirty="0"/>
          </a:p>
        </p:txBody>
      </p:sp>
      <p:sp>
        <p:nvSpPr>
          <p:cNvPr id="41" name="TextovéPole 40"/>
          <p:cNvSpPr txBox="1"/>
          <p:nvPr/>
        </p:nvSpPr>
        <p:spPr>
          <a:xfrm>
            <a:off x="4788024" y="5805264"/>
            <a:ext cx="8640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Inventory Assistant v aplikaci hOn pro sledování zásob a exspirací</a:t>
            </a:r>
            <a:endParaRPr lang="cs-CZ" sz="800" dirty="0"/>
          </a:p>
        </p:txBody>
      </p:sp>
      <p:sp>
        <p:nvSpPr>
          <p:cNvPr id="53" name="TextovéPole 52"/>
          <p:cNvSpPr txBox="1"/>
          <p:nvPr/>
        </p:nvSpPr>
        <p:spPr>
          <a:xfrm>
            <a:off x="4839853" y="986021"/>
            <a:ext cx="8640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Ovládání </a:t>
            </a:r>
          </a:p>
          <a:p>
            <a:pPr algn="ctr"/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přes aplikaci</a:t>
            </a:r>
          </a:p>
          <a:p>
            <a:pPr algn="ctr"/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hOn díky připojení</a:t>
            </a:r>
          </a:p>
          <a:p>
            <a:pPr algn="ctr"/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 k Wifi</a:t>
            </a:r>
          </a:p>
        </p:txBody>
      </p:sp>
      <p:pic>
        <p:nvPicPr>
          <p:cNvPr id="43" name="Obrázek 4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80" t="23946" r="17653" b="28635"/>
          <a:stretch/>
        </p:blipFill>
        <p:spPr>
          <a:xfrm>
            <a:off x="7331366" y="6118230"/>
            <a:ext cx="1800000" cy="720000"/>
          </a:xfrm>
          <a:prstGeom prst="rect">
            <a:avLst/>
          </a:prstGeom>
        </p:spPr>
      </p:pic>
      <p:pic>
        <p:nvPicPr>
          <p:cNvPr id="16" name="Obrázek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3880" y="1756625"/>
            <a:ext cx="720000" cy="720000"/>
          </a:xfrm>
          <a:prstGeom prst="rect">
            <a:avLst/>
          </a:prstGeom>
        </p:spPr>
      </p:pic>
      <p:pic>
        <p:nvPicPr>
          <p:cNvPr id="20" name="Obrázek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585" y="3377965"/>
            <a:ext cx="720000" cy="720000"/>
          </a:xfrm>
          <a:prstGeom prst="rect">
            <a:avLst/>
          </a:prstGeom>
        </p:spPr>
      </p:pic>
      <p:pic>
        <p:nvPicPr>
          <p:cNvPr id="21" name="Obrázek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3282" y="4167822"/>
            <a:ext cx="720000" cy="720000"/>
          </a:xfrm>
          <a:prstGeom prst="rect">
            <a:avLst/>
          </a:prstGeom>
        </p:spPr>
      </p:pic>
      <p:pic>
        <p:nvPicPr>
          <p:cNvPr id="22" name="Obrázek 2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585" y="4950539"/>
            <a:ext cx="720000" cy="720000"/>
          </a:xfrm>
          <a:prstGeom prst="rect">
            <a:avLst/>
          </a:prstGeom>
        </p:spPr>
      </p:pic>
      <p:pic>
        <p:nvPicPr>
          <p:cNvPr id="26" name="Obrázek 2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0090" y="5750784"/>
            <a:ext cx="720000" cy="720000"/>
          </a:xfrm>
          <a:prstGeom prst="rect">
            <a:avLst/>
          </a:prstGeom>
        </p:spPr>
      </p:pic>
      <p:pic>
        <p:nvPicPr>
          <p:cNvPr id="27" name="Obrázek 2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3880" y="2569421"/>
            <a:ext cx="720000" cy="720000"/>
          </a:xfrm>
          <a:prstGeom prst="rect">
            <a:avLst/>
          </a:prstGeom>
        </p:spPr>
      </p:pic>
      <p:pic>
        <p:nvPicPr>
          <p:cNvPr id="28" name="Obrázek 2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820" y="930792"/>
            <a:ext cx="720000" cy="720000"/>
          </a:xfrm>
          <a:prstGeom prst="rect">
            <a:avLst/>
          </a:prstGeom>
        </p:spPr>
      </p:pic>
      <p:sp>
        <p:nvSpPr>
          <p:cNvPr id="29" name="TextovéPole 28"/>
          <p:cNvSpPr txBox="1"/>
          <p:nvPr/>
        </p:nvSpPr>
        <p:spPr>
          <a:xfrm>
            <a:off x="4794196" y="3429000"/>
            <a:ext cx="8640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Panorama </a:t>
            </a:r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LED osvětlení zadní stěny imitující denní světlo</a:t>
            </a: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46" t="650" r="26545" b="1701"/>
          <a:stretch/>
        </p:blipFill>
        <p:spPr>
          <a:xfrm>
            <a:off x="6698628" y="2353543"/>
            <a:ext cx="1206658" cy="2439548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43" t="4850" r="36743" b="2751"/>
          <a:stretch/>
        </p:blipFill>
        <p:spPr>
          <a:xfrm>
            <a:off x="5733680" y="1693907"/>
            <a:ext cx="914829" cy="3096344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400" b="89899"/>
          <a:stretch/>
        </p:blipFill>
        <p:spPr>
          <a:xfrm>
            <a:off x="8330108" y="815542"/>
            <a:ext cx="706388" cy="692696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5405" y="1678413"/>
            <a:ext cx="1081091" cy="216218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74233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1641</TotalTime>
  <Words>95</Words>
  <Application>Microsoft Office PowerPoint</Application>
  <PresentationFormat>Předvádění na obrazovce (4:3)</PresentationFormat>
  <Paragraphs>64</Paragraphs>
  <Slides>1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4" baseType="lpstr">
      <vt:lpstr>Arial</vt:lpstr>
      <vt:lpstr>Calibri</vt:lpstr>
      <vt:lpstr>Motiv systému Office</vt:lpstr>
      <vt:lpstr>Prezentace aplikace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recepce</dc:creator>
  <cp:lastModifiedBy>Martina Křižáková</cp:lastModifiedBy>
  <cp:revision>217</cp:revision>
  <cp:lastPrinted>2016-05-31T13:00:02Z</cp:lastPrinted>
  <dcterms:created xsi:type="dcterms:W3CDTF">2015-07-16T11:02:07Z</dcterms:created>
  <dcterms:modified xsi:type="dcterms:W3CDTF">2025-03-24T10:32:58Z</dcterms:modified>
</cp:coreProperties>
</file>