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7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22.08.2025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3DE2168-CD7B-66A9-45E7-74C6F474C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xmlns="" id="{D50EBF3D-E61F-0560-A97E-B4D7E1DB80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xmlns="" id="{BC733013-87EA-CE9B-57D7-25A0FB030E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C7D23930-F68D-0EDF-1D63-BCCD6D0411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3910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22.08.2025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22.08.2025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22.08.2025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22.08.2025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22.08.2025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22.08.2025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22.08.2025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22.08.2025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22.08.2025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22.08.2025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xmlns="" id="{ABF00531-EAA8-F523-2A9E-788BA7E3DC9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6135017"/>
            <a:ext cx="1331640" cy="722982"/>
          </a:xfrm>
          <a:prstGeom prst="rect">
            <a:avLst/>
          </a:prstGeom>
        </p:spPr>
      </p:pic>
      <p:sp>
        <p:nvSpPr>
          <p:cNvPr id="2" name="Zástupný symbol pro nadpis 1"/>
          <p:cNvSpPr>
            <a:spLocks noGrp="1"/>
          </p:cNvSpPr>
          <p:nvPr userDrawn="1"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65387AB-53D8-FF8F-A12A-6C61BE0ED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>
            <a:extLst>
              <a:ext uri="{FF2B5EF4-FFF2-40B4-BE49-F238E27FC236}">
                <a16:creationId xmlns:a16="http://schemas.microsoft.com/office/drawing/2014/main" xmlns="" id="{26BAEC73-666C-DD82-3DF6-4C8D10A4E38B}"/>
              </a:ext>
            </a:extLst>
          </p:cNvPr>
          <p:cNvSpPr txBox="1">
            <a:spLocks/>
          </p:cNvSpPr>
          <p:nvPr/>
        </p:nvSpPr>
        <p:spPr>
          <a:xfrm>
            <a:off x="173917" y="-2738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latin typeface="Arial" charset="0"/>
              </a:rPr>
              <a:t>HWD120BD16397EUS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Předem plněná automatická pračka se sušičkou </a:t>
            </a:r>
            <a:r>
              <a:rPr lang="cs-CZ" altLang="cs-CZ" sz="14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X SERIES 11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Tepelné čerpadlo, Wifi</a:t>
            </a:r>
            <a:r>
              <a:rPr lang="cs-CZ" altLang="cs-CZ" sz="14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Direct Motion motor, </a:t>
            </a:r>
            <a:r>
              <a:rPr lang="cs-CZ" altLang="cs-CZ" sz="14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Smart Dosing, Filtr </a:t>
            </a:r>
            <a:r>
              <a:rPr lang="cs-CZ" altLang="cs-CZ" sz="14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na textilní prach, </a:t>
            </a:r>
            <a:r>
              <a:rPr lang="cs-CZ" altLang="cs-CZ" sz="14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Ultra </a:t>
            </a:r>
            <a:r>
              <a:rPr lang="cs-CZ" altLang="cs-CZ" sz="14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Fresh, A-20 </a:t>
            </a:r>
            <a:r>
              <a:rPr lang="cs-CZ" altLang="cs-CZ" sz="14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%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EE360BC3-819E-8DA7-18AA-A6A8796A1E77}"/>
              </a:ext>
            </a:extLst>
          </p:cNvPr>
          <p:cNvCxnSpPr/>
          <p:nvPr/>
        </p:nvCxnSpPr>
        <p:spPr>
          <a:xfrm>
            <a:off x="3851920" y="998331"/>
            <a:ext cx="0" cy="5796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>
            <a:extLst>
              <a:ext uri="{FF2B5EF4-FFF2-40B4-BE49-F238E27FC236}">
                <a16:creationId xmlns:a16="http://schemas.microsoft.com/office/drawing/2014/main" xmlns="" id="{F3CDBFE4-661A-C027-D6B3-38F56028539C}"/>
              </a:ext>
            </a:extLst>
          </p:cNvPr>
          <p:cNvSpPr txBox="1">
            <a:spLocks/>
          </p:cNvSpPr>
          <p:nvPr/>
        </p:nvSpPr>
        <p:spPr>
          <a:xfrm>
            <a:off x="35496" y="836712"/>
            <a:ext cx="3845559" cy="6021288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Hlavní vlastnosti (Nařízení v přenesené pravomoci: (EU) 2019/2014)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Třída energetické účinnosti sušení / praní	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A/A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Marketingové označení en. 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účinnosti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praní: o 20 % úspornější než třída A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Jmenovitá kapacita sušení / praní (kg)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7/12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Spotřeba energie při praní + sušení na 1/100 cyklů (kWh) 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1,074/170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Spotřeba energie při praní na 1/100 cyklů Eco 40-60 (kWh) 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0,436/44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Spotřeba vody při praní + sušení/ při praní na 1 cyklus (l) 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52/45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Otáčky při odstřeďování (ot./min)/ Účinnost odstřeďování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1600/A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Trvání programu praní + sušení/ praní Eco 40-60 (h:min)	8:50/3:58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Emise hluku (dB(A) re 1 pW) / třída hluku při odstřeďování 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69/A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Technologie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Tepelné čerpadlo – úsporné sušení, ochrana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vláken</a:t>
            </a:r>
            <a:endParaRPr lang="cs-CZ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panose="020B0604020202020204" pitchFamily="34" charset="0"/>
              </a:rPr>
              <a:t>Wifi </a:t>
            </a:r>
            <a:r>
              <a:rPr lang="cs-CZ" altLang="cs-CZ" sz="800" b="1" dirty="0">
                <a:latin typeface="Arial" panose="020B0604020202020204" pitchFamily="34" charset="0"/>
              </a:rPr>
              <a:t>+ Bluetooth připojení </a:t>
            </a:r>
            <a:r>
              <a:rPr lang="cs-CZ" altLang="cs-CZ" sz="800" dirty="0">
                <a:latin typeface="Arial" panose="020B0604020202020204" pitchFamily="34" charset="0"/>
              </a:rPr>
              <a:t>-  možnost bezdotykového připojení k Wifi a ovládání pračky přes aplikaci hOn </a:t>
            </a:r>
            <a:r>
              <a:rPr lang="cs-CZ" altLang="cs-CZ" sz="800" b="1" dirty="0" smtClean="0">
                <a:latin typeface="Arial" panose="020B0604020202020204" pitchFamily="34" charset="0"/>
              </a:rPr>
              <a:t>Aplikace </a:t>
            </a:r>
            <a:r>
              <a:rPr lang="cs-CZ" altLang="cs-CZ" sz="800" b="1" dirty="0">
                <a:latin typeface="Arial" panose="020B0604020202020204" pitchFamily="34" charset="0"/>
              </a:rPr>
              <a:t>hOn navrhne nejlepší program pro péči o vaše oděvy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Direct Motion Motor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– motor umístěný přímo na bubnu bez použití řemenu, tichý chod pouhých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69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dB(A) při odstřeďování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Smart Dosing –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auto dávkovač pracího prostředku a aviváže </a:t>
            </a:r>
            <a:endParaRPr lang="cs-CZ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ABT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– antibakt. ošetření zásuvky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detergentu a těsnění dvířek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Dual Spray –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údržba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těsnění a vnitřního skla dveří pomocí 2 trysek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PillowDrum –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šetrný buben s polštářkovými výstupky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i-</a:t>
            </a:r>
            <a:r>
              <a:rPr 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regulace doby praní dle potřeby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Program „I-Refresh“-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osvěží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oblečení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, včetně nejjemnějších tkanin (vlna a hedvábí)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pomocí mikroskopických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částic páry, která odstraní pachy, jemný prach, alergeny a sníží pomačkání a změkčí tkaniny.</a:t>
            </a:r>
          </a:p>
          <a:p>
            <a:r>
              <a:rPr lang="cs-CZ" sz="800" b="1" dirty="0">
                <a:latin typeface="Arial" charset="0"/>
                <a:cs typeface="Arial" panose="020B0604020202020204" pitchFamily="34" charset="0"/>
              </a:rPr>
              <a:t>Ultra Fresh - </a:t>
            </a:r>
            <a:r>
              <a:rPr lang="cs-CZ" sz="800" dirty="0">
                <a:latin typeface="Arial" charset="0"/>
                <a:cs typeface="Arial" panose="020B0604020202020204" pitchFamily="34" charset="0"/>
              </a:rPr>
              <a:t>po skončení programu se spustí funkce čerstvého vzduchu pro zamezení zápachu a tvorby plísní a </a:t>
            </a:r>
            <a:r>
              <a:rPr lang="cs-CZ" sz="800" dirty="0" smtClean="0">
                <a:latin typeface="Arial" charset="0"/>
                <a:cs typeface="Arial" panose="020B0604020202020204" pitchFamily="34" charset="0"/>
              </a:rPr>
              <a:t>bakterií</a:t>
            </a:r>
          </a:p>
          <a:p>
            <a:r>
              <a:rPr lang="cs-CZ" sz="800" b="1" dirty="0" smtClean="0">
                <a:latin typeface="Arial" charset="0"/>
                <a:cs typeface="Arial" panose="020B0604020202020204" pitchFamily="34" charset="0"/>
              </a:rPr>
              <a:t>Filtr na textilní prach – </a:t>
            </a:r>
            <a:r>
              <a:rPr lang="cs-CZ" sz="800" dirty="0" smtClean="0">
                <a:latin typeface="Arial" charset="0"/>
                <a:cs typeface="Arial" panose="020B0604020202020204" pitchFamily="34" charset="0"/>
              </a:rPr>
              <a:t>zachycení vláken během sušení; ochrana ventilátoru motoru před zanesení prachem a zachování průchodnosti vzduchu uvnitř pračky pro kvalitní sušení. </a:t>
            </a:r>
            <a:endParaRPr lang="cs-CZ" sz="800" dirty="0">
              <a:latin typeface="Arial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Programy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18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programů +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Wifi: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Eco 40-60, Smart AI, Košile, Bavlna, Syntetika, Jemné, Dětské, Antialergenní, Rychlý 15‘, Vlna, Odstřeďování, Bavlna 20°C, Mix, Přikrývky, Samočistění, Ultra Fresh,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Sušení vlny, Sušení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Funkce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Ultra Fresh, I-Refresh, Automatické dávkování detergentu a aviváže, i-</a:t>
            </a:r>
            <a:r>
              <a:rPr lang="cs-CZ" sz="800" dirty="0" err="1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, Wifi, Sušení, Teplota, Otáčky, Počet máchání, Odložený start, Odstraňování skvrn (12 druhů), Zablokování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tlačítek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Bezpečnost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Bezpečnostní zámek dveří; Ochrana proti úniku vody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Overflow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Konstrukce</a:t>
            </a: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Digitální dotykový displej v CZ i SK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jazyce; Direct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Motion motor </a:t>
            </a: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Průměr bubnu 525 mm;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Plnicí tvor  36 cm; Materiál bubnu Nerez/ vany Silitech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xmlns="" id="{55C391B9-6C53-8A18-3380-BC8C9EC370A1}"/>
              </a:ext>
            </a:extLst>
          </p:cNvPr>
          <p:cNvCxnSpPr/>
          <p:nvPr/>
        </p:nvCxnSpPr>
        <p:spPr>
          <a:xfrm>
            <a:off x="5502509" y="998331"/>
            <a:ext cx="0" cy="5796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>
            <a:extLst>
              <a:ext uri="{FF2B5EF4-FFF2-40B4-BE49-F238E27FC236}">
                <a16:creationId xmlns:a16="http://schemas.microsoft.com/office/drawing/2014/main" xmlns="" id="{47973599-958F-BCF4-2835-C696DC979488}"/>
              </a:ext>
            </a:extLst>
          </p:cNvPr>
          <p:cNvSpPr/>
          <p:nvPr/>
        </p:nvSpPr>
        <p:spPr>
          <a:xfrm>
            <a:off x="5577070" y="4581128"/>
            <a:ext cx="345942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</a:t>
            </a:r>
            <a:r>
              <a:rPr lang="cs-CZ" altLang="cs-CZ" sz="800" dirty="0" smtClean="0">
                <a:latin typeface="Arial" charset="0"/>
              </a:rPr>
              <a:t>31020591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latin typeface="Arial" charset="0"/>
              </a:rPr>
              <a:t>EAN</a:t>
            </a:r>
            <a:r>
              <a:rPr lang="cs-CZ" altLang="cs-CZ" sz="800" dirty="0">
                <a:latin typeface="Arial" charset="0"/>
              </a:rPr>
              <a:t>		</a:t>
            </a:r>
            <a:r>
              <a:rPr lang="cs-CZ" altLang="cs-CZ" sz="800" dirty="0" smtClean="0">
                <a:latin typeface="Arial" charset="0"/>
              </a:rPr>
              <a:t>6921081502136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	Bílá s černými dvířky a 		chromovanou hranou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x š x h (mm)	850 x 600 x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660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celková 		hloubka včetně dvířek a 		připojení na vodu a odpad, 		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612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 mm bez připojení a dvířek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97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891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669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742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110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0" name="TextovéPole 49">
            <a:extLst>
              <a:ext uri="{FF2B5EF4-FFF2-40B4-BE49-F238E27FC236}">
                <a16:creationId xmlns:a16="http://schemas.microsoft.com/office/drawing/2014/main" xmlns="" id="{D9027882-4A15-8A19-90A4-9F04770A8531}"/>
              </a:ext>
            </a:extLst>
          </p:cNvPr>
          <p:cNvSpPr txBox="1"/>
          <p:nvPr/>
        </p:nvSpPr>
        <p:spPr>
          <a:xfrm>
            <a:off x="4638413" y="1934435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xmlns="" id="{3CB82D36-F317-99CF-2471-4F31EEBAEB83}"/>
              </a:ext>
            </a:extLst>
          </p:cNvPr>
          <p:cNvSpPr txBox="1"/>
          <p:nvPr/>
        </p:nvSpPr>
        <p:spPr>
          <a:xfrm>
            <a:off x="5479162" y="65871"/>
            <a:ext cx="38544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xmlns="" id="{AEF81B81-0013-DA82-B16E-EB4DCC615A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513" y="1107137"/>
            <a:ext cx="623745" cy="623745"/>
          </a:xfrm>
          <a:prstGeom prst="rect">
            <a:avLst/>
          </a:prstGeom>
        </p:spPr>
      </p:pic>
      <p:sp>
        <p:nvSpPr>
          <p:cNvPr id="31" name="TextovéPole 30">
            <a:extLst>
              <a:ext uri="{FF2B5EF4-FFF2-40B4-BE49-F238E27FC236}">
                <a16:creationId xmlns:a16="http://schemas.microsoft.com/office/drawing/2014/main" xmlns="" id="{794994FC-57D9-DCDC-8872-AEC539C177DF}"/>
              </a:ext>
            </a:extLst>
          </p:cNvPr>
          <p:cNvSpPr txBox="1"/>
          <p:nvPr/>
        </p:nvSpPr>
        <p:spPr>
          <a:xfrm>
            <a:off x="4723363" y="1015054"/>
            <a:ext cx="9144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+ Bluetooth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připojení s možností ovládání přes aplikaci hOn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0" t="8000" r="19551" b="8000"/>
          <a:stretch/>
        </p:blipFill>
        <p:spPr>
          <a:xfrm>
            <a:off x="5575055" y="2204864"/>
            <a:ext cx="1728532" cy="2343772"/>
          </a:xfrm>
          <a:prstGeom prst="rect">
            <a:avLst/>
          </a:prstGeom>
        </p:spPr>
      </p:pic>
      <p:sp>
        <p:nvSpPr>
          <p:cNvPr id="27" name="Pětiúhelník 26"/>
          <p:cNvSpPr/>
          <p:nvPr/>
        </p:nvSpPr>
        <p:spPr>
          <a:xfrm>
            <a:off x="5625928" y="1377997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A-20 %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6" name="TextovéPole 35"/>
          <p:cNvSpPr txBox="1"/>
          <p:nvPr/>
        </p:nvSpPr>
        <p:spPr>
          <a:xfrm>
            <a:off x="5495811" y="1071672"/>
            <a:ext cx="34547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Energetická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spotřeba praní o 20 % </a:t>
            </a:r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nižší než ve třídě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</a:t>
            </a:r>
            <a:endParaRPr lang="cs-CZ" dirty="0"/>
          </a:p>
        </p:txBody>
      </p:sp>
      <p:sp>
        <p:nvSpPr>
          <p:cNvPr id="37" name="TextovéPole 36"/>
          <p:cNvSpPr txBox="1"/>
          <p:nvPr/>
        </p:nvSpPr>
        <p:spPr>
          <a:xfrm>
            <a:off x="4576326" y="5406315"/>
            <a:ext cx="9785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Odstraňování skvrn –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možnost výběru ze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12 druhů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skvrn s přesným zacílením</a:t>
            </a:r>
          </a:p>
        </p:txBody>
      </p:sp>
      <p:sp>
        <p:nvSpPr>
          <p:cNvPr id="38" name="TextovéPole 37"/>
          <p:cNvSpPr txBox="1"/>
          <p:nvPr/>
        </p:nvSpPr>
        <p:spPr>
          <a:xfrm>
            <a:off x="4641873" y="4542219"/>
            <a:ext cx="8977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Direct Motion Motor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 – motor umístěný přímo na bubnu bez použití řemenu, tichý chod </a:t>
            </a:r>
          </a:p>
        </p:txBody>
      </p:sp>
      <p:sp>
        <p:nvSpPr>
          <p:cNvPr id="39" name="TextovéPole 38"/>
          <p:cNvSpPr txBox="1"/>
          <p:nvPr/>
        </p:nvSpPr>
        <p:spPr>
          <a:xfrm>
            <a:off x="4664665" y="3581829"/>
            <a:ext cx="926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I-Refresh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osvěží oblečení včetně vlny a hedvábí, zbaví ho prachu, pachů, alergenů a pomačkání</a:t>
            </a:r>
          </a:p>
        </p:txBody>
      </p:sp>
      <p:sp>
        <p:nvSpPr>
          <p:cNvPr id="41" name="TextovéPole 40"/>
          <p:cNvSpPr txBox="1"/>
          <p:nvPr/>
        </p:nvSpPr>
        <p:spPr>
          <a:xfrm>
            <a:off x="4702510" y="1816760"/>
            <a:ext cx="83710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Smart Dosing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- automatický dávkovač pracího prostředku a aviváže na 20 cyklů</a:t>
            </a:r>
          </a:p>
        </p:txBody>
      </p:sp>
      <p:pic>
        <p:nvPicPr>
          <p:cNvPr id="42" name="Obrázek 4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433" y="4620521"/>
            <a:ext cx="720000" cy="720000"/>
          </a:xfrm>
          <a:prstGeom prst="rect">
            <a:avLst/>
          </a:prstGeom>
        </p:spPr>
      </p:pic>
      <p:sp>
        <p:nvSpPr>
          <p:cNvPr id="44" name="TextovéPole 43"/>
          <p:cNvSpPr txBox="1"/>
          <p:nvPr/>
        </p:nvSpPr>
        <p:spPr>
          <a:xfrm>
            <a:off x="4709413" y="2877487"/>
            <a:ext cx="8371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latin typeface="Arial" charset="0"/>
                <a:cs typeface="Arial" panose="020B0604020202020204" pitchFamily="34" charset="0"/>
              </a:rPr>
              <a:t>Ultra Fresh </a:t>
            </a:r>
            <a:r>
              <a:rPr lang="cs-CZ" sz="800" b="1" dirty="0" smtClean="0">
                <a:latin typeface="Arial" charset="0"/>
                <a:cs typeface="Arial" panose="020B0604020202020204" pitchFamily="34" charset="0"/>
              </a:rPr>
              <a:t>– </a:t>
            </a:r>
            <a:r>
              <a:rPr lang="cs-CZ" sz="800" dirty="0" smtClean="0">
                <a:latin typeface="Arial" charset="0"/>
                <a:cs typeface="Arial" panose="020B0604020202020204" pitchFamily="34" charset="0"/>
              </a:rPr>
              <a:t>proudění čerstvého vzduchu  na konci cyklu</a:t>
            </a:r>
            <a:endParaRPr lang="cs-CZ" sz="800" dirty="0">
              <a:latin typeface="Arial" charset="0"/>
              <a:cs typeface="Arial" panose="020B0604020202020204" pitchFamily="34" charset="0"/>
            </a:endParaRPr>
          </a:p>
        </p:txBody>
      </p:sp>
      <p:pic>
        <p:nvPicPr>
          <p:cNvPr id="45" name="Obrázek 4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6305" y="1936498"/>
            <a:ext cx="720000" cy="720000"/>
          </a:xfrm>
          <a:prstGeom prst="rect">
            <a:avLst/>
          </a:prstGeom>
        </p:spPr>
      </p:pic>
      <p:pic>
        <p:nvPicPr>
          <p:cNvPr id="47" name="Obrázek 4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5361567"/>
            <a:ext cx="720000" cy="720000"/>
          </a:xfrm>
          <a:prstGeom prst="rect">
            <a:avLst/>
          </a:prstGeom>
        </p:spPr>
      </p:pic>
      <p:pic>
        <p:nvPicPr>
          <p:cNvPr id="48" name="Obrázek 4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6305" y="3756720"/>
            <a:ext cx="720000" cy="720000"/>
          </a:xfrm>
          <a:prstGeom prst="rect">
            <a:avLst/>
          </a:prstGeom>
        </p:spPr>
      </p:pic>
      <p:pic>
        <p:nvPicPr>
          <p:cNvPr id="49" name="Obrázek 4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8609" y="2925024"/>
            <a:ext cx="720000" cy="72000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68217" y="401776"/>
            <a:ext cx="706388" cy="69269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9137" y="1334681"/>
            <a:ext cx="724547" cy="144909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12"/>
          <a:srcRect b="1361"/>
          <a:stretch/>
        </p:blipFill>
        <p:spPr>
          <a:xfrm>
            <a:off x="7380312" y="2821122"/>
            <a:ext cx="1717985" cy="1685310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3929850" y="6350349"/>
            <a:ext cx="666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FILTR</a:t>
            </a:r>
            <a:endParaRPr lang="cs-CZ" dirty="0"/>
          </a:p>
        </p:txBody>
      </p:sp>
      <p:sp>
        <p:nvSpPr>
          <p:cNvPr id="51" name="TextovéPole 50"/>
          <p:cNvSpPr txBox="1"/>
          <p:nvPr/>
        </p:nvSpPr>
        <p:spPr>
          <a:xfrm>
            <a:off x="4561027" y="6393939"/>
            <a:ext cx="9785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Filtr na textilní prach</a:t>
            </a:r>
          </a:p>
        </p:txBody>
      </p:sp>
    </p:spTree>
    <p:extLst>
      <p:ext uri="{BB962C8B-B14F-4D97-AF65-F5344CB8AC3E}">
        <p14:creationId xmlns:p14="http://schemas.microsoft.com/office/powerpoint/2010/main" val="178291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71747CF-528E-4FB1-8821-D297DBD7BA7C}">
  <ds:schemaRefs>
    <ds:schemaRef ds:uri="http://purl.org/dc/terms/"/>
    <ds:schemaRef ds:uri="b4af0723-3826-4aee-ba08-906e8dce3040"/>
    <ds:schemaRef ds:uri="http://schemas.microsoft.com/office/infopath/2007/PartnerControls"/>
    <ds:schemaRef ds:uri="http://schemas.microsoft.com/office/2006/documentManagement/types"/>
    <ds:schemaRef ds:uri="a09af93a-bc92-4cce-8ba3-c8fdbed82e22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2410</TotalTime>
  <Words>142</Words>
  <Application>Microsoft Office PowerPoint</Application>
  <PresentationFormat>Předvádění na obrazovce (4:3)</PresentationFormat>
  <Paragraphs>57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282</cp:revision>
  <cp:lastPrinted>2025-07-01T09:17:14Z</cp:lastPrinted>
  <dcterms:created xsi:type="dcterms:W3CDTF">2015-07-16T11:02:07Z</dcterms:created>
  <dcterms:modified xsi:type="dcterms:W3CDTF">2025-08-22T13:59:46Z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