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4493" autoAdjust="0"/>
    <p:restoredTop sz="94660"/>
  </p:normalViewPr>
  <p:slideViewPr>
    <p:cSldViewPr>
      <p:cViewPr varScale="1">
        <p:scale>
          <a:sx n="108" d="100"/>
          <a:sy n="108" d="100"/>
        </p:scale>
        <p:origin x="23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26.08.2024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89661" y="19066"/>
            <a:ext cx="8818904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sz="2400" b="1" dirty="0">
                <a:solidFill>
                  <a:srgbClr val="4472C4"/>
                </a:solidFill>
                <a:latin typeface="Arial" charset="0"/>
              </a:rPr>
              <a:t>HADG6CBS4BWIFI </a:t>
            </a:r>
            <a:endParaRPr lang="cs-CZ" altLang="cs-CZ" sz="2400" b="1" dirty="0">
              <a:solidFill>
                <a:srgbClr val="4472C4"/>
              </a:solidFill>
              <a:latin typeface="Arial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>
                <a:latin typeface="Arial" charset="0"/>
              </a:rPr>
              <a:t>Komínový odsavač par ID-LINK </a:t>
            </a:r>
            <a:r>
              <a:rPr lang="cs-CZ" altLang="cs-CZ" sz="1400" dirty="0" err="1">
                <a:latin typeface="Arial" charset="0"/>
              </a:rPr>
              <a:t>Series</a:t>
            </a:r>
            <a:r>
              <a:rPr lang="cs-CZ" altLang="cs-CZ" sz="1400" dirty="0">
                <a:latin typeface="Arial" charset="0"/>
              </a:rPr>
              <a:t> 4 – šíře 60 cm</a:t>
            </a:r>
          </a:p>
          <a:p>
            <a:pPr>
              <a:spcBef>
                <a:spcPct val="0"/>
              </a:spcBef>
              <a:buNone/>
            </a:pP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Odtah a recirkulace, energetická třída A++, Booster, dotykové ovládání, LED osvětlení</a:t>
            </a:r>
            <a:endParaRPr lang="cs-CZ" altLang="cs-CZ" sz="1200" dirty="0">
              <a:solidFill>
                <a:srgbClr val="706F6F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95138" y="883509"/>
            <a:ext cx="3946438" cy="5317219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  <a:cs typeface="+mn-cs"/>
              </a:rPr>
              <a:t>Hlavní vlastnosti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Roční spotřeba energie (kWh/</a:t>
            </a:r>
            <a:r>
              <a:rPr lang="cs-CZ" altLang="cs-CZ" sz="800" dirty="0" err="1">
                <a:latin typeface="Arial" charset="0"/>
              </a:rPr>
              <a:t>annum</a:t>
            </a:r>
            <a:r>
              <a:rPr lang="cs-CZ" altLang="cs-CZ" sz="800" dirty="0">
                <a:latin typeface="Arial" charset="0"/>
              </a:rPr>
              <a:t>)		26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maximální příkon (W)                                                273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Pohotovostní příkon (W)                                                         0,72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Energetická třída			A++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proudění tekutin		A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osvětlení		C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Třída účinnosti tukové filtrace		D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Průtok vzduchu: min/max/1-booster/2-booster (m3/hod)</a:t>
            </a:r>
            <a:r>
              <a:rPr lang="cs-CZ" altLang="cs-CZ" sz="800" dirty="0">
                <a:latin typeface="Arial" charset="0"/>
              </a:rPr>
              <a:t>        </a:t>
            </a:r>
            <a:r>
              <a:rPr lang="cs-CZ" altLang="cs-CZ" sz="800" dirty="0">
                <a:latin typeface="Arial" charset="0"/>
                <a:cs typeface="+mn-cs"/>
              </a:rPr>
              <a:t>340/624/745/974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  <a:cs typeface="+mn-cs"/>
              </a:rPr>
              <a:t>Hlučnost: min/max/2-booster (dB(A))	                                </a:t>
            </a:r>
            <a:r>
              <a:rPr lang="cs-CZ" altLang="cs-CZ" sz="800" dirty="0">
                <a:latin typeface="Arial" charset="0"/>
              </a:rPr>
              <a:t>49</a:t>
            </a:r>
            <a:r>
              <a:rPr lang="cs-CZ" altLang="cs-CZ" sz="800" dirty="0">
                <a:latin typeface="Arial" charset="0"/>
                <a:cs typeface="+mn-cs"/>
              </a:rPr>
              <a:t>/61/73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endParaRPr lang="cs-CZ" altLang="cs-CZ" sz="800" b="1" dirty="0">
              <a:solidFill>
                <a:srgbClr val="FF0000"/>
              </a:solidFill>
              <a:latin typeface="Arial" charset="0"/>
            </a:endParaRP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u="sng" dirty="0">
                <a:latin typeface="Arial" charset="0"/>
              </a:rPr>
              <a:t>Programy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Odtah a recirkulace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Dotykové ovládání &amp; Aplikace </a:t>
            </a:r>
            <a:r>
              <a:rPr lang="cs-CZ" altLang="cs-CZ" sz="800" dirty="0" err="1">
                <a:latin typeface="Arial" charset="0"/>
              </a:rPr>
              <a:t>hOn</a:t>
            </a:r>
            <a:r>
              <a:rPr lang="cs-CZ" altLang="cs-CZ" sz="800" dirty="0">
                <a:latin typeface="Arial" charset="0"/>
              </a:rPr>
              <a:t> (</a:t>
            </a:r>
            <a:r>
              <a:rPr lang="cs-CZ" altLang="cs-CZ" sz="800" dirty="0" err="1">
                <a:latin typeface="Arial" charset="0"/>
              </a:rPr>
              <a:t>Bluetooth+Wifi</a:t>
            </a:r>
            <a:r>
              <a:rPr lang="cs-CZ" altLang="cs-CZ" sz="800" dirty="0">
                <a:latin typeface="Arial" charset="0"/>
              </a:rPr>
              <a:t>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b="1" dirty="0" err="1">
                <a:latin typeface="Arial" charset="0"/>
              </a:rPr>
              <a:t>Preci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b="1" dirty="0" err="1">
                <a:latin typeface="Arial" charset="0"/>
              </a:rPr>
              <a:t>Synch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– propojení s chytrou varnou deskou, ovládání pomocí 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smartphonu a připojení přes Wi-Fi/Bluetooth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5 rychlostních stupňů (3+2x Booster - zrychlení odsávání a rychlé zbavení se okolních pachů)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Časovač</a:t>
            </a:r>
          </a:p>
          <a:p>
            <a:pPr marL="0" lvl="0" indent="0">
              <a:lnSpc>
                <a:spcPct val="100000"/>
              </a:lnSpc>
              <a:spcBef>
                <a:spcPct val="0"/>
              </a:spcBef>
              <a:buNone/>
            </a:pPr>
            <a:r>
              <a:rPr lang="cs-CZ" altLang="cs-CZ" sz="800" dirty="0">
                <a:solidFill>
                  <a:srgbClr val="FF0000"/>
                </a:solidFill>
                <a:latin typeface="Arial" charset="0"/>
              </a:rPr>
              <a:t>			</a:t>
            </a:r>
            <a:br>
              <a:rPr lang="cs-CZ" altLang="cs-CZ" sz="800" dirty="0">
                <a:solidFill>
                  <a:srgbClr val="FF0000"/>
                </a:solidFill>
                <a:latin typeface="Arial" charset="0"/>
              </a:rPr>
            </a:br>
            <a:r>
              <a:rPr lang="cs-CZ" altLang="cs-CZ" sz="800" b="1" u="sng" dirty="0">
                <a:latin typeface="Arial" charset="0"/>
                <a:cs typeface="+mn-cs"/>
              </a:rPr>
              <a:t>Konstrukce</a:t>
            </a:r>
            <a:r>
              <a:rPr lang="cs-CZ" altLang="cs-CZ" sz="800" b="1" dirty="0">
                <a:latin typeface="Arial" charset="0"/>
                <a:cs typeface="+mn-cs"/>
              </a:rPr>
              <a:t> 			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Motor 1 × 270 W (DC-1000)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Osvětlení </a:t>
            </a:r>
            <a:r>
              <a:rPr lang="en-US" altLang="cs-CZ" sz="800" dirty="0">
                <a:latin typeface="Arial" charset="0"/>
              </a:rPr>
              <a:t>2</a:t>
            </a:r>
            <a:r>
              <a:rPr lang="cs-CZ" altLang="cs-CZ" sz="800" dirty="0">
                <a:latin typeface="Arial" charset="0"/>
              </a:rPr>
              <a:t> ×</a:t>
            </a:r>
            <a:r>
              <a:rPr lang="en-US" altLang="cs-CZ" sz="800" dirty="0">
                <a:latin typeface="Arial" charset="0"/>
              </a:rPr>
              <a:t> 1</a:t>
            </a:r>
            <a:r>
              <a:rPr lang="cs-CZ" altLang="cs-CZ" sz="800" dirty="0">
                <a:latin typeface="Arial" charset="0"/>
              </a:rPr>
              <a:t>,</a:t>
            </a:r>
            <a:r>
              <a:rPr lang="en-US" altLang="cs-CZ" sz="800" dirty="0">
                <a:latin typeface="Arial" charset="0"/>
              </a:rPr>
              <a:t>5W LED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Sací potrubí Ø 150 mm  (120 mm redukce součástí balení)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Vzduchový deflektor, Zpětná klapka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u="sng" dirty="0">
                <a:latin typeface="Arial" charset="0"/>
              </a:rPr>
              <a:t>Příslušenství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Tukový hliníkový filtr (2×)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Pachový uhlíkový filtr součástí balení (2 ks/balení)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i="1" dirty="0">
                <a:latin typeface="Arial" charset="0"/>
              </a:rPr>
              <a:t>Více informací o možnosti zakoupení uhlíkového filtru na Showroomu Candy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Komín 500+500 mm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solidFill>
                <a:srgbClr val="FF0000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Kód		36901930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EAN		</a:t>
            </a:r>
            <a:r>
              <a:rPr lang="cs-CZ" sz="8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8059019090719</a:t>
            </a:r>
            <a:endParaRPr lang="cs-CZ" altLang="cs-CZ" sz="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Barva		Černá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výrobku V × Š × H (mm)	925-1305 </a:t>
            </a:r>
            <a:r>
              <a:rPr lang="cs-CZ" altLang="cs-CZ" sz="800" dirty="0">
                <a:latin typeface="Arial" charset="0"/>
              </a:rPr>
              <a:t>× </a:t>
            </a:r>
            <a:r>
              <a:rPr lang="cs-CZ" altLang="cs-CZ" sz="800" dirty="0">
                <a:latin typeface="Arial" panose="020B0604020202020204" pitchFamily="34" charset="0"/>
              </a:rPr>
              <a:t>600 × 450</a:t>
            </a:r>
          </a:p>
          <a:p>
            <a:pPr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Čistá váha výrobku (kg)	15,6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panose="020B0604020202020204" pitchFamily="34" charset="0"/>
              </a:rPr>
              <a:t>Rozměry balení V × Š × H (mm)	520 × 655 × 605</a:t>
            </a:r>
            <a:endParaRPr lang="cs-CZ" altLang="cs-CZ" sz="800" dirty="0"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latin typeface="Arial" charset="0"/>
              </a:rPr>
              <a:t>Hmotnost s obalem (kg)	18,2</a:t>
            </a: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3" name="Zaoblený obdélník 12"/>
          <p:cNvSpPr/>
          <p:nvPr/>
        </p:nvSpPr>
        <p:spPr>
          <a:xfrm>
            <a:off x="4355976" y="2780928"/>
            <a:ext cx="360040" cy="216024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/>
          <p:cNvSpPr txBox="1"/>
          <p:nvPr/>
        </p:nvSpPr>
        <p:spPr>
          <a:xfrm>
            <a:off x="4720834" y="1076090"/>
            <a:ext cx="914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pomocí aplikace </a:t>
            </a:r>
            <a:r>
              <a:rPr lang="cs-CZ" sz="8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hOn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ovéPole 28"/>
          <p:cNvSpPr txBox="1"/>
          <p:nvPr/>
        </p:nvSpPr>
        <p:spPr>
          <a:xfrm>
            <a:off x="4769344" y="1831712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Dotykové ovládání</a:t>
            </a:r>
          </a:p>
        </p:txBody>
      </p:sp>
      <p:sp>
        <p:nvSpPr>
          <p:cNvPr id="30" name="TextovéPole 29"/>
          <p:cNvSpPr txBox="1"/>
          <p:nvPr/>
        </p:nvSpPr>
        <p:spPr>
          <a:xfrm>
            <a:off x="4791065" y="2469041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Energetická třída A++</a:t>
            </a:r>
          </a:p>
        </p:txBody>
      </p:sp>
      <p:sp>
        <p:nvSpPr>
          <p:cNvPr id="31" name="TextovéPole 30"/>
          <p:cNvSpPr txBox="1"/>
          <p:nvPr/>
        </p:nvSpPr>
        <p:spPr>
          <a:xfrm>
            <a:off x="4759504" y="3323583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</a:p>
        </p:txBody>
      </p:sp>
      <p:pic>
        <p:nvPicPr>
          <p:cNvPr id="24" name="Obrázek 23">
            <a:extLst>
              <a:ext uri="{FF2B5EF4-FFF2-40B4-BE49-F238E27FC236}">
                <a16:creationId xmlns:a16="http://schemas.microsoft.com/office/drawing/2014/main" id="{30465F23-FF22-46EE-901E-B0690441B1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26256" y="1024855"/>
            <a:ext cx="589760" cy="626240"/>
          </a:xfrm>
          <a:prstGeom prst="rect">
            <a:avLst/>
          </a:prstGeom>
        </p:spPr>
      </p:pic>
      <p:cxnSp>
        <p:nvCxnSpPr>
          <p:cNvPr id="39" name="Přímá spojnice se šipkou 38">
            <a:extLst>
              <a:ext uri="{FF2B5EF4-FFF2-40B4-BE49-F238E27FC236}">
                <a16:creationId xmlns:a16="http://schemas.microsoft.com/office/drawing/2014/main" id="{064FCD99-543C-41A4-9D44-CAF9C6AA2A84}"/>
              </a:ext>
            </a:extLst>
          </p:cNvPr>
          <p:cNvCxnSpPr>
            <a:cxnSpLocks/>
          </p:cNvCxnSpPr>
          <p:nvPr/>
        </p:nvCxnSpPr>
        <p:spPr>
          <a:xfrm>
            <a:off x="5840038" y="1341094"/>
            <a:ext cx="2056697" cy="0"/>
          </a:xfrm>
          <a:prstGeom prst="straightConnector1">
            <a:avLst/>
          </a:prstGeom>
          <a:ln>
            <a:solidFill>
              <a:srgbClr val="4472C4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C8B19BCF-FBE6-4657-960B-ABC7278083A8}"/>
              </a:ext>
            </a:extLst>
          </p:cNvPr>
          <p:cNvSpPr txBox="1"/>
          <p:nvPr/>
        </p:nvSpPr>
        <p:spPr>
          <a:xfrm>
            <a:off x="6507892" y="1103694"/>
            <a:ext cx="75373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1000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60 cm</a:t>
            </a: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0DDB0E17-BFBB-445D-9531-6B4501E61797}"/>
              </a:ext>
            </a:extLst>
          </p:cNvPr>
          <p:cNvSpPr txBox="1"/>
          <p:nvPr/>
        </p:nvSpPr>
        <p:spPr>
          <a:xfrm>
            <a:off x="4759504" y="4021453"/>
            <a:ext cx="914438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Booster</a:t>
            </a:r>
          </a:p>
        </p:txBody>
      </p:sp>
      <p:pic>
        <p:nvPicPr>
          <p:cNvPr id="14" name="Obrázek 13">
            <a:extLst>
              <a:ext uri="{FF2B5EF4-FFF2-40B4-BE49-F238E27FC236}">
                <a16:creationId xmlns:a16="http://schemas.microsoft.com/office/drawing/2014/main" id="{3ABCA278-D6D0-41D7-82EA-D38F08D683CB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22" r="20620"/>
          <a:stretch/>
        </p:blipFill>
        <p:spPr>
          <a:xfrm>
            <a:off x="4109028" y="1782649"/>
            <a:ext cx="606988" cy="461385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8F97684F-53AE-4A22-8671-AD24F15C1D6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44" r="25147"/>
          <a:stretch/>
        </p:blipFill>
        <p:spPr>
          <a:xfrm>
            <a:off x="4145511" y="2378761"/>
            <a:ext cx="539062" cy="519113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a16="http://schemas.microsoft.com/office/drawing/2014/main" id="{C54B9312-FBC9-4695-A41A-E95B7C72104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619" r="17600"/>
          <a:stretch/>
        </p:blipFill>
        <p:spPr>
          <a:xfrm>
            <a:off x="4096468" y="3169443"/>
            <a:ext cx="697652" cy="519113"/>
          </a:xfrm>
          <a:prstGeom prst="rect">
            <a:avLst/>
          </a:prstGeom>
        </p:spPr>
      </p:pic>
      <p:pic>
        <p:nvPicPr>
          <p:cNvPr id="23" name="Obrázek 22">
            <a:extLst>
              <a:ext uri="{FF2B5EF4-FFF2-40B4-BE49-F238E27FC236}">
                <a16:creationId xmlns:a16="http://schemas.microsoft.com/office/drawing/2014/main" id="{8BEE0E27-EC5E-473E-B44A-AB94A1C3CE99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49" r="18683"/>
          <a:stretch/>
        </p:blipFill>
        <p:spPr>
          <a:xfrm>
            <a:off x="4145511" y="3869618"/>
            <a:ext cx="650838" cy="519113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B835169-378E-3CA5-41E7-5F6F4F12A3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0038" y="1443244"/>
            <a:ext cx="2056697" cy="2550058"/>
          </a:xfrm>
          <a:prstGeom prst="rect">
            <a:avLst/>
          </a:prstGeom>
        </p:spPr>
      </p:pic>
      <p:pic>
        <p:nvPicPr>
          <p:cNvPr id="15" name="Obrázek 14">
            <a:extLst>
              <a:ext uri="{FF2B5EF4-FFF2-40B4-BE49-F238E27FC236}">
                <a16:creationId xmlns:a16="http://schemas.microsoft.com/office/drawing/2014/main" id="{F49250B5-E4A1-38CD-AD89-B9D1409385E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96735" y="2209219"/>
            <a:ext cx="825957" cy="171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71747CF-528E-4FB1-8821-D297DBD7BA7C}">
  <ds:schemaRefs>
    <ds:schemaRef ds:uri="http://schemas.openxmlformats.org/package/2006/metadata/core-properties"/>
    <ds:schemaRef ds:uri="http://purl.org/dc/dcmitype/"/>
    <ds:schemaRef ds:uri="b4af0723-3826-4aee-ba08-906e8dce3040"/>
    <ds:schemaRef ds:uri="http://purl.org/dc/terms/"/>
    <ds:schemaRef ds:uri="a09af93a-bc92-4cce-8ba3-c8fdbed82e22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microsoft.com/office/infopath/2007/PartnerControl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3744</TotalTime>
  <Words>314</Words>
  <Application>Microsoft Office PowerPoint</Application>
  <PresentationFormat>Předvádění na obrazovce (4:3)</PresentationFormat>
  <Paragraphs>50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Michaela Šperl</cp:lastModifiedBy>
  <cp:revision>309</cp:revision>
  <cp:lastPrinted>2016-05-31T13:00:02Z</cp:lastPrinted>
  <dcterms:created xsi:type="dcterms:W3CDTF">2015-07-16T11:02:07Z</dcterms:created>
  <dcterms:modified xsi:type="dcterms:W3CDTF">2024-08-26T10:24:59Z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