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10" y="72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08.09.2020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08.09.2020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08.09.2020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08.09.2020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08.09.2020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08.09.2020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08.09.2020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710" y="56939"/>
            <a:ext cx="8165306" cy="432048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HF322YHM 011 -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aku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vysavač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H-Free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300 HYDRO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21" y="492540"/>
            <a:ext cx="9144000" cy="410146"/>
          </a:xfrm>
        </p:spPr>
        <p:txBody>
          <a:bodyPr>
            <a:noAutofit/>
          </a:bodyPr>
          <a:lstStyle/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Multifunkční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– tyčový a ruční akumulátorový vysavač, </a:t>
            </a:r>
            <a:r>
              <a:rPr lang="cs-CZ" sz="1400" dirty="0">
                <a:latin typeface="Arial" panose="020B0604020202020204" pitchFamily="34" charset="0"/>
              </a:rPr>
              <a:t>s</a:t>
            </a:r>
            <a:r>
              <a:rPr lang="cs-CZ" sz="1400" dirty="0"/>
              <a:t>uché a mokré vysávání, ruční i podlahová verze,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samostatný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cyklón, 22 V Lion baterie, 40 min provoz,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uální LED světlo na hubici a na těle, nádoba na prach 0,7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87221" y="1013197"/>
            <a:ext cx="4110799" cy="5646395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Jmenovité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napětí (V)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22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provozu baterie (min)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Auto Mode 40 min (s příslušenstvím 		bez motorizované hubice)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/ Standard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	25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min/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Turbo 12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min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Počet článků baterií 	6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baterie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Lithium Ion (LION)</a:t>
            </a: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 výbava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Systém separace prachu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Samostatný cyklón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Předmotorový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myvatelný mikrofiltr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 na výstupu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Pěnový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motoru		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Bezkartáčový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Direct Impulse Motor 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		80 000 ot./ min s výkonem 65 AW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 			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vysoký výkon vysávání)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Jmenovité napětí (nabíječky) (V)	230-240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trvání prvního nabíjení (hod)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24</a:t>
            </a: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Doba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potřebná k dobití z 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plně</a:t>
            </a: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vybitého stavu (hod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)	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2,5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(po prvním nabití) 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Délka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kabelu nabíječky (m)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1,5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Nastavení výkonu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Dotykové ovládání (tlačítko 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+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 a 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-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LED ukazatel napájení	Ano</a:t>
            </a: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LED osvětlení 		Dual LED Dust Locator (dvojí - na 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hubici a na ruční verzi automatické 		osvětlení pro vysávání nad podlahou)</a:t>
            </a: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prach (l)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0,7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Snadné vysypávání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prachu 	One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Touch	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Montáž na stěnu		Ano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Parkovací poloha	*	Ano *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Uložení příslušenství 	Na těle a trubce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Snadné vyjímání kartáče z hubice	Ano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Motorizovaná Hydro hubice 2v1 s LED osvětlením • Hybridní rotační váleček na všechny typy podlah • Váleček 360°Hydro pro vysávání a mytí tvrdých podlah • Prachový kartáč a štěrbinová hubice 2v1 integrované na těle • Velký prachový a nábytkový kartáč 2v1 •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Mop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• Detergent 30 ml • 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Snadné 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vyjímání a nabíjení baterie s LED ukazatelem, možnost nabíjet kdekoliv.</a:t>
            </a: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004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00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506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49052" y="1162790"/>
            <a:ext cx="862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BEZDRÁTOVÝ 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VYSAVAČ</a:t>
            </a:r>
          </a:p>
          <a:p>
            <a:pPr algn="ctr"/>
            <a:endParaRPr lang="cs-CZ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DOBA PROVOZU</a:t>
            </a:r>
          </a:p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MIN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69050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25342" y="2809854"/>
            <a:ext cx="766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POUHÉ </a:t>
            </a: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 HOD DO ÚPLNÉHO NABITÍ</a:t>
            </a:r>
            <a:endParaRPr lang="en-US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157" y="3495244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01493" y="3601359"/>
            <a:ext cx="731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UKAZATEL STAVU BATERIE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163" y="4297464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880429" y="4360821"/>
            <a:ext cx="828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VARIABILNÍ NASTAVENÍ VÝKONU DOTYKOVÝM OVLÁDÁNÍM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661" y="5139221"/>
            <a:ext cx="720000" cy="720000"/>
          </a:xfrm>
          <a:prstGeom prst="rect">
            <a:avLst/>
          </a:prstGeom>
        </p:spPr>
      </p:pic>
      <p:sp>
        <p:nvSpPr>
          <p:cNvPr id="48" name="TextBox 22"/>
          <p:cNvSpPr txBox="1"/>
          <p:nvPr/>
        </p:nvSpPr>
        <p:spPr>
          <a:xfrm>
            <a:off x="4904547" y="5226328"/>
            <a:ext cx="8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VYJÍMATELNÁ BATERIE S LED UKAZATELEM A MOŽNOSTÍ NABÍJENÍ KDEKOLIV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Immagin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8" t="11347" r="18042" b="6705"/>
          <a:stretch/>
        </p:blipFill>
        <p:spPr>
          <a:xfrm>
            <a:off x="4186797" y="1081580"/>
            <a:ext cx="720000" cy="720000"/>
          </a:xfrm>
          <a:prstGeom prst="flowChartConnector">
            <a:avLst/>
          </a:prstGeom>
        </p:spPr>
      </p:pic>
      <p:pic>
        <p:nvPicPr>
          <p:cNvPr id="49" name="Immagine 4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" t="3724" r="8432" b="6594"/>
          <a:stretch/>
        </p:blipFill>
        <p:spPr>
          <a:xfrm>
            <a:off x="4168772" y="5147083"/>
            <a:ext cx="720000" cy="720000"/>
          </a:xfrm>
          <a:prstGeom prst="flowChartConnector">
            <a:avLst/>
          </a:prstGeom>
        </p:spPr>
      </p:pic>
      <p:pic>
        <p:nvPicPr>
          <p:cNvPr id="30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165" y="1888622"/>
            <a:ext cx="720000" cy="720000"/>
          </a:xfrm>
          <a:prstGeom prst="rect">
            <a:avLst/>
          </a:prstGeom>
        </p:spPr>
      </p:pic>
      <p:sp>
        <p:nvSpPr>
          <p:cNvPr id="31" name="TextBox 22"/>
          <p:cNvSpPr txBox="1"/>
          <p:nvPr/>
        </p:nvSpPr>
        <p:spPr>
          <a:xfrm>
            <a:off x="4931065" y="1937632"/>
            <a:ext cx="750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SUCHÉ </a:t>
            </a: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MOKRÉ VYSÁVÁNÍ, RUČNÍ A PODLAHOVÁ VERZE</a:t>
            </a:r>
            <a:endParaRPr lang="en-US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4107943" y="6215807"/>
            <a:ext cx="40748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 Pokud </a:t>
            </a:r>
            <a:r>
              <a:rPr lang="cs-CZ" sz="900" i="1" dirty="0">
                <a:latin typeface="Arial" panose="020B0604020202020204" pitchFamily="34" charset="0"/>
                <a:cs typeface="Arial" panose="020B0604020202020204" pitchFamily="34" charset="0"/>
              </a:rPr>
              <a:t>je vysavač v provozu a obsluhován, můžete jej dočasně zaparkovat ve svislé poloze na tvrdých podlahách. Pokud je však </a:t>
            </a:r>
            <a:r>
              <a:rPr lang="cs-CZ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vysavač </a:t>
            </a:r>
            <a:r>
              <a:rPr lang="cs-CZ" sz="900" i="1" dirty="0">
                <a:latin typeface="Arial" panose="020B0604020202020204" pitchFamily="34" charset="0"/>
                <a:cs typeface="Arial" panose="020B0604020202020204" pitchFamily="34" charset="0"/>
              </a:rPr>
              <a:t>ponechán bez dozoru, musí být uložen na </a:t>
            </a:r>
            <a:r>
              <a:rPr lang="cs-CZ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svém </a:t>
            </a:r>
            <a:r>
              <a:rPr lang="cs-CZ" sz="900" i="1" dirty="0">
                <a:latin typeface="Arial" panose="020B0604020202020204" pitchFamily="34" charset="0"/>
                <a:cs typeface="Arial" panose="020B0604020202020204" pitchFamily="34" charset="0"/>
              </a:rPr>
              <a:t>nástěnném držáku.</a:t>
            </a:r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911885" y="4796287"/>
            <a:ext cx="3140603" cy="1643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b="1" dirty="0">
                <a:latin typeface="Arial" panose="020B0604020202020204" pitchFamily="34" charset="0"/>
                <a:cs typeface="Gotham Narrow Medium"/>
              </a:rPr>
              <a:t>Logistická data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Kód		</a:t>
            </a:r>
            <a:r>
              <a:rPr lang="cs-CZ" altLang="cs-CZ" sz="900" dirty="0" smtClean="0">
                <a:latin typeface="Arial" panose="020B0604020202020204" pitchFamily="34" charset="0"/>
                <a:cs typeface="Gotham Narrow Medium"/>
              </a:rPr>
              <a:t>39400956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EAN kód		8059019015675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dirty="0" smtClean="0">
                <a:latin typeface="Arial" panose="020B0604020202020204" pitchFamily="34" charset="0"/>
                <a:cs typeface="Gotham Narrow Medium"/>
              </a:rPr>
              <a:t>Barva</a:t>
            </a: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		</a:t>
            </a: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Mořská modř s šedou</a:t>
            </a:r>
            <a:endParaRPr lang="cs-CZ" altLang="cs-CZ" sz="900" dirty="0">
              <a:latin typeface="Arial" panose="020B0604020202020204" pitchFamily="34" charset="0"/>
              <a:cs typeface="Gotham Narrow Medium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Rozměry výrobku v x š x h (cm)	113,5 x 22,8 x 25,2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Čistá váha výrobku (kg)	</a:t>
            </a:r>
            <a:r>
              <a:rPr lang="cs-CZ" altLang="cs-CZ" sz="900" dirty="0" smtClean="0">
                <a:latin typeface="Arial" panose="020B0604020202020204" pitchFamily="34" charset="0"/>
                <a:cs typeface="Gotham Narrow Medium"/>
              </a:rPr>
              <a:t>2,9</a:t>
            </a:r>
            <a:endParaRPr lang="cs-CZ" altLang="cs-CZ" sz="900" dirty="0">
              <a:latin typeface="Arial" panose="020B0604020202020204" pitchFamily="34" charset="0"/>
              <a:cs typeface="Gotham Narrow Medium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Rozměry balení v x š x h (cm)	14,3 x </a:t>
            </a:r>
            <a:r>
              <a:rPr lang="cs-CZ" altLang="cs-CZ" sz="900" dirty="0" smtClean="0">
                <a:latin typeface="Arial" panose="020B0604020202020204" pitchFamily="34" charset="0"/>
                <a:cs typeface="Gotham Narrow Medium"/>
              </a:rPr>
              <a:t>36,7 </a:t>
            </a: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x </a:t>
            </a:r>
            <a:r>
              <a:rPr lang="cs-CZ" altLang="cs-CZ" sz="900" dirty="0" smtClean="0">
                <a:latin typeface="Arial" panose="020B0604020202020204" pitchFamily="34" charset="0"/>
                <a:cs typeface="Gotham Narrow Medium"/>
              </a:rPr>
              <a:t>77</a:t>
            </a:r>
            <a:endParaRPr lang="cs-CZ" altLang="cs-CZ" sz="900" dirty="0">
              <a:latin typeface="Arial" panose="020B0604020202020204" pitchFamily="34" charset="0"/>
              <a:cs typeface="Gotham Narrow Medium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Hrubá váha s obalem (kg)	</a:t>
            </a:r>
            <a:r>
              <a:rPr lang="cs-CZ" altLang="cs-CZ" sz="900" dirty="0" smtClean="0">
                <a:latin typeface="Arial" panose="020B0604020202020204" pitchFamily="34" charset="0"/>
                <a:cs typeface="Gotham Narrow Medium"/>
              </a:rPr>
              <a:t>5,4</a:t>
            </a:r>
            <a:endParaRPr lang="cs-CZ" altLang="cs-CZ" sz="900" dirty="0">
              <a:latin typeface="Arial" panose="020B0604020202020204" pitchFamily="34" charset="0"/>
              <a:cs typeface="Gotham Narrow Medium"/>
            </a:endParaRPr>
          </a:p>
          <a:p>
            <a:pPr>
              <a:spcBef>
                <a:spcPct val="0"/>
              </a:spcBef>
            </a:pPr>
            <a:endParaRPr lang="cs-CZ" altLang="cs-CZ" dirty="0">
              <a:latin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43" name="Immagine 38">
            <a:extLst>
              <a:ext uri="{FF2B5EF4-FFF2-40B4-BE49-F238E27FC236}">
                <a16:creationId xmlns:a16="http://schemas.microsoft.com/office/drawing/2014/main" xmlns="" id="{0F37D683-802E-459F-8DFB-7E39455F4F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4620" y="2675340"/>
            <a:ext cx="720000" cy="720000"/>
          </a:xfrm>
          <a:prstGeom prst="flowChartConnector">
            <a:avLst/>
          </a:prstGeom>
        </p:spPr>
      </p:pic>
      <p:pic>
        <p:nvPicPr>
          <p:cNvPr id="45" name="Immagine 46">
            <a:extLst>
              <a:ext uri="{FF2B5EF4-FFF2-40B4-BE49-F238E27FC236}">
                <a16:creationId xmlns:a16="http://schemas.microsoft.com/office/drawing/2014/main" xmlns="" id="{732E7B3E-F08B-4EDB-95BA-0070FFF085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3270" y="3493362"/>
            <a:ext cx="720000" cy="722117"/>
          </a:xfrm>
          <a:prstGeom prst="flowChartConnector">
            <a:avLst/>
          </a:prstGeom>
        </p:spPr>
      </p:pic>
      <p:pic>
        <p:nvPicPr>
          <p:cNvPr id="46" name="Immagine 57">
            <a:extLst>
              <a:ext uri="{FF2B5EF4-FFF2-40B4-BE49-F238E27FC236}">
                <a16:creationId xmlns:a16="http://schemas.microsoft.com/office/drawing/2014/main" xmlns="" id="{8D2D3B5A-079D-4D89-8723-C4859E4BE3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82987" y="4300309"/>
            <a:ext cx="720000" cy="720000"/>
          </a:xfrm>
          <a:prstGeom prst="flowChartConnector">
            <a:avLst/>
          </a:prstGeom>
        </p:spPr>
      </p:pic>
      <p:sp>
        <p:nvSpPr>
          <p:cNvPr id="36" name="Rettangolo 46">
            <a:extLst>
              <a:ext uri="{FF2B5EF4-FFF2-40B4-BE49-F238E27FC236}">
                <a16:creationId xmlns:a16="http://schemas.microsoft.com/office/drawing/2014/main" xmlns="" id="{157404B3-2632-4F83-A070-C814923A9007}"/>
              </a:ext>
            </a:extLst>
          </p:cNvPr>
          <p:cNvSpPr/>
          <p:nvPr/>
        </p:nvSpPr>
        <p:spPr>
          <a:xfrm>
            <a:off x="6125624" y="937858"/>
            <a:ext cx="2182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DC1F29"/>
                </a:solidFill>
                <a:latin typeface="Trebuchet MS" panose="020B0603020202020204" pitchFamily="34" charset="0"/>
              </a:rPr>
              <a:t>H</a:t>
            </a:r>
            <a:r>
              <a:rPr lang="it-IT" b="1" dirty="0">
                <a:latin typeface="Trebuchet MS" panose="020B0603020202020204" pitchFamily="34" charset="0"/>
              </a:rPr>
              <a:t>-FREE </a:t>
            </a:r>
            <a:r>
              <a:rPr lang="it-IT" dirty="0">
                <a:latin typeface="Trebuchet MS" panose="020B0603020202020204" pitchFamily="34" charset="0"/>
                <a:cs typeface="Gotham Light" pitchFamily="50" charset="0"/>
              </a:rPr>
              <a:t>300 HYDRO</a:t>
            </a:r>
          </a:p>
        </p:txBody>
      </p:sp>
      <p:pic>
        <p:nvPicPr>
          <p:cNvPr id="44" name="Immagine 31">
            <a:extLst>
              <a:ext uri="{FF2B5EF4-FFF2-40B4-BE49-F238E27FC236}">
                <a16:creationId xmlns:a16="http://schemas.microsoft.com/office/drawing/2014/main" xmlns="" id="{A864D5A4-F344-4A63-82B9-2B8EA9ED92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7747" y="1892907"/>
            <a:ext cx="728673" cy="720000"/>
          </a:xfrm>
          <a:prstGeom prst="flowChartConnector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4" t="6290" r="16978" b="5031"/>
          <a:stretch/>
        </p:blipFill>
        <p:spPr>
          <a:xfrm>
            <a:off x="6595829" y="1361678"/>
            <a:ext cx="1437821" cy="341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1304</TotalTime>
  <Words>137</Words>
  <Application>Microsoft Office PowerPoint</Application>
  <PresentationFormat>Předvádění na obrazovce (4:3)</PresentationFormat>
  <Paragraphs>55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Gotham Light</vt:lpstr>
      <vt:lpstr>Gotham Narrow Bold</vt:lpstr>
      <vt:lpstr>Gotham Narrow Light</vt:lpstr>
      <vt:lpstr>Gotham Narrow Medium</vt:lpstr>
      <vt:lpstr>Trebuchet MS</vt:lpstr>
      <vt:lpstr>Motiv Office</vt:lpstr>
      <vt:lpstr>HF322YHM 011 - aku vysavač H-Free 300 HYDRO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151</cp:revision>
  <cp:lastPrinted>2016-03-31T14:41:45Z</cp:lastPrinted>
  <dcterms:created xsi:type="dcterms:W3CDTF">2016-03-31T13:54:55Z</dcterms:created>
  <dcterms:modified xsi:type="dcterms:W3CDTF">2020-09-08T11:06:12Z</dcterms:modified>
</cp:coreProperties>
</file>