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xmlns="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xmlns="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0" y="-27384"/>
            <a:ext cx="8992821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CLC108-GNU1-S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COUTURE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CARE COLLECTION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11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LAUNDRY CENTER</a:t>
            </a:r>
            <a:endParaRPr lang="cs-CZ" altLang="cs-CZ" sz="1400" b="1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Motion motor,  Ultra Fresh Air,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Smart Dosing,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ABT,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Flexy Air, UV sterilizace, tepelné čerpadlo, držák na boty, A-40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27246" y="764704"/>
            <a:ext cx="3904649" cy="605900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1000" b="1" u="sng" dirty="0" smtClean="0">
                <a:latin typeface="Arial" charset="0"/>
              </a:rPr>
              <a:t>Pračka</a:t>
            </a:r>
            <a:r>
              <a:rPr lang="cs-CZ" altLang="cs-CZ" sz="800" b="1" u="sng" dirty="0" smtClean="0">
                <a:latin typeface="Arial" charset="0"/>
              </a:rPr>
              <a:t> - Hlavní </a:t>
            </a:r>
            <a:r>
              <a:rPr lang="cs-CZ" altLang="cs-CZ" sz="800" b="1" u="sng" dirty="0">
                <a:latin typeface="Arial" charset="0"/>
              </a:rPr>
              <a:t>vlastnosti (Nařízení v </a:t>
            </a:r>
            <a:r>
              <a:rPr lang="cs-CZ" altLang="cs-CZ" sz="800" b="1" u="sng" dirty="0" smtClean="0">
                <a:latin typeface="Arial" charset="0"/>
              </a:rPr>
              <a:t>přen. </a:t>
            </a:r>
            <a:r>
              <a:rPr lang="cs-CZ" altLang="cs-CZ" sz="800" b="1" u="sng" dirty="0">
                <a:latin typeface="Arial" charset="0"/>
              </a:rPr>
              <a:t>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</a:t>
            </a:r>
            <a:r>
              <a:rPr lang="cs-CZ" altLang="cs-CZ" sz="800" b="1" dirty="0" smtClean="0">
                <a:latin typeface="Arial" charset="0"/>
              </a:rPr>
              <a:t>Účinnosti praní: </a:t>
            </a:r>
            <a:r>
              <a:rPr lang="cs-CZ" altLang="cs-CZ" sz="800" b="1" dirty="0">
                <a:latin typeface="Arial" charset="0"/>
              </a:rPr>
              <a:t>o </a:t>
            </a:r>
            <a:r>
              <a:rPr lang="cs-CZ" altLang="cs-CZ" sz="800" b="1" dirty="0" smtClean="0">
                <a:latin typeface="Arial" charset="0"/>
              </a:rPr>
              <a:t>40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31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1330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3:58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63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000" b="1" u="sng" dirty="0" smtClean="0">
                <a:latin typeface="Arial" charset="0"/>
              </a:rPr>
              <a:t>Sušička</a:t>
            </a:r>
            <a:r>
              <a:rPr lang="cs-CZ" altLang="cs-CZ" sz="800" b="1" u="sng" dirty="0" smtClean="0">
                <a:latin typeface="Arial" charset="0"/>
              </a:rPr>
              <a:t> - Hlavní </a:t>
            </a:r>
            <a:r>
              <a:rPr lang="cs-CZ" altLang="cs-CZ" sz="800" b="1" u="sng" dirty="0">
                <a:latin typeface="Arial" charset="0"/>
              </a:rPr>
              <a:t>vlastnosti (Nařízení v </a:t>
            </a:r>
            <a:r>
              <a:rPr lang="cs-CZ" altLang="cs-CZ" sz="800" b="1" u="sng" dirty="0" smtClean="0">
                <a:latin typeface="Arial" charset="0"/>
              </a:rPr>
              <a:t>přen. </a:t>
            </a:r>
            <a:r>
              <a:rPr lang="cs-CZ" altLang="cs-CZ" sz="800" b="1" u="sng" dirty="0">
                <a:latin typeface="Arial" charset="0"/>
              </a:rPr>
              <a:t>pravomoci: (EU) 2023/2534)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 (kg) 		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sušičích cyklů	(kwh)	84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sušicí cyklus (kWh)	0,84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Účinnost kondenzace (%)		92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kondenzace 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55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emisí hluku šířeného vzduchem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plná náplň (hod:min) 		</a:t>
            </a:r>
            <a:r>
              <a:rPr lang="cs-CZ" altLang="cs-CZ" sz="800" dirty="0" smtClean="0">
                <a:latin typeface="Arial" charset="0"/>
              </a:rPr>
              <a:t>4:10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16 programů praní a sušení + Wifi</a:t>
            </a: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Smart </a:t>
            </a:r>
            <a:r>
              <a:rPr lang="cs-CZ" altLang="cs-CZ" sz="800" dirty="0">
                <a:latin typeface="Arial" charset="0"/>
              </a:rPr>
              <a:t>AI, ECO 40-60, </a:t>
            </a:r>
            <a:r>
              <a:rPr lang="cs-CZ" altLang="cs-CZ" sz="800" dirty="0" smtClean="0">
                <a:latin typeface="Arial" charset="0"/>
              </a:rPr>
              <a:t>Košile, Bavlna, Syntetika, Jemné, Dětské prádlo, Antialergenní péče, Rychlý 15 min, Vlna, Odstřeďování, Bavlna 20 °C, Náplň XXL, Přikrývky, Čištění bubnu, Sportovní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Tlačítka na displeji</a:t>
            </a: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Horní buben (sušička), Dolní buben (pračka), Wifi, Oblíbené, Smart Combi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Funkce praní: </a:t>
            </a:r>
            <a:r>
              <a:rPr lang="cs-CZ" altLang="cs-CZ" sz="800" dirty="0">
                <a:latin typeface="Arial" charset="0"/>
              </a:rPr>
              <a:t>D</a:t>
            </a:r>
            <a:r>
              <a:rPr lang="cs-CZ" altLang="cs-CZ" sz="800" dirty="0" smtClean="0">
                <a:latin typeface="Arial" charset="0"/>
              </a:rPr>
              <a:t>élka praní, Máchání, Teplota, Otáčky, Prací prostředek, Aviváž, </a:t>
            </a:r>
            <a:r>
              <a:rPr lang="cs-CZ" altLang="cs-CZ" sz="800" b="1" dirty="0" smtClean="0">
                <a:latin typeface="Arial" charset="0"/>
              </a:rPr>
              <a:t>UV sterilizace</a:t>
            </a:r>
            <a:r>
              <a:rPr lang="cs-CZ" altLang="cs-CZ" sz="800" dirty="0" smtClean="0">
                <a:latin typeface="Arial" charset="0"/>
              </a:rPr>
              <a:t>, Skvrny, Odložený start, Ultra Fresh, Více </a:t>
            </a:r>
            <a:r>
              <a:rPr lang="cs-CZ" altLang="cs-CZ" sz="800" dirty="0">
                <a:latin typeface="Arial" charset="0"/>
              </a:rPr>
              <a:t>vody, </a:t>
            </a:r>
            <a:r>
              <a:rPr lang="cs-CZ" altLang="cs-CZ" sz="800" dirty="0" smtClean="0">
                <a:latin typeface="Arial" charset="0"/>
              </a:rPr>
              <a:t>Intenzivní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Namáčení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Noční </a:t>
            </a:r>
            <a:r>
              <a:rPr lang="cs-CZ" altLang="cs-CZ" sz="800" dirty="0">
                <a:latin typeface="Arial" charset="0"/>
              </a:rPr>
              <a:t>praní, Energy Plus, </a:t>
            </a:r>
            <a:r>
              <a:rPr lang="cs-CZ" altLang="cs-CZ" sz="800" dirty="0" smtClean="0">
                <a:latin typeface="Arial" charset="0"/>
              </a:rPr>
              <a:t>Antialergenní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Funkce sušení: </a:t>
            </a:r>
            <a:r>
              <a:rPr lang="cs-CZ" altLang="cs-CZ" sz="800" dirty="0" smtClean="0">
                <a:latin typeface="Arial" charset="0"/>
              </a:rPr>
              <a:t>Úroveň sušení (4), Teplota, Proměnlivý vzduch (Flexy Air), Odložený start, Režimy ošetřování (6)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Nastavení obecné: </a:t>
            </a:r>
            <a:r>
              <a:rPr lang="cs-CZ" altLang="cs-CZ" sz="800" dirty="0" smtClean="0">
                <a:latin typeface="Arial" charset="0"/>
              </a:rPr>
              <a:t>Zvuk tlačítek, Dětská pojistka, Chytré třídění, Identifikační encyklopedie, Jazyk, Jas, Reset, Wifi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Technologie a konstrukce</a:t>
            </a: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připojení</a:t>
            </a:r>
            <a:r>
              <a:rPr lang="cs-CZ" altLang="cs-CZ" sz="800" dirty="0">
                <a:latin typeface="Arial" charset="0"/>
              </a:rPr>
              <a:t> -  </a:t>
            </a:r>
            <a:r>
              <a:rPr lang="cs-CZ" altLang="cs-CZ" sz="800" dirty="0" smtClean="0">
                <a:latin typeface="Arial" charset="0"/>
              </a:rPr>
              <a:t>připojení </a:t>
            </a:r>
            <a:r>
              <a:rPr lang="cs-CZ" altLang="cs-CZ" sz="800" dirty="0">
                <a:latin typeface="Arial" charset="0"/>
              </a:rPr>
              <a:t>k Wifi a ovládání </a:t>
            </a:r>
            <a:r>
              <a:rPr lang="cs-CZ" altLang="cs-CZ" sz="800" dirty="0" smtClean="0">
                <a:latin typeface="Arial" charset="0"/>
              </a:rPr>
              <a:t>přes </a:t>
            </a:r>
            <a:r>
              <a:rPr lang="cs-CZ" altLang="cs-CZ" sz="800" dirty="0">
                <a:latin typeface="Arial" charset="0"/>
              </a:rPr>
              <a:t>aplikaci hOn 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Direct </a:t>
            </a:r>
            <a:r>
              <a:rPr lang="cs-CZ" altLang="cs-CZ" sz="800" b="1" dirty="0">
                <a:latin typeface="Arial" charset="0"/>
              </a:rPr>
              <a:t>Motion Motor </a:t>
            </a:r>
            <a:r>
              <a:rPr lang="cs-CZ" altLang="cs-CZ" sz="800" dirty="0">
                <a:latin typeface="Arial" charset="0"/>
              </a:rPr>
              <a:t>– motor umístěný přímo na bubnu bez použití řemenu, tichý chod pouhých </a:t>
            </a:r>
            <a:r>
              <a:rPr lang="cs-CZ" altLang="cs-CZ" sz="800" dirty="0" smtClean="0">
                <a:latin typeface="Arial" charset="0"/>
              </a:rPr>
              <a:t>63 </a:t>
            </a:r>
            <a:r>
              <a:rPr lang="cs-CZ" altLang="cs-CZ" sz="800" dirty="0">
                <a:latin typeface="Arial" charset="0"/>
              </a:rPr>
              <a:t>dB(A) při </a:t>
            </a:r>
            <a:r>
              <a:rPr lang="cs-CZ" altLang="cs-CZ" sz="800" dirty="0" smtClean="0">
                <a:latin typeface="Arial" charset="0"/>
              </a:rPr>
              <a:t>odstřeďování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Tepelné čerpadlo v sušičce a invertorový motor, Dvojitý motor s obousměrným otáčením (Dual Engine a Ultra Reverse Drum)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Ultra Fresh Air</a:t>
            </a:r>
            <a:r>
              <a:rPr lang="cs-CZ" altLang="cs-CZ" sz="800" dirty="0">
                <a:latin typeface="Arial" charset="0"/>
              </a:rPr>
              <a:t> - po skončení programu se spustí funkce čerstvého vzduchu pro zamezení zápachu a tvorby plísní a bakterií až 12 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ABT</a:t>
            </a:r>
            <a:r>
              <a:rPr lang="cs-CZ" altLang="cs-CZ" sz="800" dirty="0">
                <a:latin typeface="Arial" charset="0"/>
              </a:rPr>
              <a:t> – antibakt. ošetření zásuvky na detergent a gumového těsnění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SmartDualSpray</a:t>
            </a:r>
            <a:r>
              <a:rPr lang="cs-CZ" altLang="cs-CZ" sz="800" dirty="0">
                <a:latin typeface="Arial" charset="0"/>
              </a:rPr>
              <a:t> – dvojité sprchování okénka dvířek a gumového těsnění </a:t>
            </a:r>
            <a:r>
              <a:rPr lang="cs-CZ" altLang="cs-CZ" sz="800" b="1" dirty="0">
                <a:latin typeface="Arial" charset="0"/>
              </a:rPr>
              <a:t>PillowDrum</a:t>
            </a:r>
            <a:r>
              <a:rPr lang="cs-CZ" altLang="cs-CZ" sz="800" dirty="0">
                <a:latin typeface="Arial" charset="0"/>
              </a:rPr>
              <a:t> – šetrný buben s polštářkovými výstupky, Osvětlení bubnu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XL </a:t>
            </a:r>
            <a:r>
              <a:rPr lang="cs-CZ" altLang="cs-CZ" sz="800" b="1" dirty="0">
                <a:latin typeface="Arial" charset="0"/>
              </a:rPr>
              <a:t>Buben</a:t>
            </a:r>
            <a:r>
              <a:rPr lang="cs-CZ" altLang="cs-CZ" sz="800" dirty="0">
                <a:latin typeface="Arial" charset="0"/>
              </a:rPr>
              <a:t> s průměrem 525 </a:t>
            </a:r>
            <a:r>
              <a:rPr lang="cs-CZ" altLang="cs-CZ" sz="800" dirty="0" smtClean="0">
                <a:latin typeface="Arial" charset="0"/>
              </a:rPr>
              <a:t>mm, </a:t>
            </a:r>
            <a:r>
              <a:rPr lang="cs-CZ" altLang="cs-CZ" sz="800" b="1" dirty="0" smtClean="0">
                <a:latin typeface="Arial" charset="0"/>
              </a:rPr>
              <a:t>Systém proti úniku vody Aquastop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Barevný obrázkový + textový dotykový displej v CZ</a:t>
            </a:r>
            <a:r>
              <a:rPr lang="cs-CZ" altLang="cs-CZ" sz="800" dirty="0" smtClean="0">
                <a:latin typeface="Arial" charset="0"/>
              </a:rPr>
              <a:t>; </a:t>
            </a:r>
            <a:r>
              <a:rPr lang="cs-CZ" altLang="cs-CZ" sz="800" b="1" dirty="0" smtClean="0">
                <a:latin typeface="Arial" charset="0"/>
              </a:rPr>
              <a:t>Osvětlení bubnu</a:t>
            </a:r>
            <a:r>
              <a:rPr lang="cs-CZ" altLang="cs-CZ" sz="800" dirty="0" smtClean="0">
                <a:latin typeface="Arial" charset="0"/>
              </a:rPr>
              <a:t>; Materiál </a:t>
            </a:r>
            <a:r>
              <a:rPr lang="cs-CZ" altLang="cs-CZ" sz="800" dirty="0">
                <a:latin typeface="Arial" charset="0"/>
              </a:rPr>
              <a:t>bubnu Nerez/ vany </a:t>
            </a:r>
            <a:r>
              <a:rPr lang="cs-CZ" altLang="cs-CZ" sz="800" dirty="0" smtClean="0">
                <a:latin typeface="Arial" charset="0"/>
              </a:rPr>
              <a:t>Silitech, </a:t>
            </a:r>
            <a:r>
              <a:rPr lang="cs-CZ" altLang="cs-CZ" sz="800" b="1" dirty="0" smtClean="0">
                <a:latin typeface="Arial" charset="0"/>
              </a:rPr>
              <a:t>Držák na sušení bot, </a:t>
            </a:r>
            <a:r>
              <a:rPr lang="cs-CZ" altLang="cs-CZ" sz="800" dirty="0" smtClean="0">
                <a:latin typeface="Arial" charset="0"/>
              </a:rPr>
              <a:t>Filtr 3v1 v sušičce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u="sng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5624712" y="4654762"/>
            <a:ext cx="356693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31020936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6921081513170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Antracitová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1600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600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592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celková 		hloubka včetně dveří a 		připojení na vodu 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odpad, 		570 mm bez připojení a dvířek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latin typeface="Arial" panose="020B0604020202020204" pitchFamily="34" charset="0"/>
              </a:rPr>
              <a:t>145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734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latin typeface="Arial" charset="0"/>
              </a:rPr>
              <a:t>164</a:t>
            </a:r>
            <a:endParaRPr lang="cs-CZ" altLang="cs-CZ" sz="800" dirty="0">
              <a:latin typeface="Arial" charset="0"/>
            </a:endParaRP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 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2023/2534 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Více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informací o výrobku naleznete pod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těmito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QR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kódy: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304" y="1115677"/>
            <a:ext cx="623745" cy="623745"/>
          </a:xfrm>
          <a:prstGeom prst="rect">
            <a:avLst/>
          </a:prstGeom>
        </p:spPr>
      </p:pic>
      <p:sp>
        <p:nvSpPr>
          <p:cNvPr id="36" name="Pětiúhelník 35"/>
          <p:cNvSpPr/>
          <p:nvPr/>
        </p:nvSpPr>
        <p:spPr>
          <a:xfrm>
            <a:off x="5565488" y="1001590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A-40 % pračka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604989" y="1031777"/>
            <a:ext cx="903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4572888" y="4419109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Dosing –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dávkování pracího prostředku a aviváže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653512" y="3657218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4634397" y="2021939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pic>
        <p:nvPicPr>
          <p:cNvPr id="44" name="Obrázek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669" y="1994008"/>
            <a:ext cx="720000" cy="720000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97" y="3574727"/>
            <a:ext cx="720000" cy="720000"/>
          </a:xfrm>
          <a:prstGeom prst="rect">
            <a:avLst/>
          </a:prstGeom>
        </p:spPr>
      </p:pic>
      <p:sp>
        <p:nvSpPr>
          <p:cNvPr id="48" name="TextovéPole 47"/>
          <p:cNvSpPr txBox="1"/>
          <p:nvPr/>
        </p:nvSpPr>
        <p:spPr>
          <a:xfrm>
            <a:off x="4634397" y="5342559"/>
            <a:ext cx="897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–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a šetrné sušení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652092" y="2877487"/>
            <a:ext cx="880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charset="0"/>
                <a:cs typeface="Arial" panose="020B0604020202020204" pitchFamily="34" charset="0"/>
              </a:rPr>
              <a:t>Ultra Fresh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Air – </a:t>
            </a:r>
            <a:r>
              <a:rPr lang="cs-CZ" sz="800" dirty="0" smtClean="0">
                <a:latin typeface="Arial" charset="0"/>
                <a:cs typeface="Arial" panose="020B0604020202020204" pitchFamily="34" charset="0"/>
              </a:rPr>
              <a:t>proudění čerstvého vzduchu  na konci cyklu</a:t>
            </a:r>
            <a:endParaRPr lang="cs-CZ" sz="800" dirty="0">
              <a:latin typeface="Arial" charset="0"/>
              <a:cs typeface="Arial" panose="020B0604020202020204" pitchFamily="34" charset="0"/>
            </a:endParaRPr>
          </a:p>
        </p:txBody>
      </p:sp>
      <p:pic>
        <p:nvPicPr>
          <p:cNvPr id="52" name="Obrázek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288" y="2925024"/>
            <a:ext cx="720000" cy="7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020372" y="861675"/>
            <a:ext cx="504000" cy="49423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836" y="1994008"/>
            <a:ext cx="1113540" cy="22270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6772627" y="156458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pračka</a:t>
            </a:r>
            <a:endParaRPr lang="cs-CZ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538320" y="873091"/>
            <a:ext cx="513960" cy="504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929" y="1994008"/>
            <a:ext cx="1099575" cy="21991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1" name="TextovéPole 30"/>
          <p:cNvSpPr txBox="1"/>
          <p:nvPr/>
        </p:nvSpPr>
        <p:spPr>
          <a:xfrm>
            <a:off x="7959258" y="1584146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sušička</a:t>
            </a:r>
            <a:endParaRPr lang="cs-CZ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369" y="4475230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331" y="5309251"/>
            <a:ext cx="720000" cy="720000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3860901" y="6181481"/>
            <a:ext cx="921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sterilizace</a:t>
            </a:r>
            <a:endParaRPr lang="cs-CZ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695091" y="6064177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sterilizace –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ošetření vody před praním pro zvýšení hygieny prádla a pračky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0" t="3800" r="32150" b="2751"/>
          <a:stretch/>
        </p:blipFill>
        <p:spPr>
          <a:xfrm>
            <a:off x="5579095" y="1377083"/>
            <a:ext cx="1224017" cy="320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2966</TotalTime>
  <Words>134</Words>
  <Application>Microsoft Office PowerPoint</Application>
  <PresentationFormat>Předvádění na obrazovce (4:3)</PresentationFormat>
  <Paragraphs>65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305</cp:revision>
  <cp:lastPrinted>2025-07-01T09:17:14Z</cp:lastPrinted>
  <dcterms:created xsi:type="dcterms:W3CDTF">2015-07-16T11:02:07Z</dcterms:created>
  <dcterms:modified xsi:type="dcterms:W3CDTF">2025-09-30T14:49:32Z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