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6F63A5-1505-4E09-B95D-F2E94641EFA1}" v="2" dt="2023-06-12T06:25:19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5405" autoAdjust="0"/>
  </p:normalViewPr>
  <p:slideViewPr>
    <p:cSldViewPr snapToGrid="0">
      <p:cViewPr varScale="1">
        <p:scale>
          <a:sx n="111" d="100"/>
          <a:sy n="111" d="100"/>
        </p:scale>
        <p:origin x="1650" y="102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ajíčková Aneta" userId="42cca61b-60c9-4338-9d70-43983d3fce15" providerId="ADAL" clId="{CD6F63A5-1505-4E09-B95D-F2E94641EFA1}"/>
    <pc:docChg chg="modSld">
      <pc:chgData name="Krajíčková Aneta" userId="42cca61b-60c9-4338-9d70-43983d3fce15" providerId="ADAL" clId="{CD6F63A5-1505-4E09-B95D-F2E94641EFA1}" dt="2023-06-12T06:25:17.639" v="0" actId="20578"/>
      <pc:docMkLst>
        <pc:docMk/>
      </pc:docMkLst>
      <pc:sldChg chg="modSp">
        <pc:chgData name="Krajíčková Aneta" userId="42cca61b-60c9-4338-9d70-43983d3fce15" providerId="ADAL" clId="{CD6F63A5-1505-4E09-B95D-F2E94641EFA1}" dt="2023-06-12T06:25:17.639" v="0" actId="20578"/>
        <pc:sldMkLst>
          <pc:docMk/>
          <pc:sldMk cId="2461921117" sldId="257"/>
        </pc:sldMkLst>
        <pc:spChg chg="mod">
          <ac:chgData name="Krajíčková Aneta" userId="42cca61b-60c9-4338-9d70-43983d3fce15" providerId="ADAL" clId="{CD6F63A5-1505-4E09-B95D-F2E94641EFA1}" dt="2023-06-12T06:25:17.639" v="0" actId="20578"/>
          <ac:spMkLst>
            <pc:docMk/>
            <pc:sldMk cId="2461921117" sldId="257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12.06.2023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L:\marketing\L O G O\HOOVER\logo Hoover 2014\logo_hoover 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93" y="5922000"/>
            <a:ext cx="96120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884" y="62783"/>
            <a:ext cx="8755380" cy="928255"/>
          </a:xfrm>
        </p:spPr>
        <p:txBody>
          <a:bodyPr>
            <a:normAutofit fontScale="90000"/>
          </a:bodyPr>
          <a:lstStyle/>
          <a:p>
            <a:r>
              <a:rPr lang="cs-CZ" sz="2700" dirty="0">
                <a:latin typeface="Arial" panose="020B0604020202020204" pitchFamily="34" charset="0"/>
                <a:cs typeface="Arial" panose="020B0604020202020204" pitchFamily="34" charset="0"/>
              </a:rPr>
              <a:t>HI 4C6F0PS</a:t>
            </a:r>
            <a:br>
              <a:rPr lang="cs-CZ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1400" b="0" cap="none" dirty="0">
                <a:solidFill>
                  <a:schemeClr val="tx1"/>
                </a:solidFill>
                <a:latin typeface="Arial" charset="0"/>
              </a:rPr>
              <a:t>Plně vestavná myčka nádobí H-DISH 500 šíře 60 cm</a:t>
            </a:r>
            <a:br>
              <a:rPr lang="cs-CZ" altLang="cs-CZ" sz="1400" b="0" cap="none" dirty="0">
                <a:solidFill>
                  <a:schemeClr val="tx1"/>
                </a:solidFill>
                <a:latin typeface="Arial" charset="0"/>
              </a:rPr>
            </a:br>
            <a:r>
              <a:rPr lang="cs-CZ" altLang="cs-CZ" sz="1400" b="0" cap="none" dirty="0">
                <a:solidFill>
                  <a:srgbClr val="C00000"/>
                </a:solidFill>
                <a:latin typeface="Arial" charset="0"/>
              </a:rPr>
              <a:t>en. třída C, digitální displej, 8 programů, 14 sad nádobí, 46 </a:t>
            </a:r>
            <a:r>
              <a:rPr lang="cs-CZ" altLang="cs-CZ" sz="1400" b="0" cap="none" dirty="0" err="1">
                <a:solidFill>
                  <a:srgbClr val="C00000"/>
                </a:solidFill>
                <a:latin typeface="Arial" charset="0"/>
              </a:rPr>
              <a:t>db</a:t>
            </a:r>
            <a:r>
              <a:rPr lang="cs-CZ" altLang="cs-CZ" sz="1400" b="0" cap="none" dirty="0">
                <a:solidFill>
                  <a:srgbClr val="C00000"/>
                </a:solidFill>
                <a:latin typeface="Arial" charset="0"/>
              </a:rPr>
              <a:t>(A), připojení přes Wi-Fi + BLE</a:t>
            </a:r>
            <a:br>
              <a:rPr lang="cs-CZ" altLang="cs-CZ" sz="1400" b="0" cap="none" dirty="0">
                <a:solidFill>
                  <a:srgbClr val="C00000"/>
                </a:solidFill>
                <a:latin typeface="Arial" panose="020B0604020202020204" pitchFamily="34" charset="0"/>
              </a:rPr>
            </a:br>
            <a:endParaRPr lang="cs-CZ" altLang="cs-CZ" sz="1400" b="0" cap="none" dirty="0">
              <a:solidFill>
                <a:srgbClr val="C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335884" y="930398"/>
            <a:ext cx="3786536" cy="5937304"/>
          </a:xfrm>
        </p:spPr>
        <p:txBody>
          <a:bodyPr anchor="t"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</a:rPr>
              <a:t>Hlavní vlastnosti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2019/2017)</a:t>
            </a:r>
            <a:endParaRPr lang="cs-CZ" altLang="cs-CZ" sz="800" b="1" dirty="0">
              <a:solidFill>
                <a:schemeClr val="tx1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Třída energetické účinnosti		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Jmenovitá kapacita (sady nádobí)		14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Spotřeba energie na 1 cyklus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(kWh) 	0,74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Spotřeba energie na 100 cyklů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(kWh)	74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Spotřeba vody na 1 cyklus v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(l)	9,5</a:t>
            </a:r>
            <a:br>
              <a:rPr lang="cs-CZ" altLang="cs-CZ" sz="800" dirty="0">
                <a:solidFill>
                  <a:schemeClr val="tx1"/>
                </a:solidFill>
                <a:latin typeface="Arial" charset="0"/>
              </a:rPr>
            </a:b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Trvání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h:min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)		3:57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Úroveň emisí hluku šířeného vzduchem (dB(A) re 1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pW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)	46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Emisní třída hluku šířeného vzduchem		C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</a:rPr>
              <a:t>Technologie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panose="020B0604020202020204" pitchFamily="34" charset="0"/>
              </a:rPr>
              <a:t>Wi-Fi + Bluetooth připojení 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– možnost bezdotykového připojení přes Wi-Fi/Bluetooth a ovládání pračky přes kompatibilní aplikaci </a:t>
            </a:r>
            <a:r>
              <a:rPr lang="cs-CZ" altLang="cs-CZ" sz="800" dirty="0" err="1">
                <a:solidFill>
                  <a:schemeClr val="tx1"/>
                </a:solidFill>
                <a:latin typeface="Arial" panose="020B0604020202020204" pitchFamily="34" charset="0"/>
              </a:rPr>
              <a:t>hOn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 se širokou škálou dodatečných informací a funkcí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</a:rPr>
              <a:t>Programy</a:t>
            </a:r>
            <a:endParaRPr lang="cs-CZ" altLang="cs-CZ" sz="800" dirty="0">
              <a:solidFill>
                <a:schemeClr val="tx1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8 programů základních + Wi-Fi</a:t>
            </a:r>
            <a:r>
              <a:rPr lang="cs-CZ" altLang="cs-CZ" sz="800" dirty="0">
                <a:solidFill>
                  <a:srgbClr val="FF0000"/>
                </a:solidFill>
                <a:latin typeface="Arial" charset="0"/>
              </a:rPr>
              <a:t>	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AUTO CARE 45-50 °C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- automaticky zvolí nejúčinnější a nejefektivnější délku a teplotu mycího cyklu v závislosti na náplni a stupni znečištění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GLASS CARE 45 °C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- Šetrný mycí cyklus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EKO 45 °C  -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Standardní a účinnější program z hlediska kombinované spotřeby energie a vody pro běžně znečištěné nádobí.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UNIVERZÁLNÍ 60 °C -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Vhodné pro každodenní lehce znečištěné nádobí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INTENZIVNÍ 75 °C -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Pro silně znečištěné pánve a další předměty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RYCHLÝ 49‘ 65 °C -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Program s poloviční náplní určený k mytí a sušení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za 49 minut při současném snížení spotřeby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59MIN 65 °C –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mytí a sušení za méně než 1 hodinu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PŘEDMYTÍ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- Krátké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předmytí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pro nádobí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Odložený start až 1-23 hod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Ukazatel nedostatku soli a leštidla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Automatické otevření dveří po ukončení cyklu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err="1">
                <a:solidFill>
                  <a:schemeClr val="tx1"/>
                </a:solidFill>
                <a:latin typeface="Arial" charset="0"/>
              </a:rPr>
              <a:t>Power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</a:rPr>
              <a:t>Wash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– třetí mycí rameno,4x silnější proud vody (ne spotřeba!)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err="1">
                <a:solidFill>
                  <a:schemeClr val="tx1"/>
                </a:solidFill>
                <a:latin typeface="Arial" charset="0"/>
              </a:rPr>
              <a:t>Half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</a:rPr>
              <a:t>Load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– možnost zapnutí i s poloviční náplní</a:t>
            </a: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  <a:cs typeface="+mn-cs"/>
              </a:rPr>
              <a:t>Konstrukce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Digitální displej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Invertorový BLDC (bezkartáčový stejnosměrný) motor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Maxi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</a:rPr>
              <a:t>Ladle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– rozšířený prostor na nože v horním koši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Příborový košík v dolním koši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Polohování horního koše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Držáky šálků v horním koši (Premium) s antibakteriálním povrchem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Active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Hygiene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– antibakteriální ošetření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Fixní dekorativní deska, výkyvné panty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  <a:cs typeface="+mn-cs"/>
              </a:rPr>
              <a:t>Bezpečnost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Ochrana proti úniku vody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Aquastop</a:t>
            </a:r>
            <a:endParaRPr lang="cs-CZ" altLang="cs-CZ" sz="800" b="1" dirty="0">
              <a:solidFill>
                <a:schemeClr val="tx1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26078" y="1067303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78604" y="1067314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406" y="1077834"/>
            <a:ext cx="720000" cy="720000"/>
          </a:xfrm>
          <a:prstGeom prst="rect">
            <a:avLst/>
          </a:prstGeom>
        </p:spPr>
      </p:pic>
      <p:sp>
        <p:nvSpPr>
          <p:cNvPr id="25" name="TextBox 22"/>
          <p:cNvSpPr txBox="1"/>
          <p:nvPr/>
        </p:nvSpPr>
        <p:spPr>
          <a:xfrm>
            <a:off x="4906735" y="1179439"/>
            <a:ext cx="752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Připojení přes Wi-Fi + BLE</a:t>
            </a:r>
          </a:p>
        </p:txBody>
      </p:sp>
      <p:pic>
        <p:nvPicPr>
          <p:cNvPr id="27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6" y="1859235"/>
            <a:ext cx="720000" cy="720000"/>
          </a:xfrm>
          <a:prstGeom prst="rect">
            <a:avLst/>
          </a:prstGeom>
        </p:spPr>
      </p:pic>
      <p:sp>
        <p:nvSpPr>
          <p:cNvPr id="28" name="TextBox 22"/>
          <p:cNvSpPr txBox="1"/>
          <p:nvPr/>
        </p:nvSpPr>
        <p:spPr>
          <a:xfrm>
            <a:off x="4922786" y="1923469"/>
            <a:ext cx="755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Automatické otevření dveří na konci cyklu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5" name="Obdélník 34"/>
          <p:cNvSpPr/>
          <p:nvPr/>
        </p:nvSpPr>
        <p:spPr>
          <a:xfrm>
            <a:off x="5707536" y="4941168"/>
            <a:ext cx="343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Logistická data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32901596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8059019052410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Provedení		Plně vestavná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× Š × H (mm)	818 × 597 × 555</a:t>
            </a:r>
            <a:endParaRPr lang="cs-CZ" altLang="cs-CZ" sz="800" b="1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Čistá váha výrobku (kg)	35,5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balení V × Š × H (mm)	896 × 640 × 676</a:t>
            </a:r>
            <a:endParaRPr lang="cs-CZ" altLang="cs-CZ" sz="800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Hmotnost s obalem (kg)	37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406" y="1859235"/>
            <a:ext cx="720000" cy="720000"/>
          </a:xfrm>
          <a:prstGeom prst="rect">
            <a:avLst/>
          </a:prstGeom>
        </p:spPr>
      </p:pic>
      <p:pic>
        <p:nvPicPr>
          <p:cNvPr id="46" name="Obrázek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015" y="1046269"/>
            <a:ext cx="720000" cy="720000"/>
          </a:xfrm>
          <a:prstGeom prst="flowChartConnector">
            <a:avLst/>
          </a:prstGeom>
        </p:spPr>
      </p:pic>
      <p:sp>
        <p:nvSpPr>
          <p:cNvPr id="44" name="TextovéPole 43">
            <a:extLst>
              <a:ext uri="{FF2B5EF4-FFF2-40B4-BE49-F238E27FC236}">
                <a16:creationId xmlns:a16="http://schemas.microsoft.com/office/drawing/2014/main" id="{6DC3C334-3804-42AE-A2A7-7F394A0D161B}"/>
              </a:ext>
            </a:extLst>
          </p:cNvPr>
          <p:cNvSpPr txBox="1"/>
          <p:nvPr/>
        </p:nvSpPr>
        <p:spPr>
          <a:xfrm>
            <a:off x="5701504" y="62783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2019/2017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38" name="Obrázek 37">
            <a:extLst>
              <a:ext uri="{FF2B5EF4-FFF2-40B4-BE49-F238E27FC236}">
                <a16:creationId xmlns:a16="http://schemas.microsoft.com/office/drawing/2014/main" id="{EB7AF212-740A-411D-9EBB-CD776413D5C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1" t="18797" r="21925" b="17718"/>
          <a:stretch/>
        </p:blipFill>
        <p:spPr>
          <a:xfrm>
            <a:off x="5835992" y="1057541"/>
            <a:ext cx="316614" cy="360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F0E12154-3792-E940-28A9-1BFCC3EC79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1044" y="1818945"/>
            <a:ext cx="1553979" cy="1616517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38ED885C-18F0-EE6E-AEBA-7D2E132BA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3138" y="3551194"/>
            <a:ext cx="1169793" cy="808570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08A943A6-0540-A622-9797-64CA5ED604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2777" y="3427455"/>
            <a:ext cx="1179131" cy="901147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05B99B86-D4A3-298B-6AC9-EE4297947B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3035" y="1437834"/>
            <a:ext cx="888873" cy="1799321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ED1C014A-0424-7635-E939-0F2B02A731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0269" y="261039"/>
            <a:ext cx="579356" cy="606513"/>
          </a:xfrm>
          <a:prstGeom prst="rect">
            <a:avLst/>
          </a:prstGeom>
        </p:spPr>
      </p:pic>
      <p:pic>
        <p:nvPicPr>
          <p:cNvPr id="10" name="Picture 21" descr="Hoover_kolecko-H_red.png">
            <a:extLst>
              <a:ext uri="{FF2B5EF4-FFF2-40B4-BE49-F238E27FC236}">
                <a16:creationId xmlns:a16="http://schemas.microsoft.com/office/drawing/2014/main" id="{F6EBEB41-E267-92BF-5F86-A1A5069DC0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6" y="2633879"/>
            <a:ext cx="720000" cy="720000"/>
          </a:xfrm>
          <a:prstGeom prst="rect">
            <a:avLst/>
          </a:prstGeom>
        </p:spPr>
      </p:pic>
      <p:sp>
        <p:nvSpPr>
          <p:cNvPr id="13" name="TextBox 22">
            <a:extLst>
              <a:ext uri="{FF2B5EF4-FFF2-40B4-BE49-F238E27FC236}">
                <a16:creationId xmlns:a16="http://schemas.microsoft.com/office/drawing/2014/main" id="{FB865E27-C575-924B-194B-C05E0CF1E6A0}"/>
              </a:ext>
            </a:extLst>
          </p:cNvPr>
          <p:cNvSpPr txBox="1"/>
          <p:nvPr/>
        </p:nvSpPr>
        <p:spPr>
          <a:xfrm>
            <a:off x="4897009" y="2824602"/>
            <a:ext cx="755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endParaRPr lang="cs-CZ" sz="800" dirty="0">
              <a:solidFill>
                <a:schemeClr val="bg1"/>
              </a:solidFill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E65C7A7A-50EE-FB45-4573-0DD6A397A4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59706" y="2633879"/>
            <a:ext cx="720000" cy="72000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59740812-2B58-F6D7-6067-3ADDD23A8B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76963" y="3408523"/>
            <a:ext cx="711443" cy="713485"/>
          </a:xfrm>
          <a:prstGeom prst="rect">
            <a:avLst/>
          </a:prstGeom>
        </p:spPr>
      </p:pic>
      <p:pic>
        <p:nvPicPr>
          <p:cNvPr id="24" name="Picture 21" descr="Hoover_kolecko-H_red.png">
            <a:extLst>
              <a:ext uri="{FF2B5EF4-FFF2-40B4-BE49-F238E27FC236}">
                <a16:creationId xmlns:a16="http://schemas.microsoft.com/office/drawing/2014/main" id="{C76394AA-6F01-8B06-44ED-1C0CE27FF2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6" y="3402733"/>
            <a:ext cx="720000" cy="720000"/>
          </a:xfrm>
          <a:prstGeom prst="rect">
            <a:avLst/>
          </a:prstGeom>
        </p:spPr>
      </p:pic>
      <p:sp>
        <p:nvSpPr>
          <p:cNvPr id="29" name="TextBox 22">
            <a:extLst>
              <a:ext uri="{FF2B5EF4-FFF2-40B4-BE49-F238E27FC236}">
                <a16:creationId xmlns:a16="http://schemas.microsoft.com/office/drawing/2014/main" id="{0FFC9643-262A-3FF7-BCCC-E2A62CB2D6B6}"/>
              </a:ext>
            </a:extLst>
          </p:cNvPr>
          <p:cNvSpPr txBox="1"/>
          <p:nvPr/>
        </p:nvSpPr>
        <p:spPr>
          <a:xfrm>
            <a:off x="4945989" y="3643647"/>
            <a:ext cx="7550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Aquastop</a:t>
            </a:r>
            <a:endParaRPr lang="cs-CZ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810</TotalTime>
  <Words>487</Words>
  <Application>Microsoft Office PowerPoint</Application>
  <PresentationFormat>Předvádění na obrazovce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HI 4C6F0PS Plně vestavná myčka nádobí H-DISH 500 šíře 60 cm en. třída C, digitální displej, 8 programů, 14 sad nádobí, 46 db(A), připojení přes Wi-Fi + BLE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Krajíčková Aneta</cp:lastModifiedBy>
  <cp:revision>138</cp:revision>
  <cp:lastPrinted>2016-03-31T14:41:45Z</cp:lastPrinted>
  <dcterms:created xsi:type="dcterms:W3CDTF">2016-03-31T13:54:55Z</dcterms:created>
  <dcterms:modified xsi:type="dcterms:W3CDTF">2023-06-12T06:25:27Z</dcterms:modified>
</cp:coreProperties>
</file>