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4493" autoAdjust="0"/>
    <p:restoredTop sz="94660"/>
  </p:normalViewPr>
  <p:slideViewPr>
    <p:cSldViewPr>
      <p:cViewPr varScale="1">
        <p:scale>
          <a:sx n="71" d="100"/>
          <a:sy n="71" d="100"/>
        </p:scale>
        <p:origin x="53" y="28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11.02.2025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11.02.2025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11.02.2025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11.02.2025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11.02.2025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11.02.2025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11.02.2025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11.02.2025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11.02.2025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11.02.2025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11.02.2025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11.02.2025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289661" y="19066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4472C4"/>
                </a:solidFill>
                <a:latin typeface="Arial" charset="0"/>
              </a:rPr>
              <a:t>HAHG7W5TEB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b="0" cap="none" dirty="0">
                <a:solidFill>
                  <a:prstClr val="black"/>
                </a:solidFill>
                <a:latin typeface="Arial" charset="0"/>
              </a:rPr>
              <a:t>Plynová deska ID </a:t>
            </a:r>
            <a:r>
              <a:rPr lang="cs-CZ" altLang="cs-CZ" sz="1400" b="0" cap="none" dirty="0" err="1">
                <a:solidFill>
                  <a:prstClr val="black"/>
                </a:solidFill>
                <a:latin typeface="Arial" charset="0"/>
              </a:rPr>
              <a:t>Series</a:t>
            </a:r>
            <a:r>
              <a:rPr lang="cs-CZ" altLang="cs-CZ" sz="1400" b="0" cap="none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cs-CZ" altLang="cs-CZ" sz="1400" dirty="0">
                <a:solidFill>
                  <a:prstClr val="black"/>
                </a:solidFill>
                <a:latin typeface="Arial" charset="0"/>
              </a:rPr>
              <a:t>6 – šířka 74,5 cm </a:t>
            </a:r>
            <a:endParaRPr lang="cs-CZ" altLang="cs-CZ" sz="1400" b="0" cap="none" dirty="0">
              <a:solidFill>
                <a:prstClr val="black"/>
              </a:solidFill>
              <a:latin typeface="Arial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5 hořáků, elektrické zapalování v knoflíku, bezpečnostní pojistka plynu, litinové mřížky, dvojitý hořák</a:t>
            </a:r>
            <a:b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</a:b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00468" y="980729"/>
            <a:ext cx="3946438" cy="5109666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Hlavní vlastnosti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Standardní typ media	Metan (G20)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Alternativní typ </a:t>
            </a:r>
            <a:r>
              <a:rPr lang="cs-CZ" altLang="cs-CZ" sz="800" dirty="0">
                <a:latin typeface="Arial" charset="0"/>
              </a:rPr>
              <a:t>m</a:t>
            </a:r>
            <a:r>
              <a:rPr lang="cs-CZ" altLang="cs-CZ" sz="800" dirty="0">
                <a:latin typeface="Arial" charset="0"/>
                <a:cs typeface="+mn-cs"/>
              </a:rPr>
              <a:t>edia	LPG (G30) – nutno </a:t>
            </a:r>
            <a:r>
              <a:rPr lang="cs-CZ" altLang="cs-CZ" sz="800" dirty="0" err="1">
                <a:latin typeface="Arial" charset="0"/>
                <a:cs typeface="+mn-cs"/>
              </a:rPr>
              <a:t>přetryskovat</a:t>
            </a:r>
            <a:endParaRPr lang="cs-CZ" altLang="cs-CZ" sz="800" dirty="0"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Počet hořáků		5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Celkový výkon (kW)		</a:t>
            </a:r>
            <a:r>
              <a:rPr lang="cs-CZ" altLang="cs-CZ" sz="800" dirty="0">
                <a:latin typeface="Arial" charset="0"/>
              </a:rPr>
              <a:t>12,20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Jištění (A) L / 230V~	Zanedbatelná spotřeba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Kmitočet sítě (Hz)		50 až 60       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Hořáky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1x DC MONO Ø 138 mm, 5 kW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2</a:t>
            </a:r>
            <a:r>
              <a:rPr lang="cs-CZ" altLang="cs-CZ" sz="800" dirty="0">
                <a:latin typeface="Arial" charset="0"/>
                <a:cs typeface="+mn-cs"/>
              </a:rPr>
              <a:t>x SEMI-RAPID Ø 70 mm, 1,75 kW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1x RAPID Ø 95 mm, 2,7 kW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1x AUX Ø 50 mm, 1 kW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Funkce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Preci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b="1" dirty="0" err="1">
                <a:latin typeface="Arial" charset="0"/>
              </a:rPr>
              <a:t>Flame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– precizní nastavení síly plamenu (až 9 úrovní)</a:t>
            </a:r>
            <a:endParaRPr lang="cs-CZ" altLang="cs-CZ" sz="800" dirty="0"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Elektrické zapalování v knoflíku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Dvojitý hořák</a:t>
            </a:r>
            <a:endParaRPr lang="cs-CZ" altLang="cs-CZ" sz="800" b="1" dirty="0"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Bezpečnost</a:t>
            </a:r>
            <a:r>
              <a:rPr lang="cs-CZ" altLang="cs-CZ" sz="800" dirty="0">
                <a:latin typeface="Arial" charset="0"/>
                <a:cs typeface="+mn-cs"/>
              </a:rPr>
              <a:t>	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Bezpečnostní pojistka plynu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Konstrukce</a:t>
            </a:r>
            <a:r>
              <a:rPr lang="cs-CZ" altLang="cs-CZ" sz="800" b="1" dirty="0">
                <a:latin typeface="Arial" charset="0"/>
                <a:cs typeface="+mn-cs"/>
              </a:rPr>
              <a:t> 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Litinové podpěry hrnců (</a:t>
            </a:r>
            <a:r>
              <a:rPr lang="cs-CZ" altLang="cs-CZ" sz="800" dirty="0">
                <a:latin typeface="Arial" charset="0"/>
              </a:rPr>
              <a:t>3x</a:t>
            </a:r>
            <a:r>
              <a:rPr lang="cs-CZ" altLang="cs-CZ" sz="800" dirty="0">
                <a:latin typeface="Arial" charset="0"/>
                <a:cs typeface="+mn-cs"/>
              </a:rPr>
              <a:t>) – možno mýt v myčce nádobí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Knoflíky ovládání vpředu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Trysky na propan butan součástí balení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Délka napájecího kabelu 1034 mm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Vidlice 230 V není součástí dodávky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7" y="4911694"/>
            <a:ext cx="33843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33803498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EAN		8059019092898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Barva		Černý kov, přední skleněná		lišta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v x š x h (mm)	42 x 745 x 510</a:t>
            </a:r>
            <a:endParaRPr lang="cs-CZ" altLang="cs-CZ" sz="800" b="1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Čistá váha výrobku (kg)	15,42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 x š x h (mm)	127 × 786 × 568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Hmotnost s obalem (kg)	15,98</a:t>
            </a: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5" name="Obrázek 24">
            <a:extLst>
              <a:ext uri="{FF2B5EF4-FFF2-40B4-BE49-F238E27FC236}">
                <a16:creationId xmlns:a16="http://schemas.microsoft.com/office/drawing/2014/main" id="{D634F4B9-E578-4A82-A528-4FC6C0CFA1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6464" y="2878104"/>
            <a:ext cx="552257" cy="673213"/>
          </a:xfrm>
          <a:prstGeom prst="rect">
            <a:avLst/>
          </a:prstGeom>
        </p:spPr>
      </p:pic>
      <p:sp>
        <p:nvSpPr>
          <p:cNvPr id="39" name="TextovéPole 38">
            <a:extLst>
              <a:ext uri="{FF2B5EF4-FFF2-40B4-BE49-F238E27FC236}">
                <a16:creationId xmlns:a16="http://schemas.microsoft.com/office/drawing/2014/main" id="{040AA2EC-0D1D-4824-840E-4FB37DAD03F9}"/>
              </a:ext>
            </a:extLst>
          </p:cNvPr>
          <p:cNvSpPr txBox="1"/>
          <p:nvPr/>
        </p:nvSpPr>
        <p:spPr>
          <a:xfrm>
            <a:off x="4712888" y="1299673"/>
            <a:ext cx="9939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Litinové podpěry hrnců</a:t>
            </a:r>
          </a:p>
        </p:txBody>
      </p:sp>
      <p:sp>
        <p:nvSpPr>
          <p:cNvPr id="40" name="TextovéPole 39">
            <a:extLst>
              <a:ext uri="{FF2B5EF4-FFF2-40B4-BE49-F238E27FC236}">
                <a16:creationId xmlns:a16="http://schemas.microsoft.com/office/drawing/2014/main" id="{3F7EB904-E2EF-478C-AF83-540EF98E5E85}"/>
              </a:ext>
            </a:extLst>
          </p:cNvPr>
          <p:cNvSpPr txBox="1"/>
          <p:nvPr/>
        </p:nvSpPr>
        <p:spPr>
          <a:xfrm>
            <a:off x="4618721" y="2152762"/>
            <a:ext cx="99395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Silný plamen</a:t>
            </a:r>
          </a:p>
        </p:txBody>
      </p:sp>
      <p:sp>
        <p:nvSpPr>
          <p:cNvPr id="42" name="TextovéPole 41">
            <a:extLst>
              <a:ext uri="{FF2B5EF4-FFF2-40B4-BE49-F238E27FC236}">
                <a16:creationId xmlns:a16="http://schemas.microsoft.com/office/drawing/2014/main" id="{024F2334-FCD5-45B8-95A1-E3A3F301ABF9}"/>
              </a:ext>
            </a:extLst>
          </p:cNvPr>
          <p:cNvSpPr txBox="1"/>
          <p:nvPr/>
        </p:nvSpPr>
        <p:spPr>
          <a:xfrm>
            <a:off x="4612046" y="2884243"/>
            <a:ext cx="9939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Harmonický design, který perfektně ladí s celou řadou </a:t>
            </a:r>
          </a:p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Series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</a:t>
            </a:r>
          </a:p>
        </p:txBody>
      </p:sp>
      <p:pic>
        <p:nvPicPr>
          <p:cNvPr id="26" name="Obrázek 25">
            <a:extLst>
              <a:ext uri="{FF2B5EF4-FFF2-40B4-BE49-F238E27FC236}">
                <a16:creationId xmlns:a16="http://schemas.microsoft.com/office/drawing/2014/main" id="{B5010E25-4A10-4000-A0EC-CB472D5F3E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48071" y="1148813"/>
            <a:ext cx="744082" cy="651269"/>
          </a:xfrm>
          <a:prstGeom prst="rect">
            <a:avLst/>
          </a:prstGeom>
        </p:spPr>
      </p:pic>
      <p:pic>
        <p:nvPicPr>
          <p:cNvPr id="29" name="Obrázek 28">
            <a:extLst>
              <a:ext uri="{FF2B5EF4-FFF2-40B4-BE49-F238E27FC236}">
                <a16:creationId xmlns:a16="http://schemas.microsoft.com/office/drawing/2014/main" id="{AEAE49ED-3B33-4ABF-BB26-9FFED47CB7C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52625" y="1963346"/>
            <a:ext cx="454149" cy="607498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09C265C8-E1F6-44F8-93BA-64A083E93A1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2866" y="1468950"/>
            <a:ext cx="2931993" cy="1966741"/>
          </a:xfrm>
          <a:prstGeom prst="rect">
            <a:avLst/>
          </a:prstGeom>
        </p:spPr>
      </p:pic>
      <p:cxnSp>
        <p:nvCxnSpPr>
          <p:cNvPr id="6" name="Přímá spojnice se šipkou 5">
            <a:extLst>
              <a:ext uri="{FF2B5EF4-FFF2-40B4-BE49-F238E27FC236}">
                <a16:creationId xmlns:a16="http://schemas.microsoft.com/office/drawing/2014/main" id="{13F716CF-B450-9019-C873-33E3874BA4CB}"/>
              </a:ext>
            </a:extLst>
          </p:cNvPr>
          <p:cNvCxnSpPr/>
          <p:nvPr/>
        </p:nvCxnSpPr>
        <p:spPr>
          <a:xfrm>
            <a:off x="5857592" y="1299673"/>
            <a:ext cx="2674848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bdélník 7">
            <a:extLst>
              <a:ext uri="{FF2B5EF4-FFF2-40B4-BE49-F238E27FC236}">
                <a16:creationId xmlns:a16="http://schemas.microsoft.com/office/drawing/2014/main" id="{C4977861-7FF5-6A5B-4575-C02A46751C5C}"/>
              </a:ext>
            </a:extLst>
          </p:cNvPr>
          <p:cNvSpPr/>
          <p:nvPr/>
        </p:nvSpPr>
        <p:spPr>
          <a:xfrm>
            <a:off x="6962573" y="1022675"/>
            <a:ext cx="92883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1400" b="1" dirty="0">
                <a:solidFill>
                  <a:prstClr val="black"/>
                </a:solidFill>
                <a:latin typeface="Arial" charset="0"/>
              </a:rPr>
              <a:t>74,5 cm</a:t>
            </a:r>
            <a:endParaRPr lang="cs-CZ" altLang="cs-CZ" sz="1400" dirty="0">
              <a:solidFill>
                <a:srgbClr val="FF0000"/>
              </a:solidFill>
              <a:latin typeface="Arial" charset="0"/>
            </a:endParaRP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595D494B-F0D1-E71F-B94E-E2164DF7561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72589" y="3539020"/>
            <a:ext cx="2803867" cy="58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71747CF-528E-4FB1-8821-D297DBD7BA7C}">
  <ds:schemaRefs>
    <ds:schemaRef ds:uri="http://schemas.openxmlformats.org/package/2006/metadata/core-properties"/>
    <ds:schemaRef ds:uri="http://purl.org/dc/dcmitype/"/>
    <ds:schemaRef ds:uri="b4af0723-3826-4aee-ba08-906e8dce3040"/>
    <ds:schemaRef ds:uri="http://purl.org/dc/terms/"/>
    <ds:schemaRef ds:uri="a09af93a-bc92-4cce-8ba3-c8fdbed82e22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schemas.microsoft.com/office/infopath/2007/PartnerControl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2761</TotalTime>
  <Words>263</Words>
  <Application>Microsoft Office PowerPoint</Application>
  <PresentationFormat>Předvádění na obrazovce (4:3)</PresentationFormat>
  <Paragraphs>45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Michaela Šperl</cp:lastModifiedBy>
  <cp:revision>335</cp:revision>
  <cp:lastPrinted>2016-05-31T13:00:02Z</cp:lastPrinted>
  <dcterms:created xsi:type="dcterms:W3CDTF">2015-07-16T11:02:07Z</dcterms:created>
  <dcterms:modified xsi:type="dcterms:W3CDTF">2025-02-11T10:04:50Z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