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5405" autoAdjust="0"/>
  </p:normalViewPr>
  <p:slideViewPr>
    <p:cSldViewPr snapToGrid="0">
      <p:cViewPr varScale="1">
        <p:scale>
          <a:sx n="109" d="100"/>
          <a:sy n="109" d="100"/>
        </p:scale>
        <p:origin x="1710" y="132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09.04.2024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g"/><Relationship Id="rId15" Type="http://schemas.openxmlformats.org/officeDocument/2006/relationships/image" Target="../media/image15.jpeg"/><Relationship Id="rId10" Type="http://schemas.openxmlformats.org/officeDocument/2006/relationships/image" Target="../media/image10.png"/><Relationship Id="rId4" Type="http://schemas.openxmlformats.org/officeDocument/2006/relationships/image" Target="../media/image4.jp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" y="0"/>
            <a:ext cx="8808720" cy="928255"/>
          </a:xfrm>
        </p:spPr>
        <p:txBody>
          <a:bodyPr>
            <a:normAutofit fontScale="90000"/>
          </a:bodyPr>
          <a:lstStyle/>
          <a:p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HF0C3SB0FW</a:t>
            </a:r>
            <a:b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>
                <a:solidFill>
                  <a:schemeClr val="tx1"/>
                </a:solidFill>
                <a:latin typeface="Arial" charset="0"/>
              </a:rPr>
              <a:t>Volně stojící myčka nádobí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H</a:t>
            </a:r>
            <a:r>
              <a:rPr lang="cs-CZ" altLang="cs-CZ" sz="1400" b="0" cap="none" dirty="0">
                <a:solidFill>
                  <a:schemeClr val="tx1"/>
                </a:solidFill>
                <a:latin typeface="Arial" charset="0"/>
              </a:rPr>
              <a:t>-DISH 500 šíře 45 cm</a:t>
            </a:r>
            <a:br>
              <a:rPr lang="cs-CZ" altLang="cs-CZ" sz="1400" b="0" cap="none" dirty="0">
                <a:solidFill>
                  <a:schemeClr val="tx1"/>
                </a:solidFill>
                <a:latin typeface="Arial" charset="0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Wifi + Bluetooth, LED kontrolky, 8 programů, 10 sad, 9 l, 43 dB(A), 2 koše, Auto Open, Speed Drive Inverter motor</a:t>
            </a:r>
            <a:endParaRPr lang="cs-CZ" altLang="cs-CZ" sz="14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137575" y="928255"/>
            <a:ext cx="3958518" cy="5937304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Hlavní vlastnosti (Nařízení v přenesené pravomoci: (EU) 2019/2017)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energetické účinnosti		C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Jmenovitá kapacita (sady nádobí)		10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na 1 cyklus programu Eco (kWh) 	0,59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na 100 cyklů programu Eco (kWh)	59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vody na 1 cyklus v programu Eco (l) 	9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Trvání programu Eco (h:min)		3:05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Úroveň emisí hluku šířeného vzduchem (dB(A) re 1 pW)	43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Emisní třída hluku šířeného vzduchem		B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Technologie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Wifi + Bluetooth připojení -  možnost bezdotykového připojení k Wifi a </a:t>
            </a:r>
            <a:r>
              <a:rPr lang="cs-CZ" altLang="cs-CZ" sz="800" b="1">
                <a:solidFill>
                  <a:schemeClr val="tx1"/>
                </a:solidFill>
                <a:latin typeface="Arial" panose="020B0604020202020204" pitchFamily="34" charset="0"/>
              </a:rPr>
              <a:t>ovládání myčky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přes aplikaci hOn se širokou škálou dodatečných informací a funkcí.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Kompatibilní s hlasovými aplikacemi Alexa (Amazon) a Google (pouze v ENG)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Rychlý 59 min – mytí včetně sušení poloviční náplně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Smart Sensor systém – automatické nastavení parametrů mytí dle rozpoznání nečistot pomocí chytrých senzorů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Programy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8 programů základních + Wifi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Auto Care 45 – 55 °C, Sklo 45 °C, Eco, 50°C, Univerzální 60°C, Intenzivní 75°C, Hygienický 75 °C,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Rychlý 59 min – mytí včetně sušení,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Opláchnutí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Funkce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Wifi,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Poloviční náplň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, Multifunkční tablety, Odložený start 24 hod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, Auto Open – Automatické otevření dvířek na konci cyklu,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Dětská pojistka, ukazatel nedostatku soli a leštidla, elektronické nastavení tvrdosti vody, nastavení zvukové signalizace, uložení posledního programu do paměti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Speed Drive Inverter motor – bezkartáčový motor s permanentním magnetem, s nejdelší životností. Nejvýkonnější a nejefektivnější technologie pohonu, která je na trhu k dispozici.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4místný digitální displej v CZ a SK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Materiál vany nerez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Tříúrovňový filtr; Skryté topné těleso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2 koše;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Výklopné držáky šálku v horním koši, Polohování horního koše; Částečně sklopitelné držáky na talíře ve spodním koši, košíček na příbory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Ochrana proti přetečení Antioverflow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6" y="5001760"/>
            <a:ext cx="720000" cy="720000"/>
          </a:xfrm>
          <a:prstGeom prst="rect">
            <a:avLst/>
          </a:prstGeom>
        </p:spPr>
      </p:pic>
      <p:sp>
        <p:nvSpPr>
          <p:cNvPr id="33" name="TextBox 22"/>
          <p:cNvSpPr txBox="1"/>
          <p:nvPr/>
        </p:nvSpPr>
        <p:spPr>
          <a:xfrm>
            <a:off x="4920443" y="5020365"/>
            <a:ext cx="762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Rychlý program mytí včetně sušení za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 min</a:t>
            </a:r>
          </a:p>
        </p:txBody>
      </p: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747" y="1844454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05470" y="1945541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Vysoký výkon,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dlouhá životnost</a:t>
            </a: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077147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892040" y="1157565"/>
            <a:ext cx="75210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připojení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638172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18364" y="2786476"/>
            <a:ext cx="7550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 Open Automatické otevření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dvířek</a:t>
            </a:r>
          </a:p>
        </p:txBody>
      </p:sp>
      <p:sp>
        <p:nvSpPr>
          <p:cNvPr id="35" name="Obdélník 34"/>
          <p:cNvSpPr/>
          <p:nvPr/>
        </p:nvSpPr>
        <p:spPr>
          <a:xfrm>
            <a:off x="5707536" y="4911264"/>
            <a:ext cx="343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32002585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6925777875610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 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846 x 448 x 605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40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882 x 510 x 613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42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6247721" y="2520733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45 cm</a:t>
            </a:r>
          </a:p>
        </p:txBody>
      </p:sp>
      <p:cxnSp>
        <p:nvCxnSpPr>
          <p:cNvPr id="51" name="Přímá spojnice se šipkou 50"/>
          <p:cNvCxnSpPr/>
          <p:nvPr/>
        </p:nvCxnSpPr>
        <p:spPr>
          <a:xfrm>
            <a:off x="6372587" y="2450264"/>
            <a:ext cx="50400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Obrázek 6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587" y="1695161"/>
            <a:ext cx="648000" cy="648000"/>
          </a:xfrm>
          <a:prstGeom prst="rect">
            <a:avLst/>
          </a:prstGeom>
        </p:spPr>
      </p:pic>
      <p:sp>
        <p:nvSpPr>
          <p:cNvPr id="64" name="Obdélník 63"/>
          <p:cNvSpPr/>
          <p:nvPr/>
        </p:nvSpPr>
        <p:spPr>
          <a:xfrm>
            <a:off x="5796595" y="1695161"/>
            <a:ext cx="50405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840" y="1659161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769" y="2646472"/>
            <a:ext cx="720000" cy="720000"/>
          </a:xfrm>
          <a:prstGeom prst="rect">
            <a:avLst/>
          </a:prstGeom>
        </p:spPr>
      </p:pic>
      <p:pic>
        <p:nvPicPr>
          <p:cNvPr id="56" name="Obrázek 5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763" y="1046269"/>
            <a:ext cx="720000" cy="720000"/>
          </a:xfrm>
          <a:prstGeom prst="flowChartConnector">
            <a:avLst/>
          </a:prstGeom>
        </p:spPr>
      </p:pic>
      <p:pic>
        <p:nvPicPr>
          <p:cNvPr id="44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34745" y="896102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452401" y="871347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608" y="878652"/>
            <a:ext cx="648000" cy="652320"/>
          </a:xfrm>
          <a:prstGeom prst="rect">
            <a:avLst/>
          </a:prstGeom>
        </p:spPr>
      </p:pic>
      <p:sp>
        <p:nvSpPr>
          <p:cNvPr id="47" name="TextovéPole 46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2019/2017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8" name="Obdélník 47"/>
          <p:cNvSpPr/>
          <p:nvPr/>
        </p:nvSpPr>
        <p:spPr>
          <a:xfrm>
            <a:off x="6947625" y="1949994"/>
            <a:ext cx="619468" cy="213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6" name="Ovál 15"/>
          <p:cNvSpPr/>
          <p:nvPr/>
        </p:nvSpPr>
        <p:spPr>
          <a:xfrm>
            <a:off x="4159854" y="1844454"/>
            <a:ext cx="720000" cy="720000"/>
          </a:xfrm>
          <a:prstGeom prst="ellips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121109" y="1845249"/>
            <a:ext cx="837658" cy="738664"/>
          </a:xfrm>
          <a:prstGeom prst="rect">
            <a:avLst/>
          </a:prstGeom>
          <a:noFill/>
          <a:ln w="63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05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Speed Drive Inverter</a:t>
            </a:r>
          </a:p>
          <a:p>
            <a:pPr algn="ctr"/>
            <a:r>
              <a:rPr lang="cs-CZ" sz="105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motor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633" y="3416008"/>
            <a:ext cx="720000" cy="720000"/>
          </a:xfrm>
          <a:prstGeom prst="flowChartConnector">
            <a:avLst/>
          </a:prstGeom>
        </p:spPr>
      </p:pic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780" y="3415065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11118" y="3563369"/>
            <a:ext cx="75507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pro multifunkční tablety</a:t>
            </a:r>
          </a:p>
        </p:txBody>
      </p:sp>
      <p:pic>
        <p:nvPicPr>
          <p:cNvPr id="4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230" y="4212646"/>
            <a:ext cx="720000" cy="720000"/>
          </a:xfrm>
          <a:prstGeom prst="rect">
            <a:avLst/>
          </a:prstGeom>
        </p:spPr>
      </p:pic>
      <p:sp>
        <p:nvSpPr>
          <p:cNvPr id="43" name="TextBox 22"/>
          <p:cNvSpPr txBox="1"/>
          <p:nvPr/>
        </p:nvSpPr>
        <p:spPr>
          <a:xfrm>
            <a:off x="4911568" y="4414740"/>
            <a:ext cx="7550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</a:t>
            </a:r>
          </a:p>
        </p:txBody>
      </p:sp>
      <p:sp>
        <p:nvSpPr>
          <p:cNvPr id="18" name="Vývojový diagram: spojnice 17"/>
          <p:cNvSpPr/>
          <p:nvPr/>
        </p:nvSpPr>
        <p:spPr>
          <a:xfrm>
            <a:off x="4154486" y="5001760"/>
            <a:ext cx="720000" cy="720000"/>
          </a:xfrm>
          <a:prstGeom prst="flowChartConnector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 w="6350">
                <a:solidFill>
                  <a:schemeClr val="tx1"/>
                </a:solidFill>
              </a:ln>
            </a:endParaRPr>
          </a:p>
        </p:txBody>
      </p:sp>
      <p:sp>
        <p:nvSpPr>
          <p:cNvPr id="45" name="TextovéPole 44"/>
          <p:cNvSpPr txBox="1"/>
          <p:nvPr/>
        </p:nvSpPr>
        <p:spPr>
          <a:xfrm>
            <a:off x="4079535" y="5195957"/>
            <a:ext cx="837658" cy="307777"/>
          </a:xfrm>
          <a:prstGeom prst="rect">
            <a:avLst/>
          </a:prstGeom>
          <a:noFill/>
          <a:ln w="63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 min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33" t="3399" r="25033" b="4706"/>
          <a:stretch/>
        </p:blipFill>
        <p:spPr>
          <a:xfrm>
            <a:off x="5968355" y="2926841"/>
            <a:ext cx="1092795" cy="201108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81" b="90327"/>
          <a:stretch/>
        </p:blipFill>
        <p:spPr>
          <a:xfrm>
            <a:off x="8318608" y="807314"/>
            <a:ext cx="710453" cy="66338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246" y="1927165"/>
            <a:ext cx="1496768" cy="299353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854" y="4200229"/>
            <a:ext cx="720000" cy="720000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778</TotalTime>
  <Words>501</Words>
  <Application>Microsoft Office PowerPoint</Application>
  <PresentationFormat>Předvádění na obrazovce (4:3)</PresentationFormat>
  <Paragraphs>60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HF0C3SB0FW Volně stojící myčka nádobí H-DISH 500 šíře 45 cm Wifi + Bluetooth, LED kontrolky, 8 programů, 10 sad, 9 l, 43 dB(A), 2 koše, Auto Open, Speed Drive Inverter motor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Hana Ticháčková</cp:lastModifiedBy>
  <cp:revision>172</cp:revision>
  <cp:lastPrinted>2016-03-31T14:41:45Z</cp:lastPrinted>
  <dcterms:created xsi:type="dcterms:W3CDTF">2016-03-31T13:54:55Z</dcterms:created>
  <dcterms:modified xsi:type="dcterms:W3CDTF">2024-04-09T07:46:07Z</dcterms:modified>
</cp:coreProperties>
</file>